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71" r:id="rId2"/>
    <p:sldId id="463" r:id="rId3"/>
    <p:sldId id="433" r:id="rId4"/>
    <p:sldId id="419" r:id="rId5"/>
    <p:sldId id="464" r:id="rId6"/>
    <p:sldId id="382" r:id="rId7"/>
    <p:sldId id="396" r:id="rId8"/>
    <p:sldId id="465" r:id="rId9"/>
    <p:sldId id="468" r:id="rId10"/>
    <p:sldId id="466" r:id="rId11"/>
    <p:sldId id="454" r:id="rId12"/>
    <p:sldId id="449" r:id="rId13"/>
    <p:sldId id="444" r:id="rId14"/>
    <p:sldId id="456" r:id="rId15"/>
    <p:sldId id="467" r:id="rId16"/>
  </p:sldIdLst>
  <p:sldSz cx="9144000" cy="6858000" type="screen4x3"/>
  <p:notesSz cx="6807200" cy="99393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9999"/>
    <a:srgbClr val="D99694"/>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23" autoAdjust="0"/>
    <p:restoredTop sz="74644" autoAdjust="0"/>
  </p:normalViewPr>
  <p:slideViewPr>
    <p:cSldViewPr snapToGrid="0">
      <p:cViewPr varScale="1">
        <p:scale>
          <a:sx n="47" d="100"/>
          <a:sy n="47" d="100"/>
        </p:scale>
        <p:origin x="1684" y="40"/>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8" d="100"/>
          <a:sy n="78" d="100"/>
        </p:scale>
        <p:origin x="405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49787" cy="498693"/>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5838" y="0"/>
            <a:ext cx="2949787" cy="498693"/>
          </a:xfrm>
          <a:prstGeom prst="rect">
            <a:avLst/>
          </a:prstGeom>
        </p:spPr>
        <p:txBody>
          <a:bodyPr vert="horz" lIns="91440" tIns="45720" rIns="91440" bIns="45720" rtlCol="0"/>
          <a:lstStyle>
            <a:lvl1pPr algn="r">
              <a:defRPr sz="1200"/>
            </a:lvl1pPr>
          </a:lstStyle>
          <a:p>
            <a:fld id="{A23D0CFA-0CD1-42B4-AECA-C928E165C690}" type="datetimeFigureOut">
              <a:rPr kumimoji="1" lang="ja-JP" altLang="en-US" smtClean="0"/>
              <a:t>2025/3/18</a:t>
            </a:fld>
            <a:endParaRPr kumimoji="1" lang="ja-JP" altLang="en-US"/>
          </a:p>
        </p:txBody>
      </p:sp>
      <p:sp>
        <p:nvSpPr>
          <p:cNvPr id="4" name="スライド イメージ プレースホルダー 3"/>
          <p:cNvSpPr>
            <a:spLocks noGrp="1" noRot="1" noChangeAspect="1"/>
          </p:cNvSpPr>
          <p:nvPr>
            <p:ph type="sldImg" idx="2"/>
          </p:nvPr>
        </p:nvSpPr>
        <p:spPr>
          <a:xfrm>
            <a:off x="1168400" y="1243013"/>
            <a:ext cx="4470400" cy="33543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0720" y="4783307"/>
            <a:ext cx="5445760" cy="3913614"/>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r">
              <a:defRPr sz="1200"/>
            </a:lvl1pPr>
          </a:lstStyle>
          <a:p>
            <a:fld id="{73B0D673-6F75-4621-BB40-966325330B6A}" type="slidenum">
              <a:rPr kumimoji="1" lang="ja-JP" altLang="en-US" smtClean="0"/>
              <a:t>‹#›</a:t>
            </a:fld>
            <a:endParaRPr kumimoji="1" lang="ja-JP" altLang="en-US"/>
          </a:p>
        </p:txBody>
      </p:sp>
    </p:spTree>
    <p:extLst>
      <p:ext uri="{BB962C8B-B14F-4D97-AF65-F5344CB8AC3E}">
        <p14:creationId xmlns:p14="http://schemas.microsoft.com/office/powerpoint/2010/main" val="378318614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kokusen.go.jp/news/data/n-20211104_1.html"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www.kokusen.go.jp/news/data/n-20210916_1.html"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s://www.kokusen.go.jp/news/data/n-20220721_1.html"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www.kokusen.go.jp/news/data/n-20220721_1.html"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meti.go.jp/press/2023/03/20240329006/20240329006.html"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caa.go.jp/policies/policy/consumer_research/white_paper/"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a:t>
            </a:fld>
            <a:endParaRPr kumimoji="1" lang="ja-JP" altLang="en-US"/>
          </a:p>
        </p:txBody>
      </p:sp>
    </p:spTree>
    <p:extLst>
      <p:ext uri="{BB962C8B-B14F-4D97-AF65-F5344CB8AC3E}">
        <p14:creationId xmlns:p14="http://schemas.microsoft.com/office/powerpoint/2010/main" val="7738325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a:p>
            <a:endParaRPr kumimoji="1" lang="ja-JP" altLang="en-US" dirty="0"/>
          </a:p>
        </p:txBody>
      </p:sp>
    </p:spTree>
    <p:extLst>
      <p:ext uri="{BB962C8B-B14F-4D97-AF65-F5344CB8AC3E}">
        <p14:creationId xmlns:p14="http://schemas.microsoft.com/office/powerpoint/2010/main" val="1710729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3"/>
              </a:rPr>
              <a:t>【</a:t>
            </a:r>
            <a:r>
              <a:rPr lang="ja-JP" altLang="en-US" dirty="0">
                <a:hlinkClick r:id="rId3"/>
              </a:rPr>
              <a:t>若者向け注意喚起シリーズ＜</a:t>
            </a:r>
            <a:r>
              <a:rPr lang="en-US" altLang="ja-JP" dirty="0">
                <a:hlinkClick r:id="rId3"/>
              </a:rPr>
              <a:t>No.6</a:t>
            </a:r>
            <a:r>
              <a:rPr lang="ja-JP" altLang="en-US" dirty="0">
                <a:hlinkClick r:id="rId3"/>
              </a:rPr>
              <a:t>＞</a:t>
            </a:r>
            <a:r>
              <a:rPr lang="en-US" altLang="ja-JP" dirty="0">
                <a:hlinkClick r:id="rId3"/>
              </a:rPr>
              <a:t>】SNS</a:t>
            </a:r>
            <a:r>
              <a:rPr lang="ja-JP" altLang="en-US" dirty="0">
                <a:hlinkClick r:id="rId3"/>
              </a:rPr>
              <a:t>をきっかけとした消費者トラブル－広告の内容はしっかり確認！　知り合った相手が本当に信用できるか慎重に判断を！－</a:t>
            </a:r>
            <a:r>
              <a:rPr lang="en-US" altLang="ja-JP" dirty="0">
                <a:hlinkClick r:id="rId3"/>
              </a:rPr>
              <a:t>(</a:t>
            </a:r>
            <a:r>
              <a:rPr lang="ja-JP" altLang="en-US" dirty="0">
                <a:hlinkClick r:id="rId3"/>
              </a:rPr>
              <a:t>発表情報</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11</a:t>
            </a:fld>
            <a:endParaRPr kumimoji="1" lang="ja-JP" altLang="en-US"/>
          </a:p>
        </p:txBody>
      </p:sp>
    </p:spTree>
    <p:extLst>
      <p:ext uri="{BB962C8B-B14F-4D97-AF65-F5344CB8AC3E}">
        <p14:creationId xmlns:p14="http://schemas.microsoft.com/office/powerpoint/2010/main" val="40739368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3"/>
              </a:rPr>
              <a:t>【</a:t>
            </a:r>
            <a:r>
              <a:rPr lang="ja-JP" altLang="en-US" dirty="0">
                <a:hlinkClick r:id="rId3"/>
              </a:rPr>
              <a:t>若者向け注意喚起シリーズ＜</a:t>
            </a:r>
            <a:r>
              <a:rPr lang="en-US" altLang="ja-JP" dirty="0">
                <a:hlinkClick r:id="rId3"/>
              </a:rPr>
              <a:t>No.5</a:t>
            </a:r>
            <a:r>
              <a:rPr lang="ja-JP" altLang="en-US" dirty="0">
                <a:hlinkClick r:id="rId3"/>
              </a:rPr>
              <a:t>＞</a:t>
            </a:r>
            <a:r>
              <a:rPr lang="en-US" altLang="ja-JP" dirty="0">
                <a:hlinkClick r:id="rId3"/>
              </a:rPr>
              <a:t>】</a:t>
            </a:r>
            <a:r>
              <a:rPr lang="ja-JP" altLang="en-US" dirty="0">
                <a:hlinkClick r:id="rId3"/>
              </a:rPr>
              <a:t>怪しい副業・アルバイトのトラブル－簡単に稼げて高収入？！うまい話には裏がある</a:t>
            </a:r>
            <a:r>
              <a:rPr lang="en-US" altLang="ja-JP" dirty="0">
                <a:hlinkClick r:id="rId3"/>
              </a:rPr>
              <a:t>…</a:t>
            </a:r>
            <a:r>
              <a:rPr lang="ja-JP" altLang="en-US" dirty="0">
                <a:hlinkClick r:id="rId3"/>
              </a:rPr>
              <a:t>－</a:t>
            </a:r>
            <a:r>
              <a:rPr lang="en-US" altLang="ja-JP" dirty="0">
                <a:hlinkClick r:id="rId3"/>
              </a:rPr>
              <a:t>(</a:t>
            </a:r>
            <a:r>
              <a:rPr lang="ja-JP" altLang="en-US" dirty="0">
                <a:hlinkClick r:id="rId3"/>
              </a:rPr>
              <a:t>発表情報</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12</a:t>
            </a:fld>
            <a:endParaRPr kumimoji="1" lang="ja-JP" altLang="en-US"/>
          </a:p>
        </p:txBody>
      </p:sp>
    </p:spTree>
    <p:extLst>
      <p:ext uri="{BB962C8B-B14F-4D97-AF65-F5344CB8AC3E}">
        <p14:creationId xmlns:p14="http://schemas.microsoft.com/office/powerpoint/2010/main" val="12165891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3"/>
              </a:rPr>
              <a:t>【</a:t>
            </a:r>
            <a:r>
              <a:rPr lang="ja-JP" altLang="en-US" dirty="0">
                <a:hlinkClick r:id="rId3"/>
              </a:rPr>
              <a:t>若者向け注意喚起シリーズ＜</a:t>
            </a:r>
            <a:r>
              <a:rPr lang="en-US" altLang="ja-JP" dirty="0">
                <a:hlinkClick r:id="rId3"/>
              </a:rPr>
              <a:t>No.12</a:t>
            </a:r>
            <a:r>
              <a:rPr lang="ja-JP" altLang="en-US" dirty="0">
                <a:hlinkClick r:id="rId3"/>
              </a:rPr>
              <a:t>＞</a:t>
            </a:r>
            <a:r>
              <a:rPr lang="en-US" altLang="ja-JP" dirty="0">
                <a:hlinkClick r:id="rId3"/>
              </a:rPr>
              <a:t>】</a:t>
            </a:r>
            <a:r>
              <a:rPr lang="ja-JP" altLang="en-US" dirty="0">
                <a:hlinkClick r:id="rId3"/>
              </a:rPr>
              <a:t>男性も増加！脱毛エステのトラブル</a:t>
            </a:r>
            <a:r>
              <a:rPr lang="en-US" altLang="ja-JP" dirty="0">
                <a:hlinkClick r:id="rId3"/>
              </a:rPr>
              <a:t>(</a:t>
            </a:r>
            <a:r>
              <a:rPr lang="ja-JP" altLang="en-US" dirty="0">
                <a:hlinkClick r:id="rId3"/>
              </a:rPr>
              <a:t>発表情報</a:t>
            </a:r>
            <a:r>
              <a:rPr lang="en-US" altLang="ja-JP" dirty="0">
                <a:hlinkClick r:id="rId3"/>
              </a:rPr>
              <a:t>)_</a:t>
            </a:r>
            <a:r>
              <a:rPr lang="ja-JP" altLang="en-US" dirty="0">
                <a:hlinkClick r:id="rId3"/>
              </a:rPr>
              <a:t>国民生活センター</a:t>
            </a:r>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13</a:t>
            </a:fld>
            <a:endParaRPr kumimoji="1" lang="ja-JP" altLang="en-US"/>
          </a:p>
        </p:txBody>
      </p:sp>
    </p:spTree>
    <p:extLst>
      <p:ext uri="{BB962C8B-B14F-4D97-AF65-F5344CB8AC3E}">
        <p14:creationId xmlns:p14="http://schemas.microsoft.com/office/powerpoint/2010/main" val="366073965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b="0" i="0" dirty="0">
                <a:solidFill>
                  <a:srgbClr val="333333"/>
                </a:solidFill>
                <a:effectLst/>
                <a:latin typeface="Courier New" panose="02070309020205020404" pitchFamily="49" charset="0"/>
              </a:rPr>
              <a:t>※</a:t>
            </a:r>
            <a:r>
              <a:rPr lang="ja-JP" altLang="en-US" b="0" i="0" dirty="0">
                <a:solidFill>
                  <a:srgbClr val="333333"/>
                </a:solidFill>
                <a:effectLst/>
                <a:latin typeface="Courier New" panose="02070309020205020404" pitchFamily="49" charset="0"/>
              </a:rPr>
              <a:t>タブの「表示」→「プレゼンテーションの表示」→「ノート」をクリックしていただくと、ハイパーリンクから当該サイトに遷移します。</a:t>
            </a:r>
            <a:endParaRPr lang="en-US" altLang="ja-JP" dirty="0"/>
          </a:p>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latin typeface="+mn-lt"/>
              </a:rPr>
              <a:t>【</a:t>
            </a:r>
            <a:r>
              <a:rPr kumimoji="1" lang="ja-JP" altLang="en-US" dirty="0">
                <a:latin typeface="+mn-lt"/>
              </a:rPr>
              <a:t>出典元</a:t>
            </a:r>
            <a:r>
              <a:rPr kumimoji="1" lang="en-US" altLang="ja-JP" dirty="0">
                <a:latin typeface="+mn-lt"/>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ja-JP" dirty="0">
                <a:hlinkClick r:id="rId3"/>
              </a:rPr>
              <a:t>【</a:t>
            </a:r>
            <a:r>
              <a:rPr lang="ja-JP" altLang="en-US" dirty="0">
                <a:hlinkClick r:id="rId3"/>
              </a:rPr>
              <a:t>若者向け注意喚起シリーズ＜</a:t>
            </a:r>
            <a:r>
              <a:rPr lang="en-US" altLang="ja-JP" dirty="0">
                <a:hlinkClick r:id="rId3"/>
              </a:rPr>
              <a:t>No.12</a:t>
            </a:r>
            <a:r>
              <a:rPr lang="ja-JP" altLang="en-US" dirty="0">
                <a:hlinkClick r:id="rId3"/>
              </a:rPr>
              <a:t>＞</a:t>
            </a:r>
            <a:r>
              <a:rPr lang="en-US" altLang="ja-JP" dirty="0">
                <a:hlinkClick r:id="rId3"/>
              </a:rPr>
              <a:t>】</a:t>
            </a:r>
            <a:r>
              <a:rPr lang="ja-JP" altLang="en-US" dirty="0">
                <a:hlinkClick r:id="rId3"/>
              </a:rPr>
              <a:t>男性も増加！脱毛エステのトラブル</a:t>
            </a:r>
            <a:r>
              <a:rPr lang="en-US" altLang="ja-JP" dirty="0">
                <a:hlinkClick r:id="rId3"/>
              </a:rPr>
              <a:t>(</a:t>
            </a:r>
            <a:r>
              <a:rPr lang="ja-JP" altLang="en-US" dirty="0">
                <a:hlinkClick r:id="rId3"/>
              </a:rPr>
              <a:t>発表情報</a:t>
            </a:r>
            <a:r>
              <a:rPr lang="en-US" altLang="ja-JP" dirty="0">
                <a:hlinkClick r:id="rId3"/>
              </a:rPr>
              <a:t>)_</a:t>
            </a:r>
            <a:r>
              <a:rPr lang="ja-JP" altLang="en-US" dirty="0">
                <a:hlinkClick r:id="rId3"/>
              </a:rPr>
              <a:t>国民生活センター</a:t>
            </a:r>
            <a:endParaRPr kumimoji="1" lang="ja-JP" altLang="en-US" dirty="0"/>
          </a:p>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14</a:t>
            </a:fld>
            <a:endParaRPr kumimoji="1" lang="ja-JP" altLang="en-US"/>
          </a:p>
        </p:txBody>
      </p:sp>
    </p:spTree>
    <p:extLst>
      <p:ext uri="{BB962C8B-B14F-4D97-AF65-F5344CB8AC3E}">
        <p14:creationId xmlns:p14="http://schemas.microsoft.com/office/powerpoint/2010/main" val="186447283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6028882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009C8C-490D-DD3F-2FDB-6E9D539D0BC8}"/>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CF425664-1D3A-D895-18B1-F25638F5B45E}"/>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73B925E5-490D-4C79-AB74-ECDAE8A7CFE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C8A92711-DE9F-47FC-40CC-12BF1703A6BC}"/>
              </a:ext>
            </a:extLst>
          </p:cNvPr>
          <p:cNvSpPr>
            <a:spLocks noGrp="1"/>
          </p:cNvSpPr>
          <p:nvPr>
            <p:ph type="sldNum" sz="quarter" idx="5"/>
          </p:nvPr>
        </p:nvSpPr>
        <p:spPr/>
        <p:txBody>
          <a:bodyPr/>
          <a:lstStyle/>
          <a:p>
            <a:fld id="{73B0D673-6F75-4621-BB40-966325330B6A}" type="slidenum">
              <a:rPr kumimoji="1" lang="ja-JP" altLang="en-US" smtClean="0"/>
              <a:t>2</a:t>
            </a:fld>
            <a:endParaRPr kumimoji="1" lang="ja-JP" altLang="en-US"/>
          </a:p>
        </p:txBody>
      </p:sp>
    </p:spTree>
    <p:extLst>
      <p:ext uri="{BB962C8B-B14F-4D97-AF65-F5344CB8AC3E}">
        <p14:creationId xmlns:p14="http://schemas.microsoft.com/office/powerpoint/2010/main" val="1447638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3</a:t>
            </a:fld>
            <a:endParaRPr kumimoji="1" lang="ja-JP" altLang="en-US"/>
          </a:p>
        </p:txBody>
      </p:sp>
    </p:spTree>
    <p:extLst>
      <p:ext uri="{BB962C8B-B14F-4D97-AF65-F5344CB8AC3E}">
        <p14:creationId xmlns:p14="http://schemas.microsoft.com/office/powerpoint/2010/main" val="2452454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4</a:t>
            </a:fld>
            <a:endParaRPr kumimoji="1" lang="ja-JP" altLang="en-US"/>
          </a:p>
        </p:txBody>
      </p:sp>
    </p:spTree>
    <p:extLst>
      <p:ext uri="{BB962C8B-B14F-4D97-AF65-F5344CB8AC3E}">
        <p14:creationId xmlns:p14="http://schemas.microsoft.com/office/powerpoint/2010/main" val="3258270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p>
          <a:p>
            <a:r>
              <a:rPr lang="en-US" altLang="ja-JP" dirty="0">
                <a:hlinkClick r:id="rId3"/>
              </a:rPr>
              <a:t>2023</a:t>
            </a:r>
            <a:r>
              <a:rPr lang="ja-JP" altLang="en-US" dirty="0">
                <a:hlinkClick r:id="rId3"/>
              </a:rPr>
              <a:t>年のキャッシュレス決済比率を算出しました （</a:t>
            </a:r>
            <a:r>
              <a:rPr lang="en-US" altLang="ja-JP" dirty="0">
                <a:hlinkClick r:id="rId3"/>
              </a:rPr>
              <a:t>METI/</a:t>
            </a:r>
            <a:r>
              <a:rPr lang="ja-JP" altLang="en-US" dirty="0">
                <a:hlinkClick r:id="rId3"/>
              </a:rPr>
              <a:t>経済産業省）</a:t>
            </a:r>
            <a:endParaRPr lang="ja-JP" altLang="en-US" dirty="0"/>
          </a:p>
        </p:txBody>
      </p:sp>
    </p:spTree>
    <p:extLst>
      <p:ext uri="{BB962C8B-B14F-4D97-AF65-F5344CB8AC3E}">
        <p14:creationId xmlns:p14="http://schemas.microsoft.com/office/powerpoint/2010/main" val="427140645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6</a:t>
            </a:fld>
            <a:endParaRPr kumimoji="1" lang="ja-JP" altLang="en-US"/>
          </a:p>
        </p:txBody>
      </p:sp>
    </p:spTree>
    <p:extLst>
      <p:ext uri="{BB962C8B-B14F-4D97-AF65-F5344CB8AC3E}">
        <p14:creationId xmlns:p14="http://schemas.microsoft.com/office/powerpoint/2010/main" val="3799200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1" lang="en-US" altLang="ja-JP" dirty="0"/>
          </a:p>
        </p:txBody>
      </p:sp>
      <p:sp>
        <p:nvSpPr>
          <p:cNvPr id="4" name="スライド番号プレースホルダー 3"/>
          <p:cNvSpPr>
            <a:spLocks noGrp="1"/>
          </p:cNvSpPr>
          <p:nvPr>
            <p:ph type="sldNum" sz="quarter" idx="5"/>
          </p:nvPr>
        </p:nvSpPr>
        <p:spPr/>
        <p:txBody>
          <a:bodyPr/>
          <a:lstStyle/>
          <a:p>
            <a:fld id="{73B0D673-6F75-4621-BB40-966325330B6A}" type="slidenum">
              <a:rPr kumimoji="1" lang="ja-JP" altLang="en-US" smtClean="0"/>
              <a:t>7</a:t>
            </a:fld>
            <a:endParaRPr kumimoji="1" lang="ja-JP" altLang="en-US"/>
          </a:p>
        </p:txBody>
      </p:sp>
    </p:spTree>
    <p:extLst>
      <p:ext uri="{BB962C8B-B14F-4D97-AF65-F5344CB8AC3E}">
        <p14:creationId xmlns:p14="http://schemas.microsoft.com/office/powerpoint/2010/main" val="11246016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11183291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en-US" altLang="ja-JP" dirty="0"/>
              <a:t>※</a:t>
            </a:r>
            <a:r>
              <a:rPr kumimoji="1" lang="ja-JP" altLang="en-US" dirty="0"/>
              <a:t>タブの「表示」→「プレゼンテーションの表示」→「ノート」をクリックしていただくと、ハイパーリンクから当該サイトに遷移します。</a:t>
            </a:r>
            <a:endParaRPr kumimoji="1" lang="en-US" altLang="ja-JP" dirty="0"/>
          </a:p>
          <a:p>
            <a:endParaRPr lang="en-US" altLang="ja-JP" dirty="0"/>
          </a:p>
          <a:p>
            <a:r>
              <a:rPr lang="en-US" altLang="ja-JP" dirty="0"/>
              <a:t>【</a:t>
            </a:r>
            <a:r>
              <a:rPr lang="ja-JP" altLang="en-US" dirty="0"/>
              <a:t>出典元</a:t>
            </a:r>
            <a:r>
              <a:rPr lang="en-US" altLang="ja-JP" dirty="0"/>
              <a:t>】</a:t>
            </a:r>
            <a:endParaRPr lang="en-US" altLang="zh-TW" dirty="0">
              <a:hlinkClick r:id="rId3"/>
            </a:endParaRPr>
          </a:p>
          <a:p>
            <a:r>
              <a:rPr lang="zh-TW" altLang="en-US" dirty="0">
                <a:hlinkClick r:id="rId3"/>
              </a:rPr>
              <a:t>消費者白書等 </a:t>
            </a:r>
            <a:r>
              <a:rPr lang="en-US" altLang="zh-TW" dirty="0">
                <a:hlinkClick r:id="rId3"/>
              </a:rPr>
              <a:t>| </a:t>
            </a:r>
            <a:r>
              <a:rPr lang="zh-TW" altLang="en-US" dirty="0">
                <a:hlinkClick r:id="rId3"/>
              </a:rPr>
              <a:t>消費者庁</a:t>
            </a:r>
            <a:endParaRPr kumimoji="1" lang="ja-JP" altLang="en-US" dirty="0"/>
          </a:p>
        </p:txBody>
      </p:sp>
    </p:spTree>
    <p:extLst>
      <p:ext uri="{BB962C8B-B14F-4D97-AF65-F5344CB8AC3E}">
        <p14:creationId xmlns:p14="http://schemas.microsoft.com/office/powerpoint/2010/main" val="26844513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2CB3EE0-9ABB-4C38-97A8-500324B233A1}"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5134617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4920ADA7-FC78-4BAD-94D0-2AD82828F02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5019869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FC0326AB-4AC7-41B4-B590-879FF097B10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731350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880F5DC9-025A-41F9-B164-916E1E4B0677}"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23026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98324A2-6FA0-4A56-800F-700271015379}"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5768971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D1FAEF2F-DBC2-47AD-A848-208BBC6C00D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7927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3DD536A3-93BB-4609-A641-027548BA15B5}"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8" name="フッター プレースホルダー 7"/>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9" name="スライド番号プレースホルダー 8"/>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8870014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E19FDC6B-91FA-4E88-B4CE-D4503075D46F}"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フッター プレースホルダー 3"/>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スライド番号プレースホルダー 4"/>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5539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26D68AA4-CD11-41BF-9380-E3A019CBC19B}"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3" name="フッター プレースホルダー 2"/>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4" name="スライド番号プレースホルダー 3"/>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1962873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03345AA4-3439-4DFE-85A9-F19D7B5BE690}"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7450951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fld id="{9548C869-4D50-4ECA-9A92-B827C6FF598A}"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フッター プレースホルダー 5"/>
          <p:cNvSpPr>
            <a:spLocks noGrp="1"/>
          </p:cNvSpPr>
          <p:nvPr>
            <p:ph type="ftr" sz="quarter" idx="11"/>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7" name="スライド番号プレースホルダー 6"/>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2900876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EF4B9914-1FA9-460C-B383-9CD047C2F832}" type="datetime1">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t>2025/3/18</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2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a:t>
            </a:fld>
            <a:endParaRPr kumimoji="1" lang="ja-JP" altLang="en-US" sz="1200" b="0" i="0" u="none" strike="noStrike" kern="1200" cap="none" spc="0" normalizeH="0" baseline="0" noProof="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9058045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hdr="0" ftr="0" dt="0"/>
  <p:txStyles>
    <p:titleStyle>
      <a:lvl1pPr algn="ctr" defTabSz="4572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kumimoji="1"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kumimoji="1"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kumimoji="1"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kumimoji="1" sz="2000" kern="1200">
          <a:solidFill>
            <a:schemeClr val="tx1"/>
          </a:solidFill>
          <a:latin typeface="+mn-lt"/>
          <a:ea typeface="+mn-ea"/>
          <a:cs typeface="+mn-cs"/>
        </a:defRPr>
      </a:lvl9pPr>
    </p:bodyStyle>
    <p:otherStyle>
      <a:defPPr>
        <a:defRPr lang="ja-JP"/>
      </a:defPPr>
      <a:lvl1pPr marL="0" algn="l" defTabSz="457200" rtl="0" eaLnBrk="1" latinLnBrk="0" hangingPunct="1">
        <a:defRPr kumimoji="1" sz="1800" kern="1200">
          <a:solidFill>
            <a:schemeClr val="tx1"/>
          </a:solidFill>
          <a:latin typeface="+mn-lt"/>
          <a:ea typeface="+mn-ea"/>
          <a:cs typeface="+mn-cs"/>
        </a:defRPr>
      </a:lvl1pPr>
      <a:lvl2pPr marL="457200" algn="l" defTabSz="457200" rtl="0" eaLnBrk="1" latinLnBrk="0" hangingPunct="1">
        <a:defRPr kumimoji="1" sz="1800" kern="1200">
          <a:solidFill>
            <a:schemeClr val="tx1"/>
          </a:solidFill>
          <a:latin typeface="+mn-lt"/>
          <a:ea typeface="+mn-ea"/>
          <a:cs typeface="+mn-cs"/>
        </a:defRPr>
      </a:lvl2pPr>
      <a:lvl3pPr marL="914400" algn="l" defTabSz="457200" rtl="0" eaLnBrk="1" latinLnBrk="0" hangingPunct="1">
        <a:defRPr kumimoji="1" sz="1800" kern="1200">
          <a:solidFill>
            <a:schemeClr val="tx1"/>
          </a:solidFill>
          <a:latin typeface="+mn-lt"/>
          <a:ea typeface="+mn-ea"/>
          <a:cs typeface="+mn-cs"/>
        </a:defRPr>
      </a:lvl3pPr>
      <a:lvl4pPr marL="1371600" algn="l" defTabSz="457200" rtl="0" eaLnBrk="1" latinLnBrk="0" hangingPunct="1">
        <a:defRPr kumimoji="1" sz="1800" kern="1200">
          <a:solidFill>
            <a:schemeClr val="tx1"/>
          </a:solidFill>
          <a:latin typeface="+mn-lt"/>
          <a:ea typeface="+mn-ea"/>
          <a:cs typeface="+mn-cs"/>
        </a:defRPr>
      </a:lvl4pPr>
      <a:lvl5pPr marL="1828800" algn="l" defTabSz="457200" rtl="0" eaLnBrk="1" latinLnBrk="0" hangingPunct="1">
        <a:defRPr kumimoji="1" sz="1800" kern="1200">
          <a:solidFill>
            <a:schemeClr val="tx1"/>
          </a:solidFill>
          <a:latin typeface="+mn-lt"/>
          <a:ea typeface="+mn-ea"/>
          <a:cs typeface="+mn-cs"/>
        </a:defRPr>
      </a:lvl5pPr>
      <a:lvl6pPr marL="2286000" algn="l" defTabSz="457200" rtl="0" eaLnBrk="1" latinLnBrk="0" hangingPunct="1">
        <a:defRPr kumimoji="1" sz="1800" kern="1200">
          <a:solidFill>
            <a:schemeClr val="tx1"/>
          </a:solidFill>
          <a:latin typeface="+mn-lt"/>
          <a:ea typeface="+mn-ea"/>
          <a:cs typeface="+mn-cs"/>
        </a:defRPr>
      </a:lvl6pPr>
      <a:lvl7pPr marL="2743200" algn="l" defTabSz="457200" rtl="0" eaLnBrk="1" latinLnBrk="0" hangingPunct="1">
        <a:defRPr kumimoji="1" sz="1800" kern="1200">
          <a:solidFill>
            <a:schemeClr val="tx1"/>
          </a:solidFill>
          <a:latin typeface="+mn-lt"/>
          <a:ea typeface="+mn-ea"/>
          <a:cs typeface="+mn-cs"/>
        </a:defRPr>
      </a:lvl7pPr>
      <a:lvl8pPr marL="3200400" algn="l" defTabSz="457200" rtl="0" eaLnBrk="1" latinLnBrk="0" hangingPunct="1">
        <a:defRPr kumimoji="1" sz="1800" kern="1200">
          <a:solidFill>
            <a:schemeClr val="tx1"/>
          </a:solidFill>
          <a:latin typeface="+mn-lt"/>
          <a:ea typeface="+mn-ea"/>
          <a:cs typeface="+mn-cs"/>
        </a:defRPr>
      </a:lvl8pPr>
      <a:lvl9pPr marL="3657600" algn="l" defTabSz="4572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レーム 4"/>
          <p:cNvSpPr/>
          <p:nvPr/>
        </p:nvSpPr>
        <p:spPr>
          <a:xfrm>
            <a:off x="0" y="1"/>
            <a:ext cx="9144000" cy="6874074"/>
          </a:xfrm>
          <a:prstGeom prst="frame">
            <a:avLst>
              <a:gd name="adj1" fmla="val 13704"/>
            </a:avLst>
          </a:prstGeom>
          <a:solidFill>
            <a:schemeClr val="accent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black"/>
              </a:solidFill>
              <a:effectLst/>
              <a:uLnTx/>
              <a:uFillTx/>
              <a:latin typeface="Calibri"/>
              <a:ea typeface="ＭＳ Ｐゴシック" panose="020B0600070205080204" pitchFamily="50" charset="-128"/>
              <a:cs typeface="+mn-cs"/>
            </a:endParaRPr>
          </a:p>
        </p:txBody>
      </p:sp>
      <p:sp>
        <p:nvSpPr>
          <p:cNvPr id="8" name="角丸四角形 7"/>
          <p:cNvSpPr/>
          <p:nvPr/>
        </p:nvSpPr>
        <p:spPr bwMode="white">
          <a:xfrm>
            <a:off x="474133" y="457199"/>
            <a:ext cx="8212667" cy="6011333"/>
          </a:xfrm>
          <a:prstGeom prst="roundRect">
            <a:avLst>
              <a:gd name="adj" fmla="val 2265"/>
            </a:avLst>
          </a:prstGeom>
          <a:solidFill>
            <a:schemeClr val="bg1"/>
          </a:solidFill>
          <a:ln w="31750">
            <a:solidFill>
              <a:schemeClr val="bg1"/>
            </a:solid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ヒラギノ丸ゴ Pro W4"/>
              <a:ea typeface="ヒラギノ丸ゴ Pro W4"/>
              <a:cs typeface="ヒラギノ丸ゴ Pro W4"/>
            </a:endParaRPr>
          </a:p>
        </p:txBody>
      </p:sp>
      <p:sp>
        <p:nvSpPr>
          <p:cNvPr id="6" name="テキスト ボックス 5"/>
          <p:cNvSpPr txBox="1"/>
          <p:nvPr/>
        </p:nvSpPr>
        <p:spPr bwMode="gray">
          <a:xfrm>
            <a:off x="298450" y="2467542"/>
            <a:ext cx="8547100" cy="193899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solidFill>
                  <a:srgbClr val="4F81BD">
                    <a:lumMod val="50000"/>
                  </a:srgbClr>
                </a:solidFill>
                <a:latin typeface="Meiryo UI" panose="020B0604030504040204" pitchFamily="50" charset="-128"/>
                <a:ea typeface="Meiryo UI" panose="020B0604030504040204" pitchFamily="50" charset="-128"/>
                <a:cs typeface="ヒラギノ角ゴ Std W8"/>
              </a:rPr>
              <a:t>「契約・消費者トラブル」に</a:t>
            </a:r>
            <a:endParaRPr lang="en-US" altLang="ja-JP" sz="6000" b="1" dirty="0">
              <a:solidFill>
                <a:srgbClr val="4F81BD">
                  <a:lumMod val="50000"/>
                </a:srgbClr>
              </a:solidFill>
              <a:latin typeface="Meiryo UI" panose="020B0604030504040204" pitchFamily="50" charset="-128"/>
              <a:ea typeface="Meiryo UI" panose="020B0604030504040204" pitchFamily="50" charset="-128"/>
              <a:cs typeface="ヒラギノ角ゴ Std W8"/>
            </a:endParaRPr>
          </a:p>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6000" b="1" dirty="0">
                <a:solidFill>
                  <a:srgbClr val="4F81BD">
                    <a:lumMod val="50000"/>
                  </a:srgbClr>
                </a:solidFill>
                <a:latin typeface="Meiryo UI" panose="020B0604030504040204" pitchFamily="50" charset="-128"/>
                <a:ea typeface="Meiryo UI" panose="020B0604030504040204" pitchFamily="50" charset="-128"/>
                <a:cs typeface="ヒラギノ角ゴ Std W8"/>
              </a:rPr>
              <a:t>関する</a:t>
            </a:r>
            <a:r>
              <a:rPr kumimoji="1" lang="ja-JP" altLang="en-US" sz="60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rPr>
              <a:t>参考スライド集</a:t>
            </a:r>
            <a:endParaRPr kumimoji="1" lang="ja-JP" altLang="en-US" sz="3600" b="1" i="0" u="none" strike="noStrike" kern="1200" cap="none" spc="0" normalizeH="0" baseline="0" noProof="0" dirty="0">
              <a:ln>
                <a:noFill/>
              </a:ln>
              <a:solidFill>
                <a:srgbClr val="4F81BD">
                  <a:lumMod val="50000"/>
                </a:srgbClr>
              </a:solidFill>
              <a:effectLst/>
              <a:uLnTx/>
              <a:uFillTx/>
              <a:latin typeface="Meiryo UI" panose="020B0604030504040204" pitchFamily="50" charset="-128"/>
              <a:ea typeface="Meiryo UI" panose="020B0604030504040204" pitchFamily="50" charset="-128"/>
              <a:cs typeface="ヒラギノ角ゴ Std W8"/>
            </a:endParaRPr>
          </a:p>
        </p:txBody>
      </p:sp>
      <p:sp>
        <p:nvSpPr>
          <p:cNvPr id="2" name="スライド番号プレースホルダー 1">
            <a:extLst>
              <a:ext uri="{FF2B5EF4-FFF2-40B4-BE49-F238E27FC236}">
                <a16:creationId xmlns:a16="http://schemas.microsoft.com/office/drawing/2014/main" id="{4A3922C3-7E5E-8FE8-9535-E00585B274A0}"/>
              </a:ext>
            </a:extLst>
          </p:cNvPr>
          <p:cNvSpPr>
            <a:spLocks noGrp="1"/>
          </p:cNvSpPr>
          <p:nvPr>
            <p:ph type="sldNum" sz="quarter" idx="12"/>
          </p:nvPr>
        </p:nvSpPr>
        <p:spPr>
          <a:xfrm>
            <a:off x="6913926" y="6468532"/>
            <a:ext cx="2133600" cy="365125"/>
          </a:xfrm>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7B76553B-32E2-D644-9CD0-56FDA882EB90}" type="slidenum">
              <a:rPr kumimoji="1" lang="ja-JP" altLang="en-US" sz="1800" b="0" i="0" u="none" strike="noStrike" kern="1200" cap="none" spc="0" normalizeH="0" baseline="0" noProof="0" smtClean="0">
                <a:ln>
                  <a:noFill/>
                </a:ln>
                <a:solidFill>
                  <a:prstClr val="black">
                    <a:tint val="75000"/>
                  </a:prstClr>
                </a:solidFill>
                <a:effectLst/>
                <a:uLnTx/>
                <a:uFillTx/>
                <a:latin typeface="Calibri"/>
                <a:ea typeface="ＭＳ Ｐゴシック" panose="020B0600070205080204" pitchFamily="50"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a:t>
            </a:fld>
            <a:endParaRPr kumimoji="1" lang="ja-JP" altLang="en-US" sz="1800" b="0" i="0" u="none" strike="noStrike" kern="1200" cap="none" spc="0" normalizeH="0" baseline="0" noProof="0" dirty="0">
              <a:ln>
                <a:noFill/>
              </a:ln>
              <a:solidFill>
                <a:prstClr val="black">
                  <a:tint val="75000"/>
                </a:prstClr>
              </a:solidFill>
              <a:effectLst/>
              <a:uLnTx/>
              <a:uFillTx/>
              <a:latin typeface="Calibri"/>
              <a:ea typeface="ＭＳ Ｐゴシック" panose="020B0600070205080204" pitchFamily="50" charset="-128"/>
              <a:cs typeface="+mn-cs"/>
            </a:endParaRPr>
          </a:p>
        </p:txBody>
      </p:sp>
    </p:spTree>
    <p:extLst>
      <p:ext uri="{BB962C8B-B14F-4D97-AF65-F5344CB8AC3E}">
        <p14:creationId xmlns:p14="http://schemas.microsoft.com/office/powerpoint/2010/main" val="36921727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スライド番号プレースホルダー 4">
            <a:extLst>
              <a:ext uri="{FF2B5EF4-FFF2-40B4-BE49-F238E27FC236}">
                <a16:creationId xmlns:a16="http://schemas.microsoft.com/office/drawing/2014/main" id="{1D013C6B-A74F-9346-FE34-BA9D690ACF92}"/>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10</a:t>
            </a:fld>
            <a:endParaRPr lang="ja-JP" altLang="en-US" dirty="0"/>
          </a:p>
        </p:txBody>
      </p:sp>
      <p:sp>
        <p:nvSpPr>
          <p:cNvPr id="8" name="テキスト ボックス 7">
            <a:extLst>
              <a:ext uri="{FF2B5EF4-FFF2-40B4-BE49-F238E27FC236}">
                <a16:creationId xmlns:a16="http://schemas.microsoft.com/office/drawing/2014/main" id="{EA4B11EF-F985-1006-3DE4-CBB6A7974D77}"/>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2" name="グループ化 1">
            <a:extLst>
              <a:ext uri="{FF2B5EF4-FFF2-40B4-BE49-F238E27FC236}">
                <a16:creationId xmlns:a16="http://schemas.microsoft.com/office/drawing/2014/main" id="{B2EC2EFC-F8C6-B265-C6C7-898AABAC4B94}"/>
              </a:ext>
            </a:extLst>
          </p:cNvPr>
          <p:cNvGrpSpPr/>
          <p:nvPr/>
        </p:nvGrpSpPr>
        <p:grpSpPr>
          <a:xfrm>
            <a:off x="5378222" y="1110684"/>
            <a:ext cx="3600399" cy="4872740"/>
            <a:chOff x="5425170" y="1438275"/>
            <a:chExt cx="3600399" cy="5187108"/>
          </a:xfrm>
          <a:solidFill>
            <a:schemeClr val="accent3">
              <a:lumMod val="20000"/>
              <a:lumOff val="80000"/>
            </a:schemeClr>
          </a:solidFill>
        </p:grpSpPr>
        <p:sp>
          <p:nvSpPr>
            <p:cNvPr id="9" name="四角形: 角を丸くする 8">
              <a:extLst>
                <a:ext uri="{FF2B5EF4-FFF2-40B4-BE49-F238E27FC236}">
                  <a16:creationId xmlns:a16="http://schemas.microsoft.com/office/drawing/2014/main" id="{BD5CB127-8516-E9A5-44F1-9A4C35E528D5}"/>
                </a:ext>
              </a:extLst>
            </p:cNvPr>
            <p:cNvSpPr/>
            <p:nvPr/>
          </p:nvSpPr>
          <p:spPr>
            <a:xfrm>
              <a:off x="5425170" y="1438275"/>
              <a:ext cx="3600399" cy="5187108"/>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0" name="テキスト ボックス 9">
              <a:extLst>
                <a:ext uri="{FF2B5EF4-FFF2-40B4-BE49-F238E27FC236}">
                  <a16:creationId xmlns:a16="http://schemas.microsoft.com/office/drawing/2014/main" id="{68F11149-3BB7-C871-33CD-BEC5F631F7A8}"/>
                </a:ext>
              </a:extLst>
            </p:cNvPr>
            <p:cNvSpPr txBox="1"/>
            <p:nvPr/>
          </p:nvSpPr>
          <p:spPr>
            <a:xfrm>
              <a:off x="5643816" y="1619953"/>
              <a:ext cx="3162038" cy="4816204"/>
            </a:xfrm>
            <a:prstGeom prst="rect">
              <a:avLst/>
            </a:prstGeom>
            <a:grpFill/>
          </p:spPr>
          <p:txBody>
            <a:bodyPr wrap="square">
              <a:spAutoFit/>
            </a:bodyPr>
            <a:lstStyle/>
            <a:p>
              <a:r>
                <a:rPr lang="ja-JP" altLang="en-US" sz="2400" b="0" i="0" dirty="0">
                  <a:effectLst/>
                  <a:latin typeface="Meiryo UI" panose="020B0604030504040204" pitchFamily="50" charset="-128"/>
                  <a:ea typeface="Meiryo UI" panose="020B0604030504040204" pitchFamily="50" charset="-128"/>
                </a:rPr>
                <a:t>　</a:t>
              </a:r>
              <a:r>
                <a:rPr lang="en-US" altLang="ja-JP" sz="2400" b="0" i="0" dirty="0">
                  <a:effectLst/>
                  <a:latin typeface="Meiryo UI" panose="020B0604030504040204" pitchFamily="50" charset="-128"/>
                  <a:ea typeface="Meiryo UI" panose="020B0604030504040204" pitchFamily="50" charset="-128"/>
                </a:rPr>
                <a:t>SNS</a:t>
              </a:r>
              <a:r>
                <a:rPr lang="ja-JP" altLang="en-US" sz="2400" b="0" i="0" dirty="0">
                  <a:effectLst/>
                  <a:latin typeface="Meiryo UI" panose="020B0604030504040204" pitchFamily="50" charset="-128"/>
                  <a:ea typeface="Meiryo UI" panose="020B0604030504040204" pitchFamily="50" charset="-128"/>
                </a:rPr>
                <a:t>をきっかけとしたトラブルの内容をみると、</a:t>
              </a:r>
              <a:endParaRPr lang="en-US" altLang="ja-JP" sz="2400" b="0" i="0" dirty="0">
                <a:effectLst/>
                <a:latin typeface="Meiryo UI" panose="020B0604030504040204" pitchFamily="50" charset="-128"/>
                <a:ea typeface="Meiryo UI" panose="020B0604030504040204" pitchFamily="50" charset="-128"/>
              </a:endParaRPr>
            </a:p>
            <a:p>
              <a:pPr marL="457200" indent="-457200">
                <a:buFont typeface="+mj-ea"/>
                <a:buAutoNum type="circleNumDbPlain"/>
              </a:pP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での広告がきっかけとなるケース</a:t>
              </a:r>
              <a:endParaRPr lang="en-US" altLang="ja-JP" sz="2400" b="0" i="0" u="sng" dirty="0">
                <a:solidFill>
                  <a:srgbClr val="FF0000"/>
                </a:solidFill>
                <a:effectLst/>
                <a:latin typeface="Meiryo UI" panose="020B0604030504040204" pitchFamily="50" charset="-128"/>
                <a:ea typeface="Meiryo UI" panose="020B0604030504040204" pitchFamily="50" charset="-128"/>
              </a:endParaRPr>
            </a:p>
            <a:p>
              <a:pPr marL="457200" indent="-457200">
                <a:buFont typeface="+mj-ea"/>
                <a:buAutoNum type="circleNumDbPlain"/>
              </a:pP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での勧誘がきっかけとなるケース</a:t>
              </a:r>
              <a:endParaRPr lang="en-US" altLang="ja-JP" sz="2400" u="sng" dirty="0">
                <a:solidFill>
                  <a:srgbClr val="FF0000"/>
                </a:solidFill>
                <a:latin typeface="Meiryo UI" panose="020B0604030504040204" pitchFamily="50" charset="-128"/>
                <a:ea typeface="Meiryo UI" panose="020B0604030504040204" pitchFamily="50" charset="-128"/>
              </a:endParaRPr>
            </a:p>
            <a:p>
              <a:pPr marL="457200" indent="-457200">
                <a:buFont typeface="+mj-ea"/>
                <a:buAutoNum type="circleNumDbPlain"/>
              </a:pPr>
              <a:r>
                <a:rPr lang="en-US" altLang="ja-JP" sz="2400" b="0" i="0" u="sng" dirty="0">
                  <a:solidFill>
                    <a:srgbClr val="FF0000"/>
                  </a:solidFill>
                  <a:effectLst/>
                  <a:latin typeface="Meiryo UI" panose="020B0604030504040204" pitchFamily="50" charset="-128"/>
                  <a:ea typeface="Meiryo UI" panose="020B0604030504040204" pitchFamily="50" charset="-128"/>
                </a:rPr>
                <a:t>SNS</a:t>
              </a:r>
              <a:r>
                <a:rPr lang="ja-JP" altLang="en-US" sz="2400" b="0" i="0" u="sng" dirty="0">
                  <a:solidFill>
                    <a:srgbClr val="FF0000"/>
                  </a:solidFill>
                  <a:effectLst/>
                  <a:latin typeface="Meiryo UI" panose="020B0604030504040204" pitchFamily="50" charset="-128"/>
                  <a:ea typeface="Meiryo UI" panose="020B0604030504040204" pitchFamily="50" charset="-128"/>
                </a:rPr>
                <a:t>で知り合った相手との個人間取引のケース</a:t>
              </a:r>
              <a:endParaRPr lang="en-US" altLang="ja-JP" sz="2400" u="sng" dirty="0">
                <a:solidFill>
                  <a:srgbClr val="FF0000"/>
                </a:solidFill>
                <a:latin typeface="Meiryo UI" panose="020B0604030504040204" pitchFamily="50" charset="-128"/>
                <a:ea typeface="Meiryo UI" panose="020B0604030504040204" pitchFamily="50" charset="-128"/>
              </a:endParaRPr>
            </a:p>
            <a:p>
              <a:pPr marL="457200" indent="-457200">
                <a:buFont typeface="+mj-ea"/>
                <a:buAutoNum type="circleNumDbPlain"/>
              </a:pPr>
              <a:r>
                <a:rPr lang="en-US" altLang="ja-JP" sz="2400" i="0" u="sng" dirty="0">
                  <a:solidFill>
                    <a:srgbClr val="FF0000"/>
                  </a:solidFill>
                  <a:effectLst/>
                  <a:latin typeface="Meiryo UI" panose="020B0604030504040204" pitchFamily="50" charset="-128"/>
                  <a:ea typeface="Meiryo UI" panose="020B0604030504040204" pitchFamily="50" charset="-128"/>
                </a:rPr>
                <a:t>SNS</a:t>
              </a:r>
              <a:r>
                <a:rPr lang="ja-JP" altLang="en-US" sz="2400" i="0" u="sng" dirty="0">
                  <a:solidFill>
                    <a:srgbClr val="FF0000"/>
                  </a:solidFill>
                  <a:effectLst/>
                  <a:latin typeface="Meiryo UI" panose="020B0604030504040204" pitchFamily="50" charset="-128"/>
                  <a:ea typeface="Meiryo UI" panose="020B0604030504040204" pitchFamily="50" charset="-128"/>
                </a:rPr>
                <a:t>の操作方法等に関する問合せ</a:t>
              </a:r>
              <a:endParaRPr lang="en-US" altLang="ja-JP" sz="2400" i="0" u="sng" dirty="0">
                <a:solidFill>
                  <a:srgbClr val="FF0000"/>
                </a:solidFill>
                <a:effectLst/>
                <a:latin typeface="Meiryo UI" panose="020B0604030504040204" pitchFamily="50" charset="-128"/>
                <a:ea typeface="Meiryo UI" panose="020B0604030504040204" pitchFamily="50" charset="-128"/>
              </a:endParaRPr>
            </a:p>
            <a:p>
              <a:r>
                <a:rPr lang="ja-JP" altLang="en-US" sz="2400" i="0" dirty="0">
                  <a:effectLst/>
                  <a:latin typeface="Meiryo UI" panose="020B0604030504040204" pitchFamily="50" charset="-128"/>
                  <a:ea typeface="Meiryo UI" panose="020B0604030504040204" pitchFamily="50" charset="-128"/>
                </a:rPr>
                <a:t>等がみられます。</a:t>
              </a:r>
              <a:endParaRPr lang="ja-JP" altLang="en-US" sz="2400" dirty="0">
                <a:latin typeface="Meiryo UI" panose="020B0604030504040204" pitchFamily="50" charset="-128"/>
                <a:ea typeface="Meiryo UI" panose="020B0604030504040204" pitchFamily="50" charset="-128"/>
              </a:endParaRPr>
            </a:p>
          </p:txBody>
        </p:sp>
      </p:grpSp>
      <p:pic>
        <p:nvPicPr>
          <p:cNvPr id="17" name="図 16">
            <a:extLst>
              <a:ext uri="{FF2B5EF4-FFF2-40B4-BE49-F238E27FC236}">
                <a16:creationId xmlns:a16="http://schemas.microsoft.com/office/drawing/2014/main" id="{868CF777-11C9-046A-FC54-C493B1333088}"/>
              </a:ext>
            </a:extLst>
          </p:cNvPr>
          <p:cNvPicPr>
            <a:picLocks noChangeAspect="1"/>
          </p:cNvPicPr>
          <p:nvPr/>
        </p:nvPicPr>
        <p:blipFill>
          <a:blip r:embed="rId3"/>
          <a:stretch>
            <a:fillRect/>
          </a:stretch>
        </p:blipFill>
        <p:spPr>
          <a:xfrm>
            <a:off x="165379" y="754692"/>
            <a:ext cx="5148142" cy="5920362"/>
          </a:xfrm>
          <a:prstGeom prst="rect">
            <a:avLst/>
          </a:prstGeom>
        </p:spPr>
      </p:pic>
      <p:sp>
        <p:nvSpPr>
          <p:cNvPr id="3" name="四角形: 角を丸くする 2">
            <a:extLst>
              <a:ext uri="{FF2B5EF4-FFF2-40B4-BE49-F238E27FC236}">
                <a16:creationId xmlns:a16="http://schemas.microsoft.com/office/drawing/2014/main" id="{6997FB26-BC74-99CF-A1F7-37BA696E9B35}"/>
              </a:ext>
            </a:extLst>
          </p:cNvPr>
          <p:cNvSpPr/>
          <p:nvPr/>
        </p:nvSpPr>
        <p:spPr>
          <a:xfrm>
            <a:off x="4033519" y="1981200"/>
            <a:ext cx="705913" cy="30120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1" name="正方形/長方形 10">
            <a:extLst>
              <a:ext uri="{FF2B5EF4-FFF2-40B4-BE49-F238E27FC236}">
                <a16:creationId xmlns:a16="http://schemas.microsoft.com/office/drawing/2014/main" id="{873559F3-466E-1DB9-B5F2-DF2EFBBF2EE4}"/>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2" name="正方形/長方形 11">
            <a:extLst>
              <a:ext uri="{FF2B5EF4-FFF2-40B4-BE49-F238E27FC236}">
                <a16:creationId xmlns:a16="http://schemas.microsoft.com/office/drawing/2014/main" id="{AB3DEF4F-FD68-98B2-F83D-57D544D7C538}"/>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822947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F6C5D8-127B-DB5A-2FB1-750E98F06C82}"/>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991BE315-4BCC-C5E4-AF9E-AB4613E3BD3D}"/>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AAF1EA60-9044-EB23-66F6-6A3BC3DB2005}"/>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98A782C0-86FE-BBB6-76F6-AF14D1E2F49B}"/>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3840B82B-2F20-1E0A-9FA1-8F7DDBB689F4}"/>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3B77CF9F-E3D3-5CFC-512C-4017884F22F5}"/>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en-US" altLang="ja-JP" sz="2800" b="1" dirty="0">
                <a:latin typeface="Meiryo UI" panose="020B0604030504040204" pitchFamily="50" charset="-128"/>
                <a:ea typeface="Meiryo UI" panose="020B0604030504040204" pitchFamily="50" charset="-128"/>
              </a:rPr>
              <a:t>SNS</a:t>
            </a:r>
            <a:r>
              <a:rPr lang="ja-JP" altLang="en-US" sz="2800" b="1" dirty="0">
                <a:latin typeface="Meiryo UI" panose="020B0604030504040204" pitchFamily="50" charset="-128"/>
                <a:ea typeface="Meiryo UI" panose="020B0604030504040204" pitchFamily="50" charset="-128"/>
              </a:rPr>
              <a:t>をきっかけとした消費者トラブル（事例）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8" name="グループ化 7">
            <a:extLst>
              <a:ext uri="{FF2B5EF4-FFF2-40B4-BE49-F238E27FC236}">
                <a16:creationId xmlns:a16="http://schemas.microsoft.com/office/drawing/2014/main" id="{E3311DE2-B854-1931-9946-BAD3E5F8E8E2}"/>
              </a:ext>
            </a:extLst>
          </p:cNvPr>
          <p:cNvGrpSpPr/>
          <p:nvPr/>
        </p:nvGrpSpPr>
        <p:grpSpPr>
          <a:xfrm>
            <a:off x="258637" y="929633"/>
            <a:ext cx="8627434" cy="2311200"/>
            <a:chOff x="306254" y="830588"/>
            <a:chExt cx="8627434" cy="2255176"/>
          </a:xfrm>
        </p:grpSpPr>
        <p:sp>
          <p:nvSpPr>
            <p:cNvPr id="27" name="テキスト ボックス 26">
              <a:extLst>
                <a:ext uri="{FF2B5EF4-FFF2-40B4-BE49-F238E27FC236}">
                  <a16:creationId xmlns:a16="http://schemas.microsoft.com/office/drawing/2014/main" id="{722A3AA0-67EE-FF67-5EE9-3772533B448E}"/>
                </a:ext>
              </a:extLst>
            </p:cNvPr>
            <p:cNvSpPr txBox="1"/>
            <p:nvPr/>
          </p:nvSpPr>
          <p:spPr>
            <a:xfrm>
              <a:off x="430306" y="997675"/>
              <a:ext cx="8395079" cy="1692771"/>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事例１</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「稼げる」というＳＮＳ広告を見て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400" i="0" u="none" strike="noStrike" baseline="0" dirty="0">
                <a:solidFill>
                  <a:srgbClr val="000000"/>
                </a:solidFill>
                <a:latin typeface="Meiryo UI" panose="020B0604030504040204" pitchFamily="50" charset="-128"/>
                <a:ea typeface="Meiryo UI" panose="020B0604030504040204" pitchFamily="50" charset="-128"/>
              </a:endParaRPr>
            </a:p>
            <a:p>
              <a:pPr algn="l">
                <a:lnSpc>
                  <a:spcPts val="2400"/>
                </a:lnSpc>
              </a:pPr>
              <a:r>
                <a:rPr lang="ja-JP" altLang="en-US" sz="2000" i="0" u="none" strike="noStrike" baseline="0" dirty="0">
                  <a:solidFill>
                    <a:srgbClr val="000000"/>
                  </a:solidFill>
                  <a:latin typeface="Meiryo UI" panose="020B0604030504040204" pitchFamily="50" charset="-128"/>
                  <a:ea typeface="Meiryo UI" panose="020B0604030504040204" pitchFamily="50" charset="-128"/>
                </a:rPr>
                <a:t>「定型文を送信するだけで月に</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100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万円から</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万円稼げる」という</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ＳＮＳの広告を見て副業サイトにアクセス</a:t>
              </a:r>
              <a:r>
                <a:rPr lang="ja-JP" altLang="en-US" sz="2000" i="0" strike="noStrike" baseline="0" dirty="0">
                  <a:solidFill>
                    <a:srgbClr val="000000"/>
                  </a:solidFill>
                  <a:latin typeface="Meiryo UI" panose="020B0604030504040204" pitchFamily="50" charset="-128"/>
                  <a:ea typeface="Meiryo UI" panose="020B0604030504040204" pitchFamily="50" charset="-128"/>
                </a:rPr>
                <a:t>し</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情報商材を購入した。する</a:t>
              </a:r>
              <a:r>
                <a:rPr lang="ja-JP" altLang="en-US" sz="2000" i="0" u="none" strike="noStrike" baseline="0" dirty="0">
                  <a:latin typeface="Meiryo UI" panose="020B0604030504040204" pitchFamily="50" charset="-128"/>
                  <a:ea typeface="Meiryo UI" panose="020B0604030504040204" pitchFamily="50" charset="-128"/>
                </a:rPr>
                <a:t>とサポートプランを勧誘</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15</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を銀行口座に振り込んだ。（</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 男性）</a:t>
              </a:r>
              <a:endParaRPr lang="ja-JP" altLang="en-US" sz="2000" dirty="0">
                <a:latin typeface="Meiryo UI" panose="020B0604030504040204" pitchFamily="50" charset="-128"/>
                <a:ea typeface="Meiryo UI" panose="020B0604030504040204" pitchFamily="50" charset="-128"/>
              </a:endParaRPr>
            </a:p>
          </p:txBody>
        </p:sp>
        <p:sp>
          <p:nvSpPr>
            <p:cNvPr id="31" name="四角形: 角を丸くする 30">
              <a:extLst>
                <a:ext uri="{FF2B5EF4-FFF2-40B4-BE49-F238E27FC236}">
                  <a16:creationId xmlns:a16="http://schemas.microsoft.com/office/drawing/2014/main" id="{1007D7EA-1776-92DE-8E4E-5627382D827B}"/>
                </a:ext>
              </a:extLst>
            </p:cNvPr>
            <p:cNvSpPr/>
            <p:nvPr/>
          </p:nvSpPr>
          <p:spPr>
            <a:xfrm>
              <a:off x="306254" y="830588"/>
              <a:ext cx="8627434" cy="2255176"/>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grpSp>
      <p:grpSp>
        <p:nvGrpSpPr>
          <p:cNvPr id="7" name="グループ化 6">
            <a:extLst>
              <a:ext uri="{FF2B5EF4-FFF2-40B4-BE49-F238E27FC236}">
                <a16:creationId xmlns:a16="http://schemas.microsoft.com/office/drawing/2014/main" id="{9E24FCB5-0FC4-988C-C4E2-F3F48ADD00FB}"/>
              </a:ext>
            </a:extLst>
          </p:cNvPr>
          <p:cNvGrpSpPr/>
          <p:nvPr/>
        </p:nvGrpSpPr>
        <p:grpSpPr>
          <a:xfrm>
            <a:off x="258637" y="3791619"/>
            <a:ext cx="8627434" cy="2311200"/>
            <a:chOff x="306254" y="3282357"/>
            <a:chExt cx="8627434" cy="3119257"/>
          </a:xfrm>
        </p:grpSpPr>
        <p:sp>
          <p:nvSpPr>
            <p:cNvPr id="30" name="テキスト ボックス 29">
              <a:extLst>
                <a:ext uri="{FF2B5EF4-FFF2-40B4-BE49-F238E27FC236}">
                  <a16:creationId xmlns:a16="http://schemas.microsoft.com/office/drawing/2014/main" id="{6D4FA633-A61F-540D-1903-B2BCD7E64362}"/>
                </a:ext>
              </a:extLst>
            </p:cNvPr>
            <p:cNvSpPr txBox="1"/>
            <p:nvPr/>
          </p:nvSpPr>
          <p:spPr>
            <a:xfrm>
              <a:off x="428188" y="3448293"/>
              <a:ext cx="6676699" cy="461665"/>
            </a:xfrm>
            <a:prstGeom prst="rect">
              <a:avLst/>
            </a:prstGeom>
            <a:no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ＳＮＳで知り合った相手から誘われて</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p:txBody>
        </p:sp>
        <p:sp>
          <p:nvSpPr>
            <p:cNvPr id="32" name="四角形: 角を丸くする 31">
              <a:extLst>
                <a:ext uri="{FF2B5EF4-FFF2-40B4-BE49-F238E27FC236}">
                  <a16:creationId xmlns:a16="http://schemas.microsoft.com/office/drawing/2014/main" id="{F3B3D0B0-3958-A62C-58DA-2F4F701E6922}"/>
                </a:ext>
              </a:extLst>
            </p:cNvPr>
            <p:cNvSpPr/>
            <p:nvPr/>
          </p:nvSpPr>
          <p:spPr>
            <a:xfrm>
              <a:off x="306254" y="3282357"/>
              <a:ext cx="8627434" cy="3119257"/>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33" name="テキスト ボックス 32">
              <a:extLst>
                <a:ext uri="{FF2B5EF4-FFF2-40B4-BE49-F238E27FC236}">
                  <a16:creationId xmlns:a16="http://schemas.microsoft.com/office/drawing/2014/main" id="{C97D3C2F-7276-EB38-9FFB-8F75755E8975}"/>
                </a:ext>
              </a:extLst>
            </p:cNvPr>
            <p:cNvSpPr txBox="1"/>
            <p:nvPr/>
          </p:nvSpPr>
          <p:spPr>
            <a:xfrm>
              <a:off x="481513" y="4261641"/>
              <a:ext cx="8278985" cy="1787064"/>
            </a:xfrm>
            <a:prstGeom prst="rect">
              <a:avLst/>
            </a:prstGeom>
            <a:noFill/>
          </p:spPr>
          <p:txBody>
            <a:bodyPr wrap="square">
              <a:spAutoFit/>
            </a:bodyPr>
            <a:lstStyle/>
            <a:p>
              <a:pPr algn="l">
                <a:lnSpc>
                  <a:spcPts val="2400"/>
                </a:lnSpc>
              </a:pPr>
              <a:r>
                <a:rPr lang="ja-JP" altLang="en-US" sz="2000" i="0" u="sng" strike="noStrike" baseline="0" dirty="0">
                  <a:solidFill>
                    <a:srgbClr val="FF0000"/>
                  </a:solidFill>
                  <a:latin typeface="Meiryo UI" panose="020B0604030504040204" pitchFamily="50" charset="-128"/>
                  <a:ea typeface="Meiryo UI" panose="020B0604030504040204" pitchFamily="50" charset="-128"/>
                </a:rPr>
                <a:t>ＳＮＳで知り合った相手</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とやり取りをしていたところ、「別のサイトでやり取りをしよう」と言われて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出会い系サイトに誘引</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された。するとサイトから「専用のチャット内に入る必要がある」と言われて費用を請求された。その後も「やり取りをするにはお金が必要」と言われて、</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合計約</a:t>
              </a:r>
              <a:r>
                <a:rPr lang="en-US" altLang="ja-JP" sz="2000" i="0" u="sng" strike="noStrike" baseline="0" dirty="0">
                  <a:solidFill>
                    <a:srgbClr val="FF0000"/>
                  </a:solidFill>
                  <a:latin typeface="Meiryo UI" panose="020B0604030504040204" pitchFamily="50" charset="-128"/>
                  <a:ea typeface="Meiryo UI" panose="020B0604030504040204" pitchFamily="50" charset="-128"/>
                </a:rPr>
                <a:t>16</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万円</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を支払った。（</a:t>
              </a:r>
              <a:r>
                <a:rPr lang="en-US" altLang="ja-JP" sz="2000" i="0" u="none" strike="noStrike" baseline="0" dirty="0">
                  <a:solidFill>
                    <a:srgbClr val="000000"/>
                  </a:solidFill>
                  <a:latin typeface="Meiryo UI" panose="020B0604030504040204" pitchFamily="50" charset="-128"/>
                  <a:ea typeface="Meiryo UI" panose="020B0604030504040204" pitchFamily="50" charset="-128"/>
                </a:rPr>
                <a:t>20</a:t>
              </a:r>
              <a:r>
                <a:rPr lang="ja-JP" altLang="en-US" sz="2000" i="0" u="none" strike="noStrike" baseline="0" dirty="0">
                  <a:solidFill>
                    <a:srgbClr val="000000"/>
                  </a:solidFill>
                  <a:latin typeface="Meiryo UI" panose="020B0604030504040204" pitchFamily="50" charset="-128"/>
                  <a:ea typeface="Meiryo UI" panose="020B0604030504040204" pitchFamily="50" charset="-128"/>
                </a:rPr>
                <a:t>歳代 女性）</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1220A7F8-BAE5-3099-C4B7-3FD56351A597}"/>
              </a:ext>
            </a:extLst>
          </p:cNvPr>
          <p:cNvSpPr txBox="1"/>
          <p:nvPr/>
        </p:nvSpPr>
        <p:spPr>
          <a:xfrm>
            <a:off x="5361900" y="6448449"/>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〈№6〉</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16E2BA7D-C29E-FF69-CF10-81DBF41111C2}"/>
              </a:ext>
            </a:extLst>
          </p:cNvPr>
          <p:cNvSpPr>
            <a:spLocks noGrp="1"/>
          </p:cNvSpPr>
          <p:nvPr>
            <p:ph type="sldNum" sz="quarter" idx="12"/>
          </p:nvPr>
        </p:nvSpPr>
        <p:spPr>
          <a:xfrm>
            <a:off x="6943288" y="6492875"/>
            <a:ext cx="2133600" cy="365125"/>
          </a:xfrm>
        </p:spPr>
        <p:txBody>
          <a:bodyPr/>
          <a:lstStyle/>
          <a:p>
            <a:pPr defTabSz="457200">
              <a:defRPr/>
            </a:pPr>
            <a:fld id="{7B76553B-32E2-D644-9CD0-56FDA882EB90}" type="slidenum">
              <a:rPr lang="ja-JP" altLang="en-US" sz="1800" smtClean="0"/>
              <a:pPr defTabSz="457200">
                <a:defRPr/>
              </a:pPr>
              <a:t>11</a:t>
            </a:fld>
            <a:endParaRPr lang="ja-JP" altLang="en-US" sz="1800" dirty="0"/>
          </a:p>
        </p:txBody>
      </p:sp>
    </p:spTree>
    <p:extLst>
      <p:ext uri="{BB962C8B-B14F-4D97-AF65-F5344CB8AC3E}">
        <p14:creationId xmlns:p14="http://schemas.microsoft.com/office/powerpoint/2010/main" val="151545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DA43275-9582-7CBE-2C10-E85365C530FD}"/>
            </a:ext>
          </a:extLst>
        </p:cNvPr>
        <p:cNvGrpSpPr/>
        <p:nvPr/>
      </p:nvGrpSpPr>
      <p:grpSpPr>
        <a:xfrm>
          <a:off x="0" y="0"/>
          <a:ext cx="0" cy="0"/>
          <a:chOff x="0" y="0"/>
          <a:chExt cx="0" cy="0"/>
        </a:xfrm>
      </p:grpSpPr>
      <p:sp>
        <p:nvSpPr>
          <p:cNvPr id="28" name="正方形/長方形 27">
            <a:extLst>
              <a:ext uri="{FF2B5EF4-FFF2-40B4-BE49-F238E27FC236}">
                <a16:creationId xmlns:a16="http://schemas.microsoft.com/office/drawing/2014/main" id="{2726218C-241E-D366-CB1F-7C33067A6BA7}"/>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8397E7F9-76AA-1548-02F0-49861261A607}"/>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76186182-3331-6F8A-D53A-D08039876AAD}"/>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CC43B801-D69E-B80C-446A-8C50641D2A11}"/>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F7415754-91A6-DB93-E406-218569E2E5AA}"/>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怪しい副業・アルバイトに関する消費者トラブル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pic>
        <p:nvPicPr>
          <p:cNvPr id="10" name="Picture 5">
            <a:extLst>
              <a:ext uri="{FF2B5EF4-FFF2-40B4-BE49-F238E27FC236}">
                <a16:creationId xmlns:a16="http://schemas.microsoft.com/office/drawing/2014/main" id="{756232BC-7406-93B7-9F57-8D5E7F6ACBE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 y="1198010"/>
            <a:ext cx="6327648" cy="4610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テキスト ボックス 19">
            <a:extLst>
              <a:ext uri="{FF2B5EF4-FFF2-40B4-BE49-F238E27FC236}">
                <a16:creationId xmlns:a16="http://schemas.microsoft.com/office/drawing/2014/main" id="{A171CDC7-3992-5D5B-D5CD-ED12A8E4C22D}"/>
              </a:ext>
            </a:extLst>
          </p:cNvPr>
          <p:cNvSpPr txBox="1"/>
          <p:nvPr/>
        </p:nvSpPr>
        <p:spPr>
          <a:xfrm>
            <a:off x="6327647" y="1579036"/>
            <a:ext cx="2752344" cy="2246769"/>
          </a:xfrm>
          <a:prstGeom prst="rect">
            <a:avLst/>
          </a:prstGeom>
          <a:noFill/>
        </p:spPr>
        <p:txBody>
          <a:bodyPr wrap="square">
            <a:spAutoFit/>
          </a:bodyPr>
          <a:lstStyle/>
          <a:p>
            <a:pPr algn="l"/>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000" b="1" i="0" u="none" strike="noStrike" baseline="0" dirty="0">
                <a:solidFill>
                  <a:schemeClr val="tx2"/>
                </a:solidFill>
                <a:latin typeface="Meiryo UI" panose="020B0604030504040204" pitchFamily="50" charset="-128"/>
                <a:ea typeface="Meiryo UI" panose="020B0604030504040204" pitchFamily="50" charset="-128"/>
              </a:rPr>
              <a:t>荷受代行・荷物転送</a:t>
            </a:r>
            <a:r>
              <a:rPr lang="en-US" altLang="ja-JP" sz="20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「荷受代行」をしたら、</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自分名義でスマートフォン６台を購入されており、請求書が届いた</a:t>
            </a:r>
            <a:r>
              <a:rPr lang="ja-JP" altLang="en-US" sz="2000" i="0" u="none" strike="noStrike" baseline="0" dirty="0">
                <a:latin typeface="Meiryo UI" panose="020B0604030504040204" pitchFamily="50" charset="-128"/>
                <a:ea typeface="Meiryo UI" panose="020B0604030504040204" pitchFamily="50" charset="-128"/>
              </a:rPr>
              <a:t>。</a:t>
            </a:r>
            <a:endParaRPr lang="en-US" altLang="ja-JP" sz="20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a:t>
            </a:r>
            <a:r>
              <a:rPr lang="en-US" altLang="ja-JP" sz="2000" i="0" u="none" strike="noStrike" baseline="0" dirty="0">
                <a:latin typeface="Meiryo UI" panose="020B0604030504040204" pitchFamily="50" charset="-128"/>
                <a:ea typeface="Meiryo UI" panose="020B0604030504040204" pitchFamily="50" charset="-128"/>
              </a:rPr>
              <a:t>20</a:t>
            </a:r>
            <a:r>
              <a:rPr lang="ja-JP" altLang="en-US" sz="2000" i="0" u="none" strike="noStrike" baseline="0" dirty="0">
                <a:latin typeface="Meiryo UI" panose="020B0604030504040204" pitchFamily="50" charset="-128"/>
                <a:ea typeface="Meiryo UI" panose="020B0604030504040204" pitchFamily="50" charset="-128"/>
              </a:rPr>
              <a:t>歳代女性）</a:t>
            </a:r>
            <a:endParaRPr lang="ja-JP" altLang="en-US" sz="2000" dirty="0">
              <a:latin typeface="Meiryo UI" panose="020B0604030504040204" pitchFamily="50" charset="-128"/>
              <a:ea typeface="Meiryo UI" panose="020B0604030504040204" pitchFamily="50" charset="-128"/>
            </a:endParaRPr>
          </a:p>
        </p:txBody>
      </p:sp>
      <p:sp>
        <p:nvSpPr>
          <p:cNvPr id="3" name="テキスト ボックス 2">
            <a:extLst>
              <a:ext uri="{FF2B5EF4-FFF2-40B4-BE49-F238E27FC236}">
                <a16:creationId xmlns:a16="http://schemas.microsoft.com/office/drawing/2014/main" id="{8BFF06E1-0AAE-FE06-1C6E-D7A59955B0D2}"/>
              </a:ext>
            </a:extLst>
          </p:cNvPr>
          <p:cNvSpPr txBox="1"/>
          <p:nvPr/>
        </p:nvSpPr>
        <p:spPr>
          <a:xfrm>
            <a:off x="5221633" y="6466484"/>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〈№5〉</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2" name="スライド番号プレースホルダー 4">
            <a:extLst>
              <a:ext uri="{FF2B5EF4-FFF2-40B4-BE49-F238E27FC236}">
                <a16:creationId xmlns:a16="http://schemas.microsoft.com/office/drawing/2014/main" id="{7ABB0832-5F68-DC5E-FE24-658330CE1338}"/>
              </a:ext>
            </a:extLst>
          </p:cNvPr>
          <p:cNvSpPr>
            <a:spLocks noGrp="1"/>
          </p:cNvSpPr>
          <p:nvPr>
            <p:ph type="sldNum" sz="quarter" idx="12"/>
          </p:nvPr>
        </p:nvSpPr>
        <p:spPr>
          <a:xfrm>
            <a:off x="6946391" y="6466484"/>
            <a:ext cx="2133600" cy="365125"/>
          </a:xfrm>
        </p:spPr>
        <p:txBody>
          <a:bodyPr/>
          <a:lstStyle/>
          <a:p>
            <a:pPr defTabSz="457200">
              <a:defRPr/>
            </a:pPr>
            <a:fld id="{7B76553B-32E2-D644-9CD0-56FDA882EB90}" type="slidenum">
              <a:rPr lang="ja-JP" altLang="en-US" sz="1800" smtClean="0"/>
              <a:pPr defTabSz="457200">
                <a:defRPr/>
              </a:pPr>
              <a:t>12</a:t>
            </a:fld>
            <a:endParaRPr lang="ja-JP" altLang="en-US" sz="1800" dirty="0"/>
          </a:p>
        </p:txBody>
      </p:sp>
    </p:spTree>
    <p:extLst>
      <p:ext uri="{BB962C8B-B14F-4D97-AF65-F5344CB8AC3E}">
        <p14:creationId xmlns:p14="http://schemas.microsoft.com/office/powerpoint/2010/main" val="5117124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5">
            <a:extLst>
              <a:ext uri="{FF2B5EF4-FFF2-40B4-BE49-F238E27FC236}">
                <a16:creationId xmlns:a16="http://schemas.microsoft.com/office/drawing/2014/main" id="{A83FFC11-898C-28EF-4CFC-59346F72D5D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705" y="969962"/>
            <a:ext cx="9018588" cy="4918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9" name="テキスト ボックス 8">
            <a:extLst>
              <a:ext uri="{FF2B5EF4-FFF2-40B4-BE49-F238E27FC236}">
                <a16:creationId xmlns:a16="http://schemas.microsoft.com/office/drawing/2014/main" id="{72DC5D16-7ABF-408E-956B-51159B33B181}"/>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2" name="四角形: 角を丸くする 1">
            <a:extLst>
              <a:ext uri="{FF2B5EF4-FFF2-40B4-BE49-F238E27FC236}">
                <a16:creationId xmlns:a16="http://schemas.microsoft.com/office/drawing/2014/main" id="{DA0ACF40-C265-9D55-4EAE-954E2F129926}"/>
              </a:ext>
            </a:extLst>
          </p:cNvPr>
          <p:cNvSpPr/>
          <p:nvPr/>
        </p:nvSpPr>
        <p:spPr>
          <a:xfrm>
            <a:off x="5577662" y="1618783"/>
            <a:ext cx="975538" cy="3852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13</a:t>
            </a:fld>
            <a:endParaRPr lang="ja-JP" altLang="en-US" sz="1800" dirty="0"/>
          </a:p>
        </p:txBody>
      </p:sp>
      <p:sp>
        <p:nvSpPr>
          <p:cNvPr id="16" name="テキスト ボックス 15">
            <a:extLst>
              <a:ext uri="{FF2B5EF4-FFF2-40B4-BE49-F238E27FC236}">
                <a16:creationId xmlns:a16="http://schemas.microsoft.com/office/drawing/2014/main" id="{2AF697F1-6AD6-DF10-6D83-D06F8D32324A}"/>
              </a:ext>
            </a:extLst>
          </p:cNvPr>
          <p:cNvSpPr txBox="1"/>
          <p:nvPr/>
        </p:nvSpPr>
        <p:spPr>
          <a:xfrm>
            <a:off x="6283932" y="5861679"/>
            <a:ext cx="3449516" cy="244747"/>
          </a:xfrm>
          <a:prstGeom prst="rect">
            <a:avLst/>
          </a:prstGeom>
          <a:noFill/>
        </p:spPr>
        <p:txBody>
          <a:bodyPr wrap="square" rtlCol="0">
            <a:spAutoFit/>
          </a:bodyPr>
          <a:lstStyle/>
          <a:p>
            <a:pPr>
              <a:lnSpc>
                <a:spcPct val="110000"/>
              </a:lnSpc>
            </a:pPr>
            <a:r>
              <a:rPr lang="en-US" altLang="ja-JP" sz="1000" dirty="0">
                <a:latin typeface="Meiryo UI" panose="020B0604030504040204" pitchFamily="50" charset="-128"/>
                <a:ea typeface="Meiryo UI" panose="020B0604030504040204" pitchFamily="50" charset="-128"/>
                <a:cs typeface="Meiryo UI" panose="020B0604030504040204" pitchFamily="50" charset="-128"/>
              </a:rPr>
              <a:t>※2022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年６月</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30</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日までの</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PIO-NET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登録分</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Tree>
    <p:extLst>
      <p:ext uri="{BB962C8B-B14F-4D97-AF65-F5344CB8AC3E}">
        <p14:creationId xmlns:p14="http://schemas.microsoft.com/office/powerpoint/2010/main" val="219066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正方形/長方形 27"/>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 name="正方形/長方形 3">
            <a:extLst>
              <a:ext uri="{FF2B5EF4-FFF2-40B4-BE49-F238E27FC236}">
                <a16:creationId xmlns:a16="http://schemas.microsoft.com/office/drawing/2014/main" id="{B50E74E0-2926-B038-0FBB-328AB5B0E744}"/>
              </a:ext>
            </a:extLst>
          </p:cNvPr>
          <p:cNvSpPr/>
          <p:nvPr/>
        </p:nvSpPr>
        <p:spPr bwMode="white">
          <a:xfrm>
            <a:off x="310393" y="-17652"/>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男性も増加！脱毛エステに関する消費者トラブル（事例）</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grpSp>
        <p:nvGrpSpPr>
          <p:cNvPr id="26" name="グループ化 25">
            <a:extLst>
              <a:ext uri="{FF2B5EF4-FFF2-40B4-BE49-F238E27FC236}">
                <a16:creationId xmlns:a16="http://schemas.microsoft.com/office/drawing/2014/main" id="{B723CE73-B797-73D6-D881-95E4231D0CDB}"/>
              </a:ext>
            </a:extLst>
          </p:cNvPr>
          <p:cNvGrpSpPr/>
          <p:nvPr/>
        </p:nvGrpSpPr>
        <p:grpSpPr>
          <a:xfrm>
            <a:off x="306253" y="1011049"/>
            <a:ext cx="8531492" cy="2381935"/>
            <a:chOff x="306254" y="822960"/>
            <a:chExt cx="8531492" cy="2543759"/>
          </a:xfrm>
        </p:grpSpPr>
        <p:sp>
          <p:nvSpPr>
            <p:cNvPr id="24" name="四角形: 角を丸くする 23">
              <a:extLst>
                <a:ext uri="{FF2B5EF4-FFF2-40B4-BE49-F238E27FC236}">
                  <a16:creationId xmlns:a16="http://schemas.microsoft.com/office/drawing/2014/main" id="{B44A66E8-3667-3218-B4CB-B2CF05B841E2}"/>
                </a:ext>
              </a:extLst>
            </p:cNvPr>
            <p:cNvSpPr/>
            <p:nvPr/>
          </p:nvSpPr>
          <p:spPr>
            <a:xfrm>
              <a:off x="306254" y="822960"/>
              <a:ext cx="8531492" cy="2543759"/>
            </a:xfrm>
            <a:prstGeom prst="roundRect">
              <a:avLst/>
            </a:prstGeom>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6" name="テキスト ボックス 15">
              <a:extLst>
                <a:ext uri="{FF2B5EF4-FFF2-40B4-BE49-F238E27FC236}">
                  <a16:creationId xmlns:a16="http://schemas.microsoft.com/office/drawing/2014/main" id="{E042322F-E501-43A6-CE70-91E38F93755F}"/>
                </a:ext>
              </a:extLst>
            </p:cNvPr>
            <p:cNvSpPr txBox="1"/>
            <p:nvPr/>
          </p:nvSpPr>
          <p:spPr>
            <a:xfrm>
              <a:off x="306254" y="1007900"/>
              <a:ext cx="8346004" cy="2136461"/>
            </a:xfrm>
            <a:prstGeom prst="rect">
              <a:avLst/>
            </a:prstGeom>
            <a:noFill/>
          </p:spPr>
          <p:txBody>
            <a:bodyPr wrap="square">
              <a:spAutoFit/>
            </a:bodyPr>
            <a:lstStyle/>
            <a:p>
              <a:pPr algn="l"/>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事例１</a:t>
              </a:r>
              <a:r>
                <a:rPr lang="en-US" altLang="ja-JP" sz="2400" b="1" dirty="0">
                  <a:solidFill>
                    <a:schemeClr val="tx2"/>
                  </a:solidFill>
                  <a:latin typeface="Meiryo UI" panose="020B0604030504040204" pitchFamily="50" charset="-128"/>
                  <a:ea typeface="Meiryo UI" panose="020B0604030504040204" pitchFamily="50" charset="-128"/>
                </a:rPr>
                <a:t>】</a:t>
              </a:r>
              <a:r>
                <a:rPr lang="ja-JP" altLang="en-US" sz="2400" b="1" dirty="0">
                  <a:solidFill>
                    <a:schemeClr val="tx2"/>
                  </a:solidFill>
                  <a:latin typeface="Meiryo UI" panose="020B0604030504040204" pitchFamily="50" charset="-128"/>
                  <a:ea typeface="Meiryo UI" panose="020B0604030504040204" pitchFamily="50" charset="-128"/>
                </a:rPr>
                <a:t>広告のコースを希望したが、高額コースに</a:t>
              </a:r>
              <a:r>
                <a:rPr lang="en-US" altLang="ja-JP" sz="2400" b="1" dirty="0">
                  <a:solidFill>
                    <a:schemeClr val="tx2"/>
                  </a:solidFill>
                  <a:latin typeface="Meiryo UI" panose="020B0604030504040204" pitchFamily="50" charset="-128"/>
                  <a:ea typeface="Meiryo UI" panose="020B0604030504040204" pitchFamily="50" charset="-128"/>
                </a:rPr>
                <a:t>…</a:t>
              </a:r>
            </a:p>
            <a:p>
              <a:pPr algn="l">
                <a:lnSpc>
                  <a:spcPts val="2400"/>
                </a:lnSpc>
              </a:pPr>
              <a:endParaRPr lang="en-US" altLang="ja-JP" sz="2000" dirty="0">
                <a:solidFill>
                  <a:schemeClr val="tx2"/>
                </a:solidFill>
                <a:latin typeface="Meiryo UI" panose="020B0604030504040204" pitchFamily="50" charset="-128"/>
                <a:ea typeface="Meiryo UI" panose="020B0604030504040204" pitchFamily="50" charset="-128"/>
              </a:endParaRPr>
            </a:p>
            <a:p>
              <a:pPr algn="l">
                <a:lnSpc>
                  <a:spcPts val="2400"/>
                </a:lnSpc>
              </a:pPr>
              <a:r>
                <a:rPr lang="ja-JP" altLang="en-US" sz="2000" dirty="0">
                  <a:latin typeface="Meiryo UI" panose="020B0604030504040204" pitchFamily="50" charset="-128"/>
                  <a:ea typeface="Meiryo UI" panose="020B0604030504040204" pitchFamily="50" charset="-128"/>
                </a:rPr>
                <a:t>「ひげ脱毛が月額約</a:t>
              </a:r>
              <a:r>
                <a:rPr lang="en-US" altLang="ja-JP" sz="2000" dirty="0">
                  <a:latin typeface="Meiryo UI" panose="020B0604030504040204" pitchFamily="50" charset="-128"/>
                  <a:ea typeface="Meiryo UI" panose="020B0604030504040204" pitchFamily="50" charset="-128"/>
                </a:rPr>
                <a:t>1,000</a:t>
              </a:r>
              <a:r>
                <a:rPr lang="ja-JP" altLang="en-US" sz="2000" dirty="0">
                  <a:latin typeface="Meiryo UI" panose="020B0604030504040204" pitchFamily="50" charset="-128"/>
                  <a:ea typeface="Meiryo UI" panose="020B0604030504040204" pitchFamily="50" charset="-128"/>
                </a:rPr>
                <a:t>円」という広告を見て、エステサロンでそのコースを希望したが、</a:t>
              </a:r>
              <a:r>
                <a:rPr lang="ja-JP" altLang="en-US" sz="2000" u="sng" dirty="0">
                  <a:solidFill>
                    <a:srgbClr val="FF0000"/>
                  </a:solidFill>
                  <a:latin typeface="Meiryo UI" panose="020B0604030504040204" pitchFamily="50" charset="-128"/>
                  <a:ea typeface="Meiryo UI" panose="020B0604030504040204" pitchFamily="50" charset="-128"/>
                </a:rPr>
                <a:t>約</a:t>
              </a:r>
              <a:r>
                <a:rPr lang="en-US" altLang="ja-JP" sz="2000" u="sng" dirty="0">
                  <a:solidFill>
                    <a:srgbClr val="FF0000"/>
                  </a:solidFill>
                  <a:latin typeface="Meiryo UI" panose="020B0604030504040204" pitchFamily="50" charset="-128"/>
                  <a:ea typeface="Meiryo UI" panose="020B0604030504040204" pitchFamily="50" charset="-128"/>
                </a:rPr>
                <a:t>50</a:t>
              </a:r>
              <a:r>
                <a:rPr lang="ja-JP" altLang="en-US" sz="2000" u="sng" dirty="0">
                  <a:solidFill>
                    <a:srgbClr val="FF0000"/>
                  </a:solidFill>
                  <a:latin typeface="Meiryo UI" panose="020B0604030504040204" pitchFamily="50" charset="-128"/>
                  <a:ea typeface="Meiryo UI" panose="020B0604030504040204" pitchFamily="50" charset="-128"/>
                </a:rPr>
                <a:t>万円のコースを勧められ、「納得のいく脱毛をする場合は、これぐらいの料金がかかる」と言われ、契約してしまった</a:t>
              </a:r>
              <a:r>
                <a:rPr lang="ja-JP" altLang="en-US" sz="2000" dirty="0">
                  <a:latin typeface="Meiryo UI" panose="020B0604030504040204" pitchFamily="50" charset="-128"/>
                  <a:ea typeface="Meiryo UI" panose="020B0604030504040204" pitchFamily="50" charset="-128"/>
                </a:rPr>
                <a:t>。学生のため支払っていくことが難しく、クーリング・オフしたい。</a:t>
              </a:r>
              <a:r>
                <a:rPr lang="zh-CN" altLang="en-US" sz="2000" dirty="0">
                  <a:latin typeface="Meiryo UI" panose="020B0604030504040204" pitchFamily="50" charset="-128"/>
                  <a:ea typeface="Meiryo UI" panose="020B0604030504040204" pitchFamily="50" charset="-128"/>
                </a:rPr>
                <a:t>（</a:t>
              </a:r>
              <a:r>
                <a:rPr lang="en-US" altLang="zh-CN" sz="2000" dirty="0">
                  <a:latin typeface="Meiryo UI" panose="020B0604030504040204" pitchFamily="50" charset="-128"/>
                  <a:ea typeface="Meiryo UI" panose="020B0604030504040204" pitchFamily="50" charset="-128"/>
                </a:rPr>
                <a:t>20</a:t>
              </a:r>
              <a:r>
                <a:rPr lang="zh-CN" altLang="en-US" sz="2000" dirty="0">
                  <a:latin typeface="Meiryo UI" panose="020B0604030504040204" pitchFamily="50" charset="-128"/>
                  <a:ea typeface="Meiryo UI" panose="020B0604030504040204" pitchFamily="50" charset="-128"/>
                </a:rPr>
                <a:t>歳代 男性 学生）</a:t>
              </a:r>
              <a:endParaRPr lang="ja-JP" altLang="en-US" sz="2000" dirty="0">
                <a:latin typeface="Meiryo UI" panose="020B0604030504040204" pitchFamily="50" charset="-128"/>
                <a:ea typeface="Meiryo UI" panose="020B0604030504040204" pitchFamily="50" charset="-128"/>
              </a:endParaRPr>
            </a:p>
          </p:txBody>
        </p:sp>
      </p:grpSp>
      <p:grpSp>
        <p:nvGrpSpPr>
          <p:cNvPr id="27" name="グループ化 26">
            <a:extLst>
              <a:ext uri="{FF2B5EF4-FFF2-40B4-BE49-F238E27FC236}">
                <a16:creationId xmlns:a16="http://schemas.microsoft.com/office/drawing/2014/main" id="{4B44F681-219E-0A63-93BD-363687F230E5}"/>
              </a:ext>
            </a:extLst>
          </p:cNvPr>
          <p:cNvGrpSpPr/>
          <p:nvPr/>
        </p:nvGrpSpPr>
        <p:grpSpPr>
          <a:xfrm>
            <a:off x="306254" y="3723285"/>
            <a:ext cx="8601553" cy="2526215"/>
            <a:chOff x="232053" y="3486798"/>
            <a:chExt cx="8601553" cy="2785986"/>
          </a:xfrm>
          <a:noFill/>
        </p:grpSpPr>
        <p:sp>
          <p:nvSpPr>
            <p:cNvPr id="25" name="四角形: 角を丸くする 24">
              <a:extLst>
                <a:ext uri="{FF2B5EF4-FFF2-40B4-BE49-F238E27FC236}">
                  <a16:creationId xmlns:a16="http://schemas.microsoft.com/office/drawing/2014/main" id="{705CBB7B-8EBB-5462-9907-D0D49260BFC0}"/>
                </a:ext>
              </a:extLst>
            </p:cNvPr>
            <p:cNvSpPr/>
            <p:nvPr/>
          </p:nvSpPr>
          <p:spPr>
            <a:xfrm>
              <a:off x="232053" y="3486798"/>
              <a:ext cx="8601553" cy="2785986"/>
            </a:xfrm>
            <a:prstGeom prst="roundRect">
              <a:avLst/>
            </a:prstGeom>
            <a:grpFill/>
            <a:ln/>
          </p:spPr>
          <p:style>
            <a:lnRef idx="2">
              <a:schemeClr val="accent3"/>
            </a:lnRef>
            <a:fillRef idx="1">
              <a:schemeClr val="lt1"/>
            </a:fillRef>
            <a:effectRef idx="0">
              <a:schemeClr val="accent3"/>
            </a:effectRef>
            <a:fontRef idx="minor">
              <a:schemeClr val="dk1"/>
            </a:fontRef>
          </p:style>
          <p:txBody>
            <a:bodyPr rtlCol="0" anchor="ctr"/>
            <a:lstStyle/>
            <a:p>
              <a:pPr algn="ctr"/>
              <a:endParaRPr kumimoji="1" lang="ja-JP" altLang="en-US"/>
            </a:p>
          </p:txBody>
        </p:sp>
        <p:sp>
          <p:nvSpPr>
            <p:cNvPr id="18" name="テキスト ボックス 17">
              <a:extLst>
                <a:ext uri="{FF2B5EF4-FFF2-40B4-BE49-F238E27FC236}">
                  <a16:creationId xmlns:a16="http://schemas.microsoft.com/office/drawing/2014/main" id="{4CABD398-228F-7BD8-3AE9-B0C90F5E8206}"/>
                </a:ext>
              </a:extLst>
            </p:cNvPr>
            <p:cNvSpPr txBox="1"/>
            <p:nvPr/>
          </p:nvSpPr>
          <p:spPr>
            <a:xfrm>
              <a:off x="310392" y="3627944"/>
              <a:ext cx="8376996" cy="2511747"/>
            </a:xfrm>
            <a:prstGeom prst="rect">
              <a:avLst/>
            </a:prstGeom>
            <a:grpFill/>
          </p:spPr>
          <p:txBody>
            <a:bodyPr wrap="square">
              <a:spAutoFit/>
            </a:bodyPr>
            <a:lstStyle/>
            <a:p>
              <a:pPr algn="l"/>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事例２</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r>
                <a:rPr lang="ja-JP" altLang="en-US" sz="2400" b="1" i="0" u="none" strike="noStrike" baseline="0" dirty="0">
                  <a:solidFill>
                    <a:schemeClr val="tx2"/>
                  </a:solidFill>
                  <a:latin typeface="Meiryo UI" panose="020B0604030504040204" pitchFamily="50" charset="-128"/>
                  <a:ea typeface="Meiryo UI" panose="020B0604030504040204" pitchFamily="50" charset="-128"/>
                </a:rPr>
                <a:t>体験後に強引に契約を迫られ</a:t>
              </a:r>
              <a:r>
                <a:rPr lang="en-US" altLang="ja-JP" sz="2400" b="1" i="0" u="none" strike="noStrike" baseline="0" dirty="0">
                  <a:solidFill>
                    <a:schemeClr val="tx2"/>
                  </a:solidFill>
                  <a:latin typeface="Meiryo UI" panose="020B0604030504040204" pitchFamily="50" charset="-128"/>
                  <a:ea typeface="Meiryo UI" panose="020B0604030504040204" pitchFamily="50" charset="-128"/>
                </a:rPr>
                <a:t>…</a:t>
              </a:r>
            </a:p>
            <a:p>
              <a:pPr algn="l"/>
              <a:endParaRPr lang="en-US" altLang="ja-JP" sz="1800" i="0" u="none" strike="noStrike" baseline="0" dirty="0">
                <a:latin typeface="Meiryo UI" panose="020B0604030504040204" pitchFamily="50" charset="-128"/>
                <a:ea typeface="Meiryo UI" panose="020B0604030504040204" pitchFamily="50" charset="-128"/>
              </a:endParaRPr>
            </a:p>
            <a:p>
              <a:pPr algn="l"/>
              <a:r>
                <a:rPr lang="ja-JP" altLang="en-US" sz="2000" i="0" u="none" strike="noStrike" baseline="0" dirty="0">
                  <a:latin typeface="Meiryo UI" panose="020B0604030504040204" pitchFamily="50" charset="-128"/>
                  <a:ea typeface="Meiryo UI" panose="020B0604030504040204" pitchFamily="50" charset="-128"/>
                </a:rPr>
                <a:t>脱毛エステの体験に行き、担当者から契約を勧められた。</a:t>
              </a:r>
              <a:r>
                <a:rPr lang="ja-JP" altLang="en-US" sz="2000" i="0" u="sng" strike="noStrike" baseline="0" dirty="0">
                  <a:solidFill>
                    <a:srgbClr val="FF0000"/>
                  </a:solidFill>
                  <a:latin typeface="Meiryo UI" panose="020B0604030504040204" pitchFamily="50" charset="-128"/>
                  <a:ea typeface="Meiryo UI" panose="020B0604030504040204" pitchFamily="50" charset="-128"/>
                </a:rPr>
                <a:t>自分は体験だけのつもりだと断ったが、「信販会社からハガキが届いたときに解約すれば費用なしで解約できる」と強引に勧誘され、契約してしまった</a:t>
              </a:r>
              <a:r>
                <a:rPr lang="ja-JP" altLang="en-US" sz="2000" i="0" u="none" strike="noStrike" baseline="0" dirty="0">
                  <a:latin typeface="Meiryo UI" panose="020B0604030504040204" pitchFamily="50" charset="-128"/>
                  <a:ea typeface="Meiryo UI" panose="020B0604030504040204" pitchFamily="50" charset="-128"/>
                </a:rPr>
                <a:t>。ハガキが届いたため、エステ店に連絡すると、「クーリング・オフ期間が過ぎているため、解約には手数料がかかる」と言われた。担当者の説明と違うため納得できない。</a:t>
              </a:r>
              <a:r>
                <a:rPr lang="zh-CN" altLang="en-US" sz="2000" i="0" u="none" strike="noStrike" baseline="0" dirty="0">
                  <a:latin typeface="Meiryo UI" panose="020B0604030504040204" pitchFamily="50" charset="-128"/>
                  <a:ea typeface="Meiryo UI" panose="020B0604030504040204" pitchFamily="50" charset="-128"/>
                </a:rPr>
                <a:t>（</a:t>
              </a:r>
              <a:r>
                <a:rPr lang="en-US" altLang="zh-CN" sz="2000" i="0" u="none" strike="noStrike" baseline="0" dirty="0">
                  <a:latin typeface="Meiryo UI" panose="020B0604030504040204" pitchFamily="50" charset="-128"/>
                  <a:ea typeface="Meiryo UI" panose="020B0604030504040204" pitchFamily="50" charset="-128"/>
                </a:rPr>
                <a:t>20</a:t>
              </a:r>
              <a:r>
                <a:rPr lang="zh-CN" altLang="en-US" sz="2000" i="0" u="none" strike="noStrike" baseline="0" dirty="0">
                  <a:latin typeface="Meiryo UI" panose="020B0604030504040204" pitchFamily="50" charset="-128"/>
                  <a:ea typeface="Meiryo UI" panose="020B0604030504040204" pitchFamily="50" charset="-128"/>
                </a:rPr>
                <a:t>歳代 男性 学生）</a:t>
              </a:r>
              <a:endParaRPr lang="ja-JP" altLang="en-US" sz="2000" dirty="0">
                <a:latin typeface="Meiryo UI" panose="020B0604030504040204" pitchFamily="50" charset="-128"/>
                <a:ea typeface="Meiryo UI" panose="020B0604030504040204" pitchFamily="50" charset="-128"/>
              </a:endParaRPr>
            </a:p>
          </p:txBody>
        </p:sp>
      </p:grpSp>
      <p:sp>
        <p:nvSpPr>
          <p:cNvPr id="2" name="テキスト ボックス 1">
            <a:extLst>
              <a:ext uri="{FF2B5EF4-FFF2-40B4-BE49-F238E27FC236}">
                <a16:creationId xmlns:a16="http://schemas.microsoft.com/office/drawing/2014/main" id="{DA465FAD-8594-0575-95E6-B174F8A70B62}"/>
              </a:ext>
            </a:extLst>
          </p:cNvPr>
          <p:cNvSpPr txBox="1"/>
          <p:nvPr/>
        </p:nvSpPr>
        <p:spPr>
          <a:xfrm>
            <a:off x="5285642" y="6492492"/>
            <a:ext cx="3449516"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国民生活センター「若者向け注意喚起シリーズ</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〈№12〉</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スライド番号プレースホルダー 4">
            <a:extLst>
              <a:ext uri="{FF2B5EF4-FFF2-40B4-BE49-F238E27FC236}">
                <a16:creationId xmlns:a16="http://schemas.microsoft.com/office/drawing/2014/main" id="{FAD42943-0AAB-2425-E104-93C48BB8DAD0}"/>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14</a:t>
            </a:fld>
            <a:endParaRPr lang="ja-JP" altLang="en-US" sz="1800" dirty="0"/>
          </a:p>
        </p:txBody>
      </p:sp>
    </p:spTree>
    <p:extLst>
      <p:ext uri="{BB962C8B-B14F-4D97-AF65-F5344CB8AC3E}">
        <p14:creationId xmlns:p14="http://schemas.microsoft.com/office/powerpoint/2010/main" val="252156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1178849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6" name="正方形/長方形 5">
            <a:extLst>
              <a:ext uri="{FF2B5EF4-FFF2-40B4-BE49-F238E27FC236}">
                <a16:creationId xmlns:a16="http://schemas.microsoft.com/office/drawing/2014/main" id="{8B8B5396-C37D-BDB5-79E4-223494030B00}"/>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14" name="正方形/長方形 13">
            <a:extLst>
              <a:ext uri="{FF2B5EF4-FFF2-40B4-BE49-F238E27FC236}">
                <a16:creationId xmlns:a16="http://schemas.microsoft.com/office/drawing/2014/main" id="{E480D518-7F13-651C-9F45-433A39EF27C8}"/>
              </a:ext>
            </a:extLst>
          </p:cNvPr>
          <p:cNvSpPr/>
          <p:nvPr/>
        </p:nvSpPr>
        <p:spPr bwMode="white">
          <a:xfrm>
            <a:off x="232054" y="-44776"/>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スライド番号プレースホルダー 4">
            <a:extLst>
              <a:ext uri="{FF2B5EF4-FFF2-40B4-BE49-F238E27FC236}">
                <a16:creationId xmlns:a16="http://schemas.microsoft.com/office/drawing/2014/main" id="{9C786E3E-255F-7763-9E6B-2823A6ACF5DE}"/>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mtClean="0"/>
              <a:pPr defTabSz="457200">
                <a:defRPr/>
              </a:pPr>
              <a:t>15</a:t>
            </a:fld>
            <a:endParaRPr lang="ja-JP" altLang="en-US" dirty="0"/>
          </a:p>
        </p:txBody>
      </p:sp>
      <p:sp>
        <p:nvSpPr>
          <p:cNvPr id="10" name="テキスト ボックス 9">
            <a:extLst>
              <a:ext uri="{FF2B5EF4-FFF2-40B4-BE49-F238E27FC236}">
                <a16:creationId xmlns:a16="http://schemas.microsoft.com/office/drawing/2014/main" id="{0EBA0B80-204A-107D-7016-DFF58F766BD0}"/>
              </a:ext>
            </a:extLst>
          </p:cNvPr>
          <p:cNvSpPr txBox="1"/>
          <p:nvPr/>
        </p:nvSpPr>
        <p:spPr>
          <a:xfrm>
            <a:off x="6126302" y="6540278"/>
            <a:ext cx="3600400"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＊出典</a:t>
            </a:r>
            <a:r>
              <a:rPr lang="en-US" altLang="ja-JP" sz="1000" dirty="0">
                <a:latin typeface="Meiryo UI" panose="020B0604030504040204" pitchFamily="50" charset="-128"/>
                <a:ea typeface="Meiryo UI" panose="020B0604030504040204" pitchFamily="50" charset="-128"/>
                <a:cs typeface="Meiryo UI" panose="020B0604030504040204" pitchFamily="50" charset="-128"/>
              </a:rPr>
              <a:t>:</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11" name="四角形: 角を丸くする 10">
            <a:extLst>
              <a:ext uri="{FF2B5EF4-FFF2-40B4-BE49-F238E27FC236}">
                <a16:creationId xmlns:a16="http://schemas.microsoft.com/office/drawing/2014/main" id="{935C4ADF-3978-973E-2028-848B371ADFCB}"/>
              </a:ext>
            </a:extLst>
          </p:cNvPr>
          <p:cNvSpPr/>
          <p:nvPr/>
        </p:nvSpPr>
        <p:spPr>
          <a:xfrm>
            <a:off x="4126324" y="1840673"/>
            <a:ext cx="905532" cy="3152775"/>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18" name="グループ化 17">
            <a:extLst>
              <a:ext uri="{FF2B5EF4-FFF2-40B4-BE49-F238E27FC236}">
                <a16:creationId xmlns:a16="http://schemas.microsoft.com/office/drawing/2014/main" id="{D7BC9986-9B10-AF83-9E8B-16BEF8B5135E}"/>
              </a:ext>
            </a:extLst>
          </p:cNvPr>
          <p:cNvGrpSpPr/>
          <p:nvPr/>
        </p:nvGrpSpPr>
        <p:grpSpPr>
          <a:xfrm>
            <a:off x="5323840" y="1228725"/>
            <a:ext cx="3698761" cy="3942715"/>
            <a:chOff x="5438775" y="1438275"/>
            <a:chExt cx="3421308" cy="3940016"/>
          </a:xfrm>
          <a:solidFill>
            <a:schemeClr val="accent3">
              <a:lumMod val="20000"/>
              <a:lumOff val="80000"/>
            </a:schemeClr>
          </a:solidFill>
        </p:grpSpPr>
        <p:sp>
          <p:nvSpPr>
            <p:cNvPr id="17" name="四角形: 角を丸くする 16">
              <a:extLst>
                <a:ext uri="{FF2B5EF4-FFF2-40B4-BE49-F238E27FC236}">
                  <a16:creationId xmlns:a16="http://schemas.microsoft.com/office/drawing/2014/main" id="{725CC287-2056-5A4A-A06F-D541A2F043FF}"/>
                </a:ext>
              </a:extLst>
            </p:cNvPr>
            <p:cNvSpPr/>
            <p:nvPr/>
          </p:nvSpPr>
          <p:spPr>
            <a:xfrm>
              <a:off x="5438775" y="1438275"/>
              <a:ext cx="3421308" cy="3940016"/>
            </a:xfrm>
            <a:prstGeom prst="roundRect">
              <a:avLst/>
            </a:prstGeom>
            <a:grpFill/>
            <a:ln w="31750">
              <a:solidFill>
                <a:srgbClr val="00B05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CBE2AF73-5DA5-7228-FE4E-FC1E5DB11ACF}"/>
                </a:ext>
              </a:extLst>
            </p:cNvPr>
            <p:cNvSpPr txBox="1"/>
            <p:nvPr/>
          </p:nvSpPr>
          <p:spPr>
            <a:xfrm>
              <a:off x="5620666" y="1755453"/>
              <a:ext cx="3085183" cy="3445654"/>
            </a:xfrm>
            <a:prstGeom prst="rect">
              <a:avLst/>
            </a:prstGeom>
            <a:grpFill/>
          </p:spPr>
          <p:txBody>
            <a:bodyPr wrap="square">
              <a:spAutoFit/>
            </a:bodyPr>
            <a:lstStyle/>
            <a:p>
              <a:r>
                <a:rPr lang="ja-JP" altLang="en-US" sz="2400" b="0" i="0" u="sng" dirty="0">
                  <a:solidFill>
                    <a:srgbClr val="FF0000"/>
                  </a:solidFill>
                  <a:effectLst/>
                  <a:latin typeface="Meiryo UI" panose="020B0604030504040204" pitchFamily="50" charset="-128"/>
                  <a:ea typeface="Meiryo UI" panose="020B0604030504040204" pitchFamily="50" charset="-128"/>
                </a:rPr>
                <a:t>「中学生の子供がキャリア決済でオンラインゲームに高額課金をしていた」、「小学生の息子がオンラインゲームにキャリア決済で課金し高額な代金請求を受けた」</a:t>
              </a:r>
              <a:r>
                <a:rPr lang="ja-JP" altLang="en-US" sz="2400" b="0" i="0" dirty="0">
                  <a:solidFill>
                    <a:srgbClr val="000000"/>
                  </a:solidFill>
                  <a:effectLst/>
                  <a:latin typeface="Meiryo UI" panose="020B0604030504040204" pitchFamily="50" charset="-128"/>
                  <a:ea typeface="Meiryo UI" panose="020B0604030504040204" pitchFamily="50" charset="-128"/>
                </a:rPr>
                <a:t>等、子供がゲームで高額課金をしてしまうケースがみられた。</a:t>
              </a:r>
              <a:endParaRPr lang="ja-JP" altLang="en-US" sz="2400" dirty="0">
                <a:latin typeface="Meiryo UI" panose="020B0604030504040204" pitchFamily="50" charset="-128"/>
                <a:ea typeface="Meiryo UI" panose="020B0604030504040204" pitchFamily="50" charset="-128"/>
              </a:endParaRPr>
            </a:p>
          </p:txBody>
        </p:sp>
      </p:grpSp>
      <p:pic>
        <p:nvPicPr>
          <p:cNvPr id="7" name="図 6">
            <a:extLst>
              <a:ext uri="{FF2B5EF4-FFF2-40B4-BE49-F238E27FC236}">
                <a16:creationId xmlns:a16="http://schemas.microsoft.com/office/drawing/2014/main" id="{198F29FC-66E5-BB47-8D25-243C65427709}"/>
              </a:ext>
            </a:extLst>
          </p:cNvPr>
          <p:cNvPicPr>
            <a:picLocks noChangeAspect="1"/>
          </p:cNvPicPr>
          <p:nvPr/>
        </p:nvPicPr>
        <p:blipFill>
          <a:blip r:embed="rId3"/>
          <a:stretch>
            <a:fillRect/>
          </a:stretch>
        </p:blipFill>
        <p:spPr>
          <a:xfrm>
            <a:off x="121399" y="759807"/>
            <a:ext cx="5168803" cy="5795618"/>
          </a:xfrm>
          <a:prstGeom prst="rect">
            <a:avLst/>
          </a:prstGeom>
        </p:spPr>
      </p:pic>
      <p:sp>
        <p:nvSpPr>
          <p:cNvPr id="12" name="四角形: 角を丸くする 11">
            <a:extLst>
              <a:ext uri="{FF2B5EF4-FFF2-40B4-BE49-F238E27FC236}">
                <a16:creationId xmlns:a16="http://schemas.microsoft.com/office/drawing/2014/main" id="{5A3B9F93-F8E7-0074-6858-975D328CD06C}"/>
              </a:ext>
            </a:extLst>
          </p:cNvPr>
          <p:cNvSpPr/>
          <p:nvPr/>
        </p:nvSpPr>
        <p:spPr>
          <a:xfrm>
            <a:off x="3866086" y="1911016"/>
            <a:ext cx="705913" cy="3012087"/>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正方形/長方形 1">
            <a:extLst>
              <a:ext uri="{FF2B5EF4-FFF2-40B4-BE49-F238E27FC236}">
                <a16:creationId xmlns:a16="http://schemas.microsoft.com/office/drawing/2014/main" id="{3EDE3045-5CD4-B700-E893-51195F2B3109}"/>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8" name="正方形/長方形 7">
            <a:extLst>
              <a:ext uri="{FF2B5EF4-FFF2-40B4-BE49-F238E27FC236}">
                <a16:creationId xmlns:a16="http://schemas.microsoft.com/office/drawing/2014/main" id="{A9235933-DF3F-94FD-78DF-E320532972A2}"/>
              </a:ext>
            </a:extLst>
          </p:cNvPr>
          <p:cNvSpPr/>
          <p:nvPr/>
        </p:nvSpPr>
        <p:spPr bwMode="white">
          <a:xfrm>
            <a:off x="-64622" y="-36542"/>
            <a:ext cx="9311434"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latin typeface="Meiryo UI" panose="020B0604030504040204" pitchFamily="50" charset="-128"/>
                <a:ea typeface="Meiryo UI" panose="020B0604030504040204" pitchFamily="50" charset="-128"/>
              </a:rPr>
              <a:t>インターネットゲーム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オンラインゲーム</a:t>
            </a:r>
            <a:r>
              <a:rPr lang="en-US" altLang="ja-JP" sz="2800" b="1" dirty="0">
                <a:latin typeface="Meiryo UI" panose="020B0604030504040204" pitchFamily="50" charset="-128"/>
                <a:ea typeface="Meiryo UI" panose="020B0604030504040204" pitchFamily="50" charset="-128"/>
              </a:rPr>
              <a:t>)</a:t>
            </a:r>
            <a:r>
              <a:rPr lang="ja-JP" altLang="en-US" sz="2800" b="1" dirty="0">
                <a:latin typeface="Meiryo UI" panose="020B0604030504040204" pitchFamily="50" charset="-128"/>
                <a:ea typeface="Meiryo UI" panose="020B0604030504040204" pitchFamily="50" charset="-128"/>
              </a:rPr>
              <a:t>に関する消費者トラブル</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243329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6511E7-CB09-E9A2-7AAE-4594DE378BE5}"/>
            </a:ext>
          </a:extLst>
        </p:cNvPr>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99EF6B72-412C-198C-99FD-3FBFDE0CED05}"/>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9" name="正方形/長方形 8">
            <a:extLst>
              <a:ext uri="{FF2B5EF4-FFF2-40B4-BE49-F238E27FC236}">
                <a16:creationId xmlns:a16="http://schemas.microsoft.com/office/drawing/2014/main" id="{FCF77FD3-8347-C9B8-5FE3-9DF3636E3E0F}"/>
              </a:ext>
            </a:extLst>
          </p:cNvPr>
          <p:cNvSpPr/>
          <p:nvPr/>
        </p:nvSpPr>
        <p:spPr bwMode="white">
          <a:xfrm>
            <a:off x="32593" y="30760"/>
            <a:ext cx="607400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教科書該当箇所キーワード</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graphicFrame>
        <p:nvGraphicFramePr>
          <p:cNvPr id="10" name="表 9">
            <a:extLst>
              <a:ext uri="{FF2B5EF4-FFF2-40B4-BE49-F238E27FC236}">
                <a16:creationId xmlns:a16="http://schemas.microsoft.com/office/drawing/2014/main" id="{C62C981F-68B7-D68D-0FF6-A7C32AE8CC64}"/>
              </a:ext>
            </a:extLst>
          </p:cNvPr>
          <p:cNvGraphicFramePr>
            <a:graphicFrameLocks noGrp="1"/>
          </p:cNvGraphicFramePr>
          <p:nvPr>
            <p:extLst>
              <p:ext uri="{D42A27DB-BD31-4B8C-83A1-F6EECF244321}">
                <p14:modId xmlns:p14="http://schemas.microsoft.com/office/powerpoint/2010/main" val="1861281784"/>
              </p:ext>
            </p:extLst>
          </p:nvPr>
        </p:nvGraphicFramePr>
        <p:xfrm>
          <a:off x="223520" y="955040"/>
          <a:ext cx="8707119" cy="2966351"/>
        </p:xfrm>
        <a:graphic>
          <a:graphicData uri="http://schemas.openxmlformats.org/drawingml/2006/table">
            <a:tbl>
              <a:tblPr firstRow="1" bandRow="1">
                <a:tableStyleId>{616DA210-FB5B-4158-B5E0-FEB733F419BA}</a:tableStyleId>
              </a:tblPr>
              <a:tblGrid>
                <a:gridCol w="1407160">
                  <a:extLst>
                    <a:ext uri="{9D8B030D-6E8A-4147-A177-3AD203B41FA5}">
                      <a16:colId xmlns:a16="http://schemas.microsoft.com/office/drawing/2014/main" val="456136565"/>
                    </a:ext>
                  </a:extLst>
                </a:gridCol>
                <a:gridCol w="3703320">
                  <a:extLst>
                    <a:ext uri="{9D8B030D-6E8A-4147-A177-3AD203B41FA5}">
                      <a16:colId xmlns:a16="http://schemas.microsoft.com/office/drawing/2014/main" val="4010869943"/>
                    </a:ext>
                  </a:extLst>
                </a:gridCol>
                <a:gridCol w="3596639">
                  <a:extLst>
                    <a:ext uri="{9D8B030D-6E8A-4147-A177-3AD203B41FA5}">
                      <a16:colId xmlns:a16="http://schemas.microsoft.com/office/drawing/2014/main" val="688190948"/>
                    </a:ext>
                  </a:extLst>
                </a:gridCol>
              </a:tblGrid>
              <a:tr h="548640">
                <a:tc>
                  <a:txBody>
                    <a:bodyPr/>
                    <a:lstStyle/>
                    <a:p>
                      <a:pPr algn="ctr"/>
                      <a:r>
                        <a:rPr kumimoji="1" lang="ja-JP" altLang="en-US" dirty="0">
                          <a:latin typeface="Meiryo UI" panose="020B0604030504040204" pitchFamily="50" charset="-128"/>
                          <a:ea typeface="Meiryo UI" panose="020B0604030504040204" pitchFamily="50" charset="-128"/>
                        </a:rPr>
                        <a:t>スライド</a:t>
                      </a:r>
                    </a:p>
                  </a:txBody>
                  <a:tcPr/>
                </a:tc>
                <a:tc>
                  <a:txBody>
                    <a:bodyPr/>
                    <a:lstStyle/>
                    <a:p>
                      <a:pPr algn="ctr"/>
                      <a:r>
                        <a:rPr kumimoji="1" lang="ja-JP" altLang="en-US" dirty="0">
                          <a:latin typeface="Meiryo UI" panose="020B0604030504040204" pitchFamily="50" charset="-128"/>
                          <a:ea typeface="Meiryo UI" panose="020B0604030504040204" pitchFamily="50" charset="-128"/>
                        </a:rPr>
                        <a:t>家庭科</a:t>
                      </a:r>
                    </a:p>
                  </a:txBody>
                  <a:tcPr/>
                </a:tc>
                <a:tc>
                  <a:txBody>
                    <a:bodyPr/>
                    <a:lstStyle/>
                    <a:p>
                      <a:pPr algn="ctr"/>
                      <a:r>
                        <a:rPr kumimoji="1" lang="ja-JP" altLang="en-US" dirty="0">
                          <a:latin typeface="Meiryo UI" panose="020B0604030504040204" pitchFamily="50" charset="-128"/>
                          <a:ea typeface="Meiryo UI" panose="020B0604030504040204" pitchFamily="50" charset="-128"/>
                        </a:rPr>
                        <a:t>公民科</a:t>
                      </a:r>
                    </a:p>
                  </a:txBody>
                  <a:tcPr/>
                </a:tc>
                <a:extLst>
                  <a:ext uri="{0D108BD9-81ED-4DB2-BD59-A6C34878D82A}">
                    <a16:rowId xmlns:a16="http://schemas.microsoft.com/office/drawing/2014/main" val="1530742019"/>
                  </a:ext>
                </a:extLst>
              </a:tr>
              <a:tr h="693268">
                <a:tc>
                  <a:txBody>
                    <a:bodyPr/>
                    <a:lstStyle/>
                    <a:p>
                      <a:r>
                        <a:rPr kumimoji="1" lang="ja-JP" altLang="en-US" dirty="0">
                          <a:latin typeface="Meiryo UI" panose="020B0604030504040204" pitchFamily="50" charset="-128"/>
                          <a:ea typeface="Meiryo UI" panose="020B0604030504040204" pitchFamily="50" charset="-128"/>
                        </a:rPr>
                        <a:t>３</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経済生活、消費行動、消費生活、消費行動と意思決定</a:t>
                      </a:r>
                    </a:p>
                  </a:txBody>
                  <a:tcPr/>
                </a:tc>
                <a:tc>
                  <a:txBody>
                    <a:bodyPr/>
                    <a:lstStyle/>
                    <a:p>
                      <a:r>
                        <a:rPr kumimoji="1" lang="ja-JP" altLang="en-US" dirty="0">
                          <a:latin typeface="Meiryo UI" panose="020B0604030504040204" pitchFamily="50" charset="-128"/>
                          <a:ea typeface="Meiryo UI" panose="020B0604030504040204" pitchFamily="50" charset="-128"/>
                        </a:rPr>
                        <a:t>経済社会と国民生活、法の働き</a:t>
                      </a:r>
                    </a:p>
                  </a:txBody>
                  <a:tcPr/>
                </a:tc>
                <a:extLst>
                  <a:ext uri="{0D108BD9-81ED-4DB2-BD59-A6C34878D82A}">
                    <a16:rowId xmlns:a16="http://schemas.microsoft.com/office/drawing/2014/main" val="2768190374"/>
                  </a:ext>
                </a:extLst>
              </a:tr>
              <a:tr h="969333">
                <a:tc>
                  <a:txBody>
                    <a:bodyPr/>
                    <a:lstStyle/>
                    <a:p>
                      <a:r>
                        <a:rPr kumimoji="1" lang="ja-JP" altLang="en-US" dirty="0">
                          <a:latin typeface="Meiryo UI" panose="020B0604030504040204" pitchFamily="50" charset="-128"/>
                          <a:ea typeface="Meiryo UI" panose="020B0604030504040204" pitchFamily="50" charset="-128"/>
                        </a:rPr>
                        <a:t>４～５</a:t>
                      </a:r>
                      <a:endParaRPr kumimoji="1" lang="en-US" altLang="ja-JP" dirty="0">
                        <a:latin typeface="Meiryo UI" panose="020B0604030504040204" pitchFamily="50" charset="-128"/>
                        <a:ea typeface="Meiryo UI" panose="020B0604030504040204" pitchFamily="50" charset="-128"/>
                      </a:endParaRPr>
                    </a:p>
                  </a:txBody>
                  <a:tcPr/>
                </a:tc>
                <a:tc>
                  <a:txBody>
                    <a:bodyPr/>
                    <a:lstStyle/>
                    <a:p>
                      <a:r>
                        <a:rPr kumimoji="1" lang="ja-JP" altLang="en-US" dirty="0">
                          <a:latin typeface="Meiryo UI" panose="020B0604030504040204" pitchFamily="50" charset="-128"/>
                          <a:ea typeface="Meiryo UI" panose="020B0604030504040204" pitchFamily="50" charset="-128"/>
                        </a:rPr>
                        <a:t>経済生活、消費・環境、消費行動、消費生活、消費行動と意思決定</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生活と経済、経済社会と国民生活、金融の働き、金融のしくみ、市場経済における金融の働き</a:t>
                      </a:r>
                      <a:endParaRPr kumimoji="1" lang="en-US" altLang="ja-JP" dirty="0">
                        <a:latin typeface="Meiryo UI" panose="020B0604030504040204" pitchFamily="50" charset="-128"/>
                        <a:ea typeface="Meiryo UI" panose="020B0604030504040204" pitchFamily="50" charset="-128"/>
                      </a:endParaRPr>
                    </a:p>
                  </a:txBody>
                  <a:tcPr/>
                </a:tc>
                <a:extLst>
                  <a:ext uri="{0D108BD9-81ED-4DB2-BD59-A6C34878D82A}">
                    <a16:rowId xmlns:a16="http://schemas.microsoft.com/office/drawing/2014/main" val="1694356703"/>
                  </a:ext>
                </a:extLst>
              </a:tr>
              <a:tr h="755110">
                <a:tc>
                  <a:txBody>
                    <a:bodyPr/>
                    <a:lstStyle/>
                    <a:p>
                      <a:r>
                        <a:rPr kumimoji="1" lang="ja-JP" altLang="en-US" dirty="0">
                          <a:latin typeface="Meiryo UI" panose="020B0604030504040204" pitchFamily="50" charset="-128"/>
                          <a:ea typeface="Meiryo UI" panose="020B0604030504040204" pitchFamily="50" charset="-128"/>
                        </a:rPr>
                        <a:t>６～１５</a:t>
                      </a:r>
                      <a:endParaRPr kumimoji="1" lang="en-US" altLang="ja-JP" dirty="0">
                        <a:latin typeface="Meiryo UI" panose="020B0604030504040204" pitchFamily="50" charset="-128"/>
                        <a:ea typeface="Meiryo UI" panose="020B0604030504040204" pitchFamily="50" charset="-128"/>
                      </a:endParaRP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1" lang="ja-JP" altLang="en-US" dirty="0">
                          <a:latin typeface="Meiryo UI" panose="020B0604030504040204" pitchFamily="50" charset="-128"/>
                          <a:ea typeface="Meiryo UI" panose="020B0604030504040204" pitchFamily="50" charset="-128"/>
                        </a:rPr>
                        <a:t>経済生活、消費・環境、消費行動、消費生活、消費行動と意思決定</a:t>
                      </a:r>
                    </a:p>
                  </a:txBody>
                  <a:tcPr/>
                </a:tc>
                <a:tc>
                  <a:txBody>
                    <a:bodyPr/>
                    <a:lstStyle/>
                    <a:p>
                      <a:r>
                        <a:rPr kumimoji="1" lang="ja-JP" altLang="en-US" dirty="0">
                          <a:latin typeface="Meiryo UI" panose="020B0604030504040204" pitchFamily="50" charset="-128"/>
                          <a:ea typeface="Meiryo UI" panose="020B0604030504040204" pitchFamily="50" charset="-128"/>
                        </a:rPr>
                        <a:t>法の働き、法的な主体、社会の形成と参画</a:t>
                      </a:r>
                    </a:p>
                  </a:txBody>
                  <a:tcPr/>
                </a:tc>
                <a:extLst>
                  <a:ext uri="{0D108BD9-81ED-4DB2-BD59-A6C34878D82A}">
                    <a16:rowId xmlns:a16="http://schemas.microsoft.com/office/drawing/2014/main" val="2815435531"/>
                  </a:ext>
                </a:extLst>
              </a:tr>
            </a:tbl>
          </a:graphicData>
        </a:graphic>
      </p:graphicFrame>
    </p:spTree>
    <p:extLst>
      <p:ext uri="{BB962C8B-B14F-4D97-AF65-F5344CB8AC3E}">
        <p14:creationId xmlns:p14="http://schemas.microsoft.com/office/powerpoint/2010/main" val="400830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 name="正方形/長方形 56">
            <a:extLst>
              <a:ext uri="{FF2B5EF4-FFF2-40B4-BE49-F238E27FC236}">
                <a16:creationId xmlns:a16="http://schemas.microsoft.com/office/drawing/2014/main" id="{814D307E-80F8-4DB6-9A83-797F07BB4FA8}"/>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8" name="グループ化 7">
            <a:extLst>
              <a:ext uri="{FF2B5EF4-FFF2-40B4-BE49-F238E27FC236}">
                <a16:creationId xmlns:a16="http://schemas.microsoft.com/office/drawing/2014/main" id="{BE72C11B-210B-4D3D-817D-0FB88EE8BE32}"/>
              </a:ext>
            </a:extLst>
          </p:cNvPr>
          <p:cNvGrpSpPr/>
          <p:nvPr/>
        </p:nvGrpSpPr>
        <p:grpSpPr>
          <a:xfrm>
            <a:off x="133225" y="5251482"/>
            <a:ext cx="8643045" cy="1545496"/>
            <a:chOff x="133225" y="5251482"/>
            <a:chExt cx="8643045" cy="1545496"/>
          </a:xfrm>
        </p:grpSpPr>
        <p:sp>
          <p:nvSpPr>
            <p:cNvPr id="70" name="角丸四角形 69"/>
            <p:cNvSpPr/>
            <p:nvPr/>
          </p:nvSpPr>
          <p:spPr>
            <a:xfrm>
              <a:off x="133225" y="5251482"/>
              <a:ext cx="8643045" cy="1545496"/>
            </a:xfrm>
            <a:prstGeom prst="roundRect">
              <a:avLst/>
            </a:prstGeom>
            <a:noFill/>
            <a:ln w="31750">
              <a:solidFill>
                <a:schemeClr val="tx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6" name="グループ化 5">
              <a:extLst>
                <a:ext uri="{FF2B5EF4-FFF2-40B4-BE49-F238E27FC236}">
                  <a16:creationId xmlns:a16="http://schemas.microsoft.com/office/drawing/2014/main" id="{80F9866B-67AA-4CF6-8230-857C0BB804D3}"/>
                </a:ext>
              </a:extLst>
            </p:cNvPr>
            <p:cNvGrpSpPr/>
            <p:nvPr/>
          </p:nvGrpSpPr>
          <p:grpSpPr>
            <a:xfrm>
              <a:off x="6650185" y="5424131"/>
              <a:ext cx="1909763" cy="1016891"/>
              <a:chOff x="6847963" y="5440530"/>
              <a:chExt cx="1909763" cy="1016891"/>
            </a:xfrm>
          </p:grpSpPr>
          <p:sp>
            <p:nvSpPr>
              <p:cNvPr id="52" name="正方形/長方形 51"/>
              <p:cNvSpPr/>
              <p:nvPr/>
            </p:nvSpPr>
            <p:spPr>
              <a:xfrm>
                <a:off x="6847963" y="54405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正方形/長方形 54"/>
              <p:cNvSpPr/>
              <p:nvPr/>
            </p:nvSpPr>
            <p:spPr>
              <a:xfrm>
                <a:off x="7000363" y="55929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8" name="正方形/長方形 57"/>
              <p:cNvSpPr/>
              <p:nvPr/>
            </p:nvSpPr>
            <p:spPr>
              <a:xfrm>
                <a:off x="7152763" y="57453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1" name="正方形/長方形 60"/>
              <p:cNvSpPr/>
              <p:nvPr/>
            </p:nvSpPr>
            <p:spPr>
              <a:xfrm>
                <a:off x="7305163" y="5897730"/>
                <a:ext cx="1452563" cy="559691"/>
              </a:xfrm>
              <a:prstGeom prst="rect">
                <a:avLst/>
              </a:prstGeom>
              <a:solidFill>
                <a:schemeClr val="bg2"/>
              </a:solidFill>
              <a:ln w="25400">
                <a:solidFill>
                  <a:schemeClr val="bg2">
                    <a:lumMod val="5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62" name="テキスト ボックス 61"/>
              <p:cNvSpPr txBox="1"/>
              <p:nvPr/>
            </p:nvSpPr>
            <p:spPr>
              <a:xfrm>
                <a:off x="7423585" y="5968248"/>
                <a:ext cx="607859" cy="253916"/>
              </a:xfrm>
              <a:prstGeom prst="rect">
                <a:avLst/>
              </a:prstGeom>
              <a:noFill/>
            </p:spPr>
            <p:txBody>
              <a:bodyPr wrap="none" rtlCol="0">
                <a:spAutoFit/>
              </a:bodyPr>
              <a:lstStyle/>
              <a:p>
                <a:r>
                  <a:rPr kumimoji="1" lang="ja-JP" altLang="en-US" sz="1050" b="1" dirty="0">
                    <a:latin typeface="ヒラギノ丸ゴ Pro W4"/>
                    <a:ea typeface="ヒラギノ丸ゴ Pro W4"/>
                    <a:cs typeface="ヒラギノ丸ゴ Pro W4"/>
                  </a:rPr>
                  <a:t>壱万円</a:t>
                </a:r>
              </a:p>
            </p:txBody>
          </p:sp>
          <p:sp>
            <p:nvSpPr>
              <p:cNvPr id="63" name="テキスト ボックス 62"/>
              <p:cNvSpPr txBox="1"/>
              <p:nvPr/>
            </p:nvSpPr>
            <p:spPr>
              <a:xfrm>
                <a:off x="7645725" y="6101394"/>
                <a:ext cx="351378" cy="276999"/>
              </a:xfrm>
              <a:prstGeom prst="rect">
                <a:avLst/>
              </a:prstGeom>
              <a:noFill/>
            </p:spPr>
            <p:txBody>
              <a:bodyPr wrap="none" rtlCol="0">
                <a:spAutoFit/>
              </a:bodyPr>
              <a:lstStyle/>
              <a:p>
                <a:r>
                  <a:rPr kumimoji="1" lang="en-US" altLang="ja-JP" sz="1200" b="1" dirty="0">
                    <a:solidFill>
                      <a:schemeClr val="accent2">
                        <a:lumMod val="60000"/>
                        <a:lumOff val="40000"/>
                      </a:schemeClr>
                    </a:solidFill>
                    <a:latin typeface="ヒラギノ丸ゴ Pro W4"/>
                    <a:ea typeface="ヒラギノ丸ゴ Pro W4"/>
                    <a:cs typeface="ヒラギノ丸ゴ Pro W4"/>
                  </a:rPr>
                  <a:t>●</a:t>
                </a:r>
                <a:endParaRPr kumimoji="1" lang="ja-JP" altLang="en-US" sz="1200" b="1" dirty="0">
                  <a:solidFill>
                    <a:schemeClr val="accent2">
                      <a:lumMod val="60000"/>
                      <a:lumOff val="40000"/>
                    </a:schemeClr>
                  </a:solidFill>
                  <a:latin typeface="ヒラギノ丸ゴ Pro W4"/>
                  <a:ea typeface="ヒラギノ丸ゴ Pro W4"/>
                  <a:cs typeface="ヒラギノ丸ゴ Pro W4"/>
                </a:endParaRPr>
              </a:p>
            </p:txBody>
          </p:sp>
        </p:grpSp>
        <p:sp>
          <p:nvSpPr>
            <p:cNvPr id="46" name="正方形/長方形 45"/>
            <p:cNvSpPr/>
            <p:nvPr/>
          </p:nvSpPr>
          <p:spPr>
            <a:xfrm>
              <a:off x="413344" y="5592930"/>
              <a:ext cx="6196356" cy="85201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クレジットカードでカード会社に立て替えてもらったお金や、金融機関などから借りた</a:t>
              </a:r>
            </a:p>
            <a:p>
              <a:pPr lvl="0" defTabSz="457200">
                <a:lnSpc>
                  <a:spcPct val="110000"/>
                </a:lnSpc>
                <a:defRPr/>
              </a:pP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お金は</a:t>
              </a:r>
              <a:r>
                <a:rPr lang="ja-JP" altLang="en-US" sz="2800" b="1" dirty="0">
                  <a:solidFill>
                    <a:srgbClr val="FF0000"/>
                  </a:solidFill>
                  <a:latin typeface="Meiryo UI" panose="020B0604030504040204" pitchFamily="50" charset="-128"/>
                  <a:ea typeface="Meiryo UI" panose="020B0604030504040204" pitchFamily="50" charset="-128"/>
                  <a:cs typeface="ヒラギノ丸ゴ Pro W4"/>
                </a:rPr>
                <a:t>返済する責任と義務</a:t>
              </a:r>
              <a:r>
                <a:rPr lang="ja-JP" altLang="en-US" sz="2800" b="1" dirty="0">
                  <a:solidFill>
                    <a:schemeClr val="tx2"/>
                  </a:solidFill>
                  <a:latin typeface="Meiryo UI" panose="020B0604030504040204" pitchFamily="50" charset="-128"/>
                  <a:ea typeface="Meiryo UI" panose="020B0604030504040204" pitchFamily="50" charset="-128"/>
                  <a:cs typeface="ヒラギノ丸ゴ Pro W4"/>
                </a:rPr>
                <a:t>があります。</a:t>
              </a:r>
              <a:endParaRPr lang="en-US" altLang="ja-JP"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grpSp>
        <p:nvGrpSpPr>
          <p:cNvPr id="7" name="グループ化 6">
            <a:extLst>
              <a:ext uri="{FF2B5EF4-FFF2-40B4-BE49-F238E27FC236}">
                <a16:creationId xmlns:a16="http://schemas.microsoft.com/office/drawing/2014/main" id="{FA1AF557-56C0-41BB-911C-FA9D1359357A}"/>
              </a:ext>
            </a:extLst>
          </p:cNvPr>
          <p:cNvGrpSpPr/>
          <p:nvPr/>
        </p:nvGrpSpPr>
        <p:grpSpPr>
          <a:xfrm>
            <a:off x="4601715" y="947997"/>
            <a:ext cx="4415782" cy="4062553"/>
            <a:chOff x="4601715" y="947997"/>
            <a:chExt cx="4415782" cy="4062553"/>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4601715" y="951121"/>
              <a:ext cx="4321523" cy="429879"/>
              <a:chOff x="5018363" y="6144429"/>
              <a:chExt cx="2493818" cy="429879"/>
            </a:xfrm>
            <a:solidFill>
              <a:srgbClr val="558ED5"/>
            </a:solidFill>
          </p:grpSpPr>
          <p:sp>
            <p:nvSpPr>
              <p:cNvPr id="42" name="角丸四角形 4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03173" y="6159680"/>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8" name="正方形/長方形 27"/>
            <p:cNvSpPr/>
            <p:nvPr/>
          </p:nvSpPr>
          <p:spPr>
            <a:xfrm>
              <a:off x="4730587" y="3218541"/>
              <a:ext cx="428691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金融機関などからお金を借りると</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利息</a:t>
              </a:r>
            </a:p>
            <a:p>
              <a:pPr lvl="0" defTabSz="457200">
                <a:lnSpc>
                  <a:spcPct val="110000"/>
                </a:lnSpc>
                <a:defRPr/>
              </a:pP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をつけて返済する必要があります。</a:t>
              </a:r>
            </a:p>
          </p:txBody>
        </p:sp>
        <p:pic>
          <p:nvPicPr>
            <p:cNvPr id="47" name="図 46"/>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bwMode="gray">
            <a:xfrm>
              <a:off x="7605067" y="1502253"/>
              <a:ext cx="1138546" cy="957222"/>
            </a:xfrm>
            <a:prstGeom prst="rect">
              <a:avLst/>
            </a:prstGeom>
          </p:spPr>
        </p:pic>
        <p:sp>
          <p:nvSpPr>
            <p:cNvPr id="48" name="正方形/長方形 47"/>
            <p:cNvSpPr/>
            <p:nvPr/>
          </p:nvSpPr>
          <p:spPr bwMode="white">
            <a:xfrm>
              <a:off x="4725200" y="947997"/>
              <a:ext cx="4027588" cy="414628"/>
            </a:xfrm>
            <a:prstGeom prst="rect">
              <a:avLst/>
            </a:prstGeom>
            <a:solidFill>
              <a:srgbClr val="558ED5"/>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②各種「ロ－ン」</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pic>
          <p:nvPicPr>
            <p:cNvPr id="49" name="図 48"/>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6110233" y="2328862"/>
              <a:ext cx="1348808" cy="1032501"/>
            </a:xfrm>
            <a:prstGeom prst="rect">
              <a:avLst/>
            </a:prstGeom>
          </p:spPr>
        </p:pic>
        <p:pic>
          <p:nvPicPr>
            <p:cNvPr id="50" name="図 49" descr="ブラック, 時計, 立つ が含まれている画像&#10;&#10;自動的に生成された説明">
              <a:extLst>
                <a:ext uri="{FF2B5EF4-FFF2-40B4-BE49-F238E27FC236}">
                  <a16:creationId xmlns:a16="http://schemas.microsoft.com/office/drawing/2014/main" id="{B7E37A86-BB1E-4FB4-B3EF-FA171A840929}"/>
                </a:ext>
              </a:extLst>
            </p:cNvPr>
            <p:cNvPicPr>
              <a:picLocks noChangeAspect="1"/>
            </p:cNvPicPr>
            <p:nvPr/>
          </p:nvPicPr>
          <p:blipFill>
            <a:blip r:embed="rId5"/>
            <a:stretch>
              <a:fillRect/>
            </a:stretch>
          </p:blipFill>
          <p:spPr>
            <a:xfrm>
              <a:off x="4652264" y="1511550"/>
              <a:ext cx="1457969" cy="1048767"/>
            </a:xfrm>
            <a:prstGeom prst="rect">
              <a:avLst/>
            </a:prstGeom>
          </p:spPr>
        </p:pic>
        <p:sp>
          <p:nvSpPr>
            <p:cNvPr id="51" name="テキスト ボックス 50"/>
            <p:cNvSpPr txBox="1"/>
            <p:nvPr/>
          </p:nvSpPr>
          <p:spPr>
            <a:xfrm>
              <a:off x="4688978" y="2429512"/>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「自動車ローン」</a:t>
              </a:r>
            </a:p>
          </p:txBody>
        </p:sp>
        <p:sp>
          <p:nvSpPr>
            <p:cNvPr id="64" name="テキスト ボックス 63"/>
            <p:cNvSpPr txBox="1"/>
            <p:nvPr/>
          </p:nvSpPr>
          <p:spPr>
            <a:xfrm>
              <a:off x="7561054" y="2478526"/>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「住宅ローン」</a:t>
              </a:r>
            </a:p>
          </p:txBody>
        </p:sp>
        <p:sp>
          <p:nvSpPr>
            <p:cNvPr id="65" name="テキスト ボックス 64"/>
            <p:cNvSpPr txBox="1"/>
            <p:nvPr/>
          </p:nvSpPr>
          <p:spPr>
            <a:xfrm>
              <a:off x="6187327" y="3403371"/>
              <a:ext cx="1351536" cy="261610"/>
            </a:xfrm>
            <a:prstGeom prst="rect">
              <a:avLst/>
            </a:prstGeom>
            <a:noFill/>
          </p:spPr>
          <p:txBody>
            <a:bodyPr wrap="square" rtlCol="0">
              <a:spAutoFit/>
            </a:bodyPr>
            <a:lstStyle/>
            <a:p>
              <a:pPr algn="ctr"/>
              <a:r>
                <a:rPr kumimoji="1" lang="ja-JP" altLang="en-US" sz="1100" dirty="0">
                  <a:latin typeface="Meiryo UI" panose="020B0604030504040204" pitchFamily="50" charset="-128"/>
                  <a:ea typeface="Meiryo UI" panose="020B0604030504040204" pitchFamily="50" charset="-128"/>
                </a:rPr>
                <a:t>「教育ローン」</a:t>
              </a:r>
            </a:p>
          </p:txBody>
        </p:sp>
      </p:grpSp>
      <p:sp>
        <p:nvSpPr>
          <p:cNvPr id="26" name="正方形/長方形 25"/>
          <p:cNvSpPr/>
          <p:nvPr/>
        </p:nvSpPr>
        <p:spPr>
          <a:xfrm>
            <a:off x="216186" y="536853"/>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10" name="グループ化 9">
            <a:extLst>
              <a:ext uri="{FF2B5EF4-FFF2-40B4-BE49-F238E27FC236}">
                <a16:creationId xmlns:a16="http://schemas.microsoft.com/office/drawing/2014/main" id="{A111F4D7-6123-3F79-124B-E946428F8F83}"/>
              </a:ext>
            </a:extLst>
          </p:cNvPr>
          <p:cNvGrpSpPr/>
          <p:nvPr/>
        </p:nvGrpSpPr>
        <p:grpSpPr>
          <a:xfrm>
            <a:off x="133225" y="976558"/>
            <a:ext cx="4594566" cy="4211876"/>
            <a:chOff x="133225" y="976558"/>
            <a:chExt cx="4594566" cy="4211876"/>
          </a:xfrm>
        </p:grpSpPr>
        <p:cxnSp>
          <p:nvCxnSpPr>
            <p:cNvPr id="12" name="直線矢印コネクタ 11">
              <a:extLst>
                <a:ext uri="{FF2B5EF4-FFF2-40B4-BE49-F238E27FC236}">
                  <a16:creationId xmlns:a16="http://schemas.microsoft.com/office/drawing/2014/main" id="{C6573D57-6F20-DFAC-87F4-CFE431DBBE2C}"/>
                </a:ext>
              </a:extLst>
            </p:cNvPr>
            <p:cNvCxnSpPr>
              <a:cxnSpLocks/>
            </p:cNvCxnSpPr>
            <p:nvPr/>
          </p:nvCxnSpPr>
          <p:spPr>
            <a:xfrm rot="16200000" flipV="1">
              <a:off x="3044154" y="192281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7" name="正方形/長方形 26"/>
            <p:cNvSpPr/>
            <p:nvPr/>
          </p:nvSpPr>
          <p:spPr>
            <a:xfrm>
              <a:off x="133225" y="2805482"/>
              <a:ext cx="4174556"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chemeClr val="tx2"/>
                  </a:solidFill>
                  <a:latin typeface="Meiryo UI" panose="020B0604030504040204" pitchFamily="50" charset="-128"/>
                  <a:ea typeface="Meiryo UI" panose="020B0604030504040204" pitchFamily="50" charset="-128"/>
                  <a:cs typeface="ヒラギノ丸ゴ Pro W4"/>
                </a:rPr>
                <a:t>　</a:t>
              </a: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7" name="グループ化 36">
              <a:extLst>
                <a:ext uri="{FF2B5EF4-FFF2-40B4-BE49-F238E27FC236}">
                  <a16:creationId xmlns:a16="http://schemas.microsoft.com/office/drawing/2014/main" id="{0F4FD678-876F-4360-9784-BCF9500CA129}"/>
                </a:ext>
              </a:extLst>
            </p:cNvPr>
            <p:cNvGrpSpPr/>
            <p:nvPr/>
          </p:nvGrpSpPr>
          <p:grpSpPr>
            <a:xfrm>
              <a:off x="149525" y="976558"/>
              <a:ext cx="4321523" cy="428511"/>
              <a:chOff x="5018363" y="6144429"/>
              <a:chExt cx="2493818" cy="428511"/>
            </a:xfrm>
            <a:solidFill>
              <a:srgbClr val="558ED5"/>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55969"/>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53835"/>
                <a:ext cx="2324197" cy="414628"/>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rPr>
                  <a:t>①「クレジットカード」</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67" name="正方形/長方形 66"/>
            <p:cNvSpPr/>
            <p:nvPr/>
          </p:nvSpPr>
          <p:spPr>
            <a:xfrm>
              <a:off x="218383" y="3396425"/>
              <a:ext cx="4399632"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カード会社」が</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代金を立て替え</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て</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B:</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販売店」にお金を支払います。</a:t>
              </a:r>
            </a:p>
            <a:p>
              <a:pPr lvl="0"/>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C:</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カードの利用者」は</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先に商品を手に入れて</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 後日「</a:t>
              </a:r>
              <a:r>
                <a:rPr lang="en-US" altLang="ja-JP" sz="2000" b="1" dirty="0">
                  <a:solidFill>
                    <a:schemeClr val="tx2"/>
                  </a:solidFill>
                  <a:latin typeface="Meiryo UI" panose="020B0604030504040204" pitchFamily="50" charset="-128"/>
                  <a:ea typeface="Meiryo UI" panose="020B0604030504040204" pitchFamily="50" charset="-128"/>
                  <a:cs typeface="ヒラギノ丸ゴ Pro W4"/>
                </a:rPr>
                <a:t>A:</a:t>
              </a:r>
              <a:r>
                <a:rPr lang="ja-JP" altLang="en-US" sz="2000" b="1" dirty="0">
                  <a:solidFill>
                    <a:schemeClr val="tx2"/>
                  </a:solidFill>
                  <a:latin typeface="Meiryo UI" panose="020B0604030504040204" pitchFamily="50" charset="-128"/>
                  <a:ea typeface="Meiryo UI" panose="020B0604030504040204" pitchFamily="50" charset="-128"/>
                  <a:cs typeface="ヒラギノ丸ゴ Pro W4"/>
                </a:rPr>
                <a:t>カード会社」に</a:t>
              </a:r>
              <a:r>
                <a:rPr lang="ja-JP" altLang="en-US" sz="2000" b="1" dirty="0">
                  <a:solidFill>
                    <a:srgbClr val="FF0000"/>
                  </a:solidFill>
                  <a:latin typeface="Meiryo UI" panose="020B0604030504040204" pitchFamily="50" charset="-128"/>
                  <a:ea typeface="Meiryo UI" panose="020B0604030504040204" pitchFamily="50" charset="-128"/>
                  <a:cs typeface="ヒラギノ丸ゴ Pro W4"/>
                </a:rPr>
                <a:t>支払い期日までにお金を支払います。</a:t>
              </a:r>
            </a:p>
            <a:p>
              <a:pPr lvl="0"/>
              <a:r>
                <a:rPr lang="ja-JP" altLang="en-US" sz="2000"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　</a:t>
              </a:r>
              <a:r>
                <a:rPr lang="en-US" altLang="ja-JP"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a:t>
              </a:r>
              <a:r>
                <a:rPr lang="ja-JP" altLang="en-US" sz="2000" b="1" dirty="0">
                  <a:solidFill>
                    <a:srgbClr val="1F497D"/>
                  </a:solidFill>
                  <a:latin typeface="Meiryo UI" panose="020B0604030504040204" pitchFamily="50" charset="-128"/>
                  <a:ea typeface="Meiryo UI" panose="020B0604030504040204" pitchFamily="50" charset="-128"/>
                  <a:cs typeface="Meiryo UI" panose="020B0604030504040204" pitchFamily="50" charset="-128"/>
                </a:rPr>
                <a:t>口座引き落とし</a:t>
              </a:r>
              <a:endParaRPr lang="ja-JP" altLang="en-US" sz="2000" b="1" u="sng" dirty="0">
                <a:solidFill>
                  <a:srgbClr val="1F497D"/>
                </a:solidFill>
                <a:latin typeface="Meiryo UI" panose="020B0604030504040204" pitchFamily="50" charset="-128"/>
                <a:ea typeface="Meiryo UI" panose="020B0604030504040204" pitchFamily="50" charset="-128"/>
                <a:cs typeface="ヒラギノ丸ゴ Pro W4"/>
              </a:endParaRPr>
            </a:p>
          </p:txBody>
        </p:sp>
        <p:grpSp>
          <p:nvGrpSpPr>
            <p:cNvPr id="2" name="グループ化 1"/>
            <p:cNvGrpSpPr/>
            <p:nvPr/>
          </p:nvGrpSpPr>
          <p:grpSpPr>
            <a:xfrm>
              <a:off x="398054" y="1497525"/>
              <a:ext cx="3963036" cy="1771372"/>
              <a:chOff x="311466" y="2789440"/>
              <a:chExt cx="3963036" cy="1771372"/>
            </a:xfrm>
          </p:grpSpPr>
          <p:cxnSp>
            <p:nvCxnSpPr>
              <p:cNvPr id="98" name="直線矢印コネクタ 97"/>
              <p:cNvCxnSpPr>
                <a:cxnSpLocks/>
              </p:cNvCxnSpPr>
              <p:nvPr/>
            </p:nvCxnSpPr>
            <p:spPr>
              <a:xfrm rot="16200000" flipV="1">
                <a:off x="3041653" y="2899453"/>
                <a:ext cx="835122" cy="965309"/>
              </a:xfrm>
              <a:prstGeom prst="straightConnector1">
                <a:avLst/>
              </a:prstGeom>
              <a:ln w="28575" cap="flat" cmpd="sng" algn="ctr">
                <a:solidFill>
                  <a:schemeClr val="accent6"/>
                </a:solidFill>
                <a:prstDash val="solid"/>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3" name="正方形/長方形 2"/>
              <p:cNvSpPr/>
              <p:nvPr/>
            </p:nvSpPr>
            <p:spPr>
              <a:xfrm>
                <a:off x="1738882" y="2789440"/>
                <a:ext cx="1133475" cy="528268"/>
              </a:xfrm>
              <a:prstGeom prst="rect">
                <a:avLst/>
              </a:prstGeom>
              <a:solidFill>
                <a:schemeClr val="accent2">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A:</a:t>
                </a:r>
                <a:r>
                  <a:rPr lang="ja-JP" altLang="en-US" sz="1600" dirty="0">
                    <a:solidFill>
                      <a:schemeClr val="accent2">
                        <a:lumMod val="50000"/>
                      </a:schemeClr>
                    </a:solidFill>
                    <a:latin typeface="+mj-ea"/>
                    <a:ea typeface="+mj-ea"/>
                  </a:rPr>
                  <a:t>カード</a:t>
                </a:r>
              </a:p>
              <a:p>
                <a:pPr algn="ctr"/>
                <a:r>
                  <a:rPr lang="ja-JP" altLang="en-US" sz="1600" dirty="0">
                    <a:solidFill>
                      <a:schemeClr val="accent2">
                        <a:lumMod val="50000"/>
                      </a:schemeClr>
                    </a:solidFill>
                    <a:latin typeface="+mj-ea"/>
                    <a:ea typeface="+mj-ea"/>
                  </a:rPr>
                  <a:t>会社</a:t>
                </a:r>
                <a:endParaRPr kumimoji="1" lang="ja-JP" altLang="en-US" sz="1600" dirty="0">
                  <a:solidFill>
                    <a:schemeClr val="accent2">
                      <a:lumMod val="50000"/>
                    </a:schemeClr>
                  </a:solidFill>
                  <a:latin typeface="+mj-ea"/>
                  <a:ea typeface="+mj-ea"/>
                </a:endParaRPr>
              </a:p>
            </p:txBody>
          </p:sp>
          <p:sp>
            <p:nvSpPr>
              <p:cNvPr id="68" name="正方形/長方形 67"/>
              <p:cNvSpPr/>
              <p:nvPr/>
            </p:nvSpPr>
            <p:spPr>
              <a:xfrm>
                <a:off x="3141027" y="3923082"/>
                <a:ext cx="1133475" cy="528268"/>
              </a:xfrm>
              <a:prstGeom prst="rect">
                <a:avLst/>
              </a:prstGeom>
              <a:solidFill>
                <a:schemeClr val="accent3">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b="1" dirty="0">
                    <a:solidFill>
                      <a:schemeClr val="accent2">
                        <a:lumMod val="50000"/>
                      </a:schemeClr>
                    </a:solidFill>
                    <a:latin typeface="+mn-ea"/>
                    <a:cs typeface="ヒラギノ丸ゴ Pro W4"/>
                  </a:rPr>
                  <a:t>C:</a:t>
                </a:r>
                <a:r>
                  <a:rPr lang="ja-JP" altLang="en-US" sz="1600" b="1" dirty="0">
                    <a:solidFill>
                      <a:schemeClr val="accent2">
                        <a:lumMod val="50000"/>
                      </a:schemeClr>
                    </a:solidFill>
                    <a:latin typeface="+mn-ea"/>
                    <a:cs typeface="ヒラギノ丸ゴ Pro W4"/>
                  </a:rPr>
                  <a:t>カードの利用者</a:t>
                </a:r>
                <a:endParaRPr kumimoji="1" lang="ja-JP" altLang="en-US" sz="1600" b="1" dirty="0">
                  <a:solidFill>
                    <a:schemeClr val="accent2">
                      <a:lumMod val="50000"/>
                    </a:schemeClr>
                  </a:solidFill>
                  <a:latin typeface="+mn-ea"/>
                </a:endParaRPr>
              </a:p>
            </p:txBody>
          </p:sp>
          <p:sp>
            <p:nvSpPr>
              <p:cNvPr id="69" name="正方形/長方形 68"/>
              <p:cNvSpPr/>
              <p:nvPr/>
            </p:nvSpPr>
            <p:spPr>
              <a:xfrm>
                <a:off x="311466" y="3922691"/>
                <a:ext cx="1133475" cy="528268"/>
              </a:xfrm>
              <a:prstGeom prst="rect">
                <a:avLst/>
              </a:prstGeom>
              <a:solidFill>
                <a:schemeClr val="accent4">
                  <a:lumMod val="40000"/>
                  <a:lumOff val="60000"/>
                </a:schemeClr>
              </a:solidFill>
              <a:ln w="31750">
                <a:solidFill>
                  <a:schemeClr val="bg1">
                    <a:lumMod val="6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altLang="ja-JP" sz="1600" dirty="0">
                    <a:solidFill>
                      <a:schemeClr val="accent2">
                        <a:lumMod val="50000"/>
                      </a:schemeClr>
                    </a:solidFill>
                    <a:latin typeface="+mj-ea"/>
                    <a:ea typeface="+mj-ea"/>
                  </a:rPr>
                  <a:t>B:</a:t>
                </a:r>
                <a:r>
                  <a:rPr lang="ja-JP" altLang="en-US" sz="1600" dirty="0">
                    <a:solidFill>
                      <a:schemeClr val="accent2">
                        <a:lumMod val="50000"/>
                      </a:schemeClr>
                    </a:solidFill>
                    <a:latin typeface="+mj-ea"/>
                    <a:ea typeface="+mj-ea"/>
                  </a:rPr>
                  <a:t>販売店</a:t>
                </a:r>
                <a:endParaRPr kumimoji="1" lang="ja-JP" altLang="en-US" sz="1600" dirty="0">
                  <a:solidFill>
                    <a:schemeClr val="accent2">
                      <a:lumMod val="50000"/>
                    </a:schemeClr>
                  </a:solidFill>
                  <a:latin typeface="+mj-ea"/>
                  <a:ea typeface="+mj-ea"/>
                </a:endParaRPr>
              </a:p>
            </p:txBody>
          </p:sp>
          <p:cxnSp>
            <p:nvCxnSpPr>
              <p:cNvPr id="72" name="直線矢印コネクタ 71"/>
              <p:cNvCxnSpPr/>
              <p:nvPr/>
            </p:nvCxnSpPr>
            <p:spPr>
              <a:xfrm flipH="1" flipV="1">
                <a:off x="1524944" y="4022556"/>
                <a:ext cx="1467201" cy="202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0" name="テキスト ボックス 79"/>
              <p:cNvSpPr txBox="1"/>
              <p:nvPr/>
            </p:nvSpPr>
            <p:spPr>
              <a:xfrm>
                <a:off x="3269997" y="3087205"/>
                <a:ext cx="982906" cy="246221"/>
              </a:xfrm>
              <a:prstGeom prst="rect">
                <a:avLst/>
              </a:prstGeom>
              <a:noFill/>
            </p:spPr>
            <p:txBody>
              <a:bodyPr wrap="square" rtlCol="0">
                <a:spAutoFit/>
              </a:bodyPr>
              <a:lstStyle/>
              <a:p>
                <a:r>
                  <a:rPr kumimoji="1" lang="ja-JP" altLang="en-US" sz="1000" dirty="0">
                    <a:latin typeface="Meiryo UI" panose="020B0604030504040204" pitchFamily="50" charset="-128"/>
                    <a:ea typeface="Meiryo UI" panose="020B0604030504040204" pitchFamily="50" charset="-128"/>
                  </a:rPr>
                  <a:t>カード契約</a:t>
                </a:r>
              </a:p>
            </p:txBody>
          </p:sp>
          <p:cxnSp>
            <p:nvCxnSpPr>
              <p:cNvPr id="83" name="直線矢印コネクタ 82"/>
              <p:cNvCxnSpPr>
                <a:cxnSpLocks/>
              </p:cNvCxnSpPr>
              <p:nvPr/>
            </p:nvCxnSpPr>
            <p:spPr>
              <a:xfrm>
                <a:off x="1557028" y="4339986"/>
                <a:ext cx="1467201" cy="0"/>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86" name="テキスト ボックス 85"/>
              <p:cNvSpPr txBox="1"/>
              <p:nvPr/>
            </p:nvSpPr>
            <p:spPr>
              <a:xfrm>
                <a:off x="1444941" y="4314591"/>
                <a:ext cx="1696086" cy="246221"/>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商品の引き渡し</a:t>
                </a:r>
              </a:p>
            </p:txBody>
          </p:sp>
          <p:sp>
            <p:nvSpPr>
              <p:cNvPr id="87" name="テキスト ボックス 86"/>
              <p:cNvSpPr txBox="1"/>
              <p:nvPr/>
            </p:nvSpPr>
            <p:spPr>
              <a:xfrm>
                <a:off x="1462764" y="3803660"/>
                <a:ext cx="1673435" cy="434543"/>
              </a:xfrm>
              <a:prstGeom prst="rect">
                <a:avLst/>
              </a:prstGeom>
              <a:noFill/>
            </p:spPr>
            <p:txBody>
              <a:bodyPr wrap="square" rtlCol="0">
                <a:spAutoFit/>
              </a:bodyPr>
              <a:lstStyle/>
              <a:p>
                <a:pPr algn="ctr">
                  <a:lnSpc>
                    <a:spcPts val="1400"/>
                  </a:lnSpc>
                </a:pPr>
                <a:r>
                  <a:rPr kumimoji="1" lang="ja-JP" altLang="en-US" sz="1000" dirty="0">
                    <a:latin typeface="Meiryo UI" panose="020B0604030504040204" pitchFamily="50" charset="-128"/>
                    <a:ea typeface="Meiryo UI" panose="020B0604030504040204" pitchFamily="50" charset="-128"/>
                  </a:rPr>
                  <a:t>暗証番号の入力</a:t>
                </a:r>
                <a:endParaRPr kumimoji="1" lang="en-US" altLang="ja-JP" sz="1000" dirty="0">
                  <a:latin typeface="Meiryo UI" panose="020B0604030504040204" pitchFamily="50" charset="-128"/>
                  <a:ea typeface="Meiryo UI" panose="020B0604030504040204" pitchFamily="50" charset="-128"/>
                </a:endParaRPr>
              </a:p>
              <a:p>
                <a:pPr algn="ctr">
                  <a:lnSpc>
                    <a:spcPts val="1400"/>
                  </a:lnSpc>
                </a:pPr>
                <a:r>
                  <a:rPr kumimoji="1" lang="ja-JP" altLang="en-US" sz="1000" dirty="0">
                    <a:latin typeface="Meiryo UI" panose="020B0604030504040204" pitchFamily="50" charset="-128"/>
                    <a:ea typeface="Meiryo UI" panose="020B0604030504040204" pitchFamily="50" charset="-128"/>
                  </a:rPr>
                  <a:t>またはサイン</a:t>
                </a:r>
              </a:p>
            </p:txBody>
          </p:sp>
          <p:cxnSp>
            <p:nvCxnSpPr>
              <p:cNvPr id="88" name="直線矢印コネクタ 87"/>
              <p:cNvCxnSpPr/>
              <p:nvPr/>
            </p:nvCxnSpPr>
            <p:spPr>
              <a:xfrm flipV="1">
                <a:off x="1153089" y="3241582"/>
                <a:ext cx="501079" cy="60931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92" name="直線矢印コネクタ 91"/>
              <p:cNvCxnSpPr/>
              <p:nvPr/>
            </p:nvCxnSpPr>
            <p:spPr>
              <a:xfrm flipH="1">
                <a:off x="808606" y="2920835"/>
                <a:ext cx="818138" cy="945709"/>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79" name="テキスト ボックス 78"/>
              <p:cNvSpPr txBox="1"/>
              <p:nvPr/>
            </p:nvSpPr>
            <p:spPr>
              <a:xfrm>
                <a:off x="2557655" y="3352370"/>
                <a:ext cx="871141" cy="553998"/>
              </a:xfrm>
              <a:prstGeom prst="rect">
                <a:avLst/>
              </a:prstGeom>
              <a:noFill/>
            </p:spPr>
            <p:txBody>
              <a:bodyPr wrap="square" rtlCol="0">
                <a:spAutoFit/>
              </a:bodyPr>
              <a:lstStyle/>
              <a:p>
                <a:pPr algn="ctr"/>
                <a:r>
                  <a:rPr lang="ja-JP" altLang="en-US" sz="1000" dirty="0">
                    <a:latin typeface="Meiryo UI" panose="020B0604030504040204" pitchFamily="50" charset="-128"/>
                    <a:ea typeface="Meiryo UI" panose="020B0604030504040204" pitchFamily="50" charset="-128"/>
                  </a:rPr>
                  <a:t>後日、</a:t>
                </a:r>
              </a:p>
              <a:p>
                <a:pPr algn="ctr"/>
                <a:r>
                  <a:rPr lang="ja-JP" altLang="en-US" sz="1000" dirty="0">
                    <a:latin typeface="Meiryo UI" panose="020B0604030504040204" pitchFamily="50" charset="-128"/>
                    <a:ea typeface="Meiryo UI" panose="020B0604030504040204" pitchFamily="50" charset="-128"/>
                  </a:rPr>
                  <a:t>期日までに</a:t>
                </a:r>
                <a:endParaRPr lang="en-US" altLang="ja-JP" sz="1000" dirty="0">
                  <a:latin typeface="Meiryo UI" panose="020B0604030504040204" pitchFamily="50" charset="-128"/>
                  <a:ea typeface="Meiryo UI" panose="020B0604030504040204" pitchFamily="50" charset="-128"/>
                </a:endParaRPr>
              </a:p>
              <a:p>
                <a:pPr algn="ctr"/>
                <a:r>
                  <a:rPr lang="ja-JP" altLang="en-US" sz="1000" dirty="0">
                    <a:latin typeface="Meiryo UI" panose="020B0604030504040204" pitchFamily="50" charset="-128"/>
                    <a:ea typeface="Meiryo UI" panose="020B0604030504040204" pitchFamily="50" charset="-128"/>
                  </a:rPr>
                  <a:t>支払い</a:t>
                </a:r>
                <a:endParaRPr kumimoji="1" lang="ja-JP" altLang="en-US" sz="1000" dirty="0">
                  <a:latin typeface="Meiryo UI" panose="020B0604030504040204" pitchFamily="50" charset="-128"/>
                  <a:ea typeface="Meiryo UI" panose="020B0604030504040204" pitchFamily="50" charset="-128"/>
                </a:endParaRPr>
              </a:p>
            </p:txBody>
          </p:sp>
          <p:sp>
            <p:nvSpPr>
              <p:cNvPr id="82" name="テキスト ボックス 81"/>
              <p:cNvSpPr txBox="1"/>
              <p:nvPr/>
            </p:nvSpPr>
            <p:spPr>
              <a:xfrm>
                <a:off x="746212" y="2975642"/>
                <a:ext cx="694155" cy="400110"/>
              </a:xfrm>
              <a:prstGeom prst="rect">
                <a:avLst/>
              </a:prstGeom>
              <a:noFill/>
            </p:spPr>
            <p:txBody>
              <a:bodyPr wrap="square" rtlCol="0">
                <a:spAutoFit/>
              </a:bodyPr>
              <a:lstStyle/>
              <a:p>
                <a:pPr algn="ctr"/>
                <a:r>
                  <a:rPr kumimoji="1" lang="ja-JP" altLang="en-US" sz="1000" dirty="0">
                    <a:latin typeface="Meiryo UI" panose="020B0604030504040204" pitchFamily="50" charset="-128"/>
                    <a:ea typeface="Meiryo UI" panose="020B0604030504040204" pitchFamily="50" charset="-128"/>
                  </a:rPr>
                  <a:t>代金</a:t>
                </a:r>
                <a:endParaRPr kumimoji="1" lang="en-US" altLang="ja-JP" sz="1000" dirty="0">
                  <a:latin typeface="Meiryo UI" panose="020B0604030504040204" pitchFamily="50" charset="-128"/>
                  <a:ea typeface="Meiryo UI" panose="020B0604030504040204" pitchFamily="50" charset="-128"/>
                </a:endParaRPr>
              </a:p>
              <a:p>
                <a:pPr algn="ctr"/>
                <a:r>
                  <a:rPr kumimoji="1" lang="ja-JP" altLang="en-US" sz="1000" dirty="0">
                    <a:latin typeface="Meiryo UI" panose="020B0604030504040204" pitchFamily="50" charset="-128"/>
                    <a:ea typeface="Meiryo UI" panose="020B0604030504040204" pitchFamily="50" charset="-128"/>
                  </a:rPr>
                  <a:t>立て替え</a:t>
                </a:r>
              </a:p>
            </p:txBody>
          </p:sp>
          <p:sp>
            <p:nvSpPr>
              <p:cNvPr id="81" name="テキスト ボックス 80"/>
              <p:cNvSpPr txBox="1"/>
              <p:nvPr/>
            </p:nvSpPr>
            <p:spPr>
              <a:xfrm>
                <a:off x="1319772" y="3449279"/>
                <a:ext cx="982906" cy="246221"/>
              </a:xfrm>
              <a:prstGeom prst="rect">
                <a:avLst/>
              </a:prstGeom>
              <a:noFill/>
            </p:spPr>
            <p:txBody>
              <a:bodyPr wrap="square" rtlCol="0">
                <a:spAutoFit/>
              </a:bodyPr>
              <a:lstStyle/>
              <a:p>
                <a:r>
                  <a:rPr lang="ja-JP" altLang="en-US" sz="1000" dirty="0">
                    <a:latin typeface="Meiryo UI" panose="020B0604030504040204" pitchFamily="50" charset="-128"/>
                    <a:ea typeface="Meiryo UI" panose="020B0604030504040204" pitchFamily="50" charset="-128"/>
                  </a:rPr>
                  <a:t>手数料</a:t>
                </a:r>
                <a:endParaRPr kumimoji="1" lang="ja-JP" altLang="en-US" sz="1000" dirty="0">
                  <a:latin typeface="Meiryo UI" panose="020B0604030504040204" pitchFamily="50" charset="-128"/>
                  <a:ea typeface="Meiryo UI" panose="020B0604030504040204" pitchFamily="50" charset="-128"/>
                </a:endParaRPr>
              </a:p>
            </p:txBody>
          </p:sp>
        </p:grpSp>
        <p:sp>
          <p:nvSpPr>
            <p:cNvPr id="54" name="テキスト ボックス 53"/>
            <p:cNvSpPr txBox="1"/>
            <p:nvPr/>
          </p:nvSpPr>
          <p:spPr>
            <a:xfrm>
              <a:off x="3092940" y="1512471"/>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発行</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sp>
          <p:nvSpPr>
            <p:cNvPr id="56" name="テキスト ボックス 55"/>
            <p:cNvSpPr txBox="1"/>
            <p:nvPr/>
          </p:nvSpPr>
          <p:spPr>
            <a:xfrm>
              <a:off x="3744885" y="2137531"/>
              <a:ext cx="982906" cy="246221"/>
            </a:xfrm>
            <a:prstGeom prst="rect">
              <a:avLst/>
            </a:prstGeom>
            <a:noFill/>
          </p:spPr>
          <p:txBody>
            <a:bodyPr wrap="square" rtlCol="0">
              <a:spAutoFit/>
            </a:bodyPr>
            <a:lstStyle/>
            <a:p>
              <a:r>
                <a:rPr kumimoji="1" lang="en-US" altLang="ja-JP" sz="1000" dirty="0">
                  <a:latin typeface="Meiryo UI" panose="020B0604030504040204" pitchFamily="50" charset="-128"/>
                  <a:ea typeface="Meiryo UI" panose="020B0604030504040204" pitchFamily="50" charset="-128"/>
                </a:rPr>
                <a:t>(</a:t>
              </a:r>
              <a:r>
                <a:rPr kumimoji="1" lang="ja-JP" altLang="en-US" sz="1000" dirty="0">
                  <a:latin typeface="Meiryo UI" panose="020B0604030504040204" pitchFamily="50" charset="-128"/>
                  <a:ea typeface="Meiryo UI" panose="020B0604030504040204" pitchFamily="50" charset="-128"/>
                </a:rPr>
                <a:t>申し込み</a:t>
              </a:r>
              <a:r>
                <a:rPr kumimoji="1" lang="en-US" altLang="ja-JP" sz="1000" dirty="0">
                  <a:latin typeface="Meiryo UI" panose="020B0604030504040204" pitchFamily="50" charset="-128"/>
                  <a:ea typeface="Meiryo UI" panose="020B0604030504040204" pitchFamily="50" charset="-128"/>
                </a:rPr>
                <a:t>)</a:t>
              </a:r>
              <a:endParaRPr kumimoji="1" lang="ja-JP" altLang="en-US" sz="1000" dirty="0">
                <a:latin typeface="Meiryo UI" panose="020B0604030504040204" pitchFamily="50" charset="-128"/>
                <a:ea typeface="Meiryo UI" panose="020B0604030504040204" pitchFamily="50" charset="-128"/>
              </a:endParaRPr>
            </a:p>
          </p:txBody>
        </p:sp>
      </p:grpSp>
      <p:sp>
        <p:nvSpPr>
          <p:cNvPr id="4" name="スライド番号プレースホルダー 3"/>
          <p:cNvSpPr>
            <a:spLocks noGrp="1"/>
          </p:cNvSpPr>
          <p:nvPr>
            <p:ph type="sldNum" sz="quarter" idx="12"/>
          </p:nvPr>
        </p:nvSpPr>
        <p:spPr>
          <a:xfrm>
            <a:off x="6954985" y="6444949"/>
            <a:ext cx="2133600" cy="365125"/>
          </a:xfrm>
        </p:spPr>
        <p:txBody>
          <a:bodyPr/>
          <a:lstStyle/>
          <a:p>
            <a:fld id="{7B76553B-32E2-D644-9CD0-56FDA882EB90}" type="slidenum">
              <a:rPr kumimoji="1" lang="ja-JP" altLang="en-US" sz="1800" smtClean="0"/>
              <a:t>3</a:t>
            </a:fld>
            <a:endParaRPr kumimoji="1" lang="ja-JP" altLang="en-US" sz="1800" dirty="0"/>
          </a:p>
        </p:txBody>
      </p:sp>
      <p:sp>
        <p:nvSpPr>
          <p:cNvPr id="59" name="正方形/長方形 58">
            <a:extLst>
              <a:ext uri="{FF2B5EF4-FFF2-40B4-BE49-F238E27FC236}">
                <a16:creationId xmlns:a16="http://schemas.microsoft.com/office/drawing/2014/main" id="{7F52C707-124A-48E8-9ADC-CD8D1CDA193A}"/>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クレジットカード・ローン</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Tree>
    <p:extLst>
      <p:ext uri="{BB962C8B-B14F-4D97-AF65-F5344CB8AC3E}">
        <p14:creationId xmlns:p14="http://schemas.microsoft.com/office/powerpoint/2010/main" val="40137309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キャッシュレス決済</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0" name="正方形/長方形 29"/>
          <p:cNvSpPr/>
          <p:nvPr/>
        </p:nvSpPr>
        <p:spPr>
          <a:xfrm>
            <a:off x="65346" y="795991"/>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25" name="正方形/長方形 24"/>
          <p:cNvSpPr/>
          <p:nvPr/>
        </p:nvSpPr>
        <p:spPr>
          <a:xfrm>
            <a:off x="65345" y="849219"/>
            <a:ext cx="639334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2400" b="1" dirty="0">
                <a:solidFill>
                  <a:srgbClr val="FF0000"/>
                </a:solidFill>
                <a:latin typeface="Meiryo UI" panose="020B0604030504040204" pitchFamily="50" charset="-128"/>
                <a:ea typeface="Meiryo UI" panose="020B0604030504040204" pitchFamily="50" charset="-128"/>
                <a:cs typeface="ヒラギノ丸ゴ Pro W4"/>
              </a:rPr>
              <a:t>　</a:t>
            </a:r>
            <a:endParaRPr lang="ja-JP" altLang="en-US" sz="3200" b="1" dirty="0">
              <a:solidFill>
                <a:schemeClr val="tx2"/>
              </a:solidFill>
              <a:latin typeface="Meiryo UI" panose="020B0604030504040204" pitchFamily="50" charset="-128"/>
              <a:ea typeface="Meiryo UI" panose="020B0604030504040204" pitchFamily="50" charset="-128"/>
              <a:cs typeface="ヒラギノ丸ゴ Pro W4"/>
            </a:endParaRPr>
          </a:p>
        </p:txBody>
      </p:sp>
      <p:graphicFrame>
        <p:nvGraphicFramePr>
          <p:cNvPr id="6" name="表 5"/>
          <p:cNvGraphicFramePr>
            <a:graphicFrameLocks noGrp="1"/>
          </p:cNvGraphicFramePr>
          <p:nvPr/>
        </p:nvGraphicFramePr>
        <p:xfrm>
          <a:off x="102699" y="3767300"/>
          <a:ext cx="8609460" cy="2881150"/>
        </p:xfrm>
        <a:graphic>
          <a:graphicData uri="http://schemas.openxmlformats.org/drawingml/2006/table">
            <a:tbl>
              <a:tblPr firstRow="1" bandRow="1">
                <a:tableStyleId>{93296810-A885-4BE3-A3E7-6D5BEEA58F35}</a:tableStyleId>
              </a:tblPr>
              <a:tblGrid>
                <a:gridCol w="2152365">
                  <a:extLst>
                    <a:ext uri="{9D8B030D-6E8A-4147-A177-3AD203B41FA5}">
                      <a16:colId xmlns:a16="http://schemas.microsoft.com/office/drawing/2014/main" val="3061639422"/>
                    </a:ext>
                  </a:extLst>
                </a:gridCol>
                <a:gridCol w="2152365">
                  <a:extLst>
                    <a:ext uri="{9D8B030D-6E8A-4147-A177-3AD203B41FA5}">
                      <a16:colId xmlns:a16="http://schemas.microsoft.com/office/drawing/2014/main" val="2500618754"/>
                    </a:ext>
                  </a:extLst>
                </a:gridCol>
                <a:gridCol w="2152365">
                  <a:extLst>
                    <a:ext uri="{9D8B030D-6E8A-4147-A177-3AD203B41FA5}">
                      <a16:colId xmlns:a16="http://schemas.microsoft.com/office/drawing/2014/main" val="2802888767"/>
                    </a:ext>
                  </a:extLst>
                </a:gridCol>
                <a:gridCol w="2152365">
                  <a:extLst>
                    <a:ext uri="{9D8B030D-6E8A-4147-A177-3AD203B41FA5}">
                      <a16:colId xmlns:a16="http://schemas.microsoft.com/office/drawing/2014/main" val="1422512697"/>
                    </a:ext>
                  </a:extLst>
                </a:gridCol>
              </a:tblGrid>
              <a:tr h="1044627">
                <a:tc>
                  <a:txBody>
                    <a:bodyPr/>
                    <a:lstStyle/>
                    <a:p>
                      <a:r>
                        <a:rPr kumimoji="1" lang="ja-JP" altLang="en-US" sz="2800" b="1" dirty="0">
                          <a:solidFill>
                            <a:schemeClr val="bg1"/>
                          </a:solidFill>
                          <a:latin typeface="+mj-ea"/>
                          <a:ea typeface="+mj-ea"/>
                        </a:rPr>
                        <a:t>①プリペイド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solidFill>
                      <a:schemeClr val="tx2"/>
                    </a:solidFill>
                  </a:tcPr>
                </a:tc>
                <a:tc>
                  <a:txBody>
                    <a:bodyPr/>
                    <a:lstStyle/>
                    <a:p>
                      <a:r>
                        <a:rPr kumimoji="1" lang="ja-JP" altLang="en-US" sz="2800" b="1" dirty="0">
                          <a:solidFill>
                            <a:schemeClr val="bg1"/>
                          </a:solidFill>
                          <a:latin typeface="+mj-ea"/>
                          <a:ea typeface="+mj-ea"/>
                        </a:rPr>
                        <a:t>②電子</a:t>
                      </a:r>
                    </a:p>
                    <a:p>
                      <a:r>
                        <a:rPr kumimoji="1" lang="ja-JP" altLang="en-US" sz="2800" b="1" dirty="0">
                          <a:solidFill>
                            <a:schemeClr val="bg1"/>
                          </a:solidFill>
                          <a:latin typeface="+mj-ea"/>
                          <a:ea typeface="+mj-ea"/>
                        </a:rPr>
                        <a:t>　　　マネー</a:t>
                      </a:r>
                    </a:p>
                  </a:txBody>
                  <a:tcPr>
                    <a:solidFill>
                      <a:schemeClr val="tx2"/>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ja-JP" altLang="en-US" sz="2800" b="1" dirty="0">
                          <a:solidFill>
                            <a:schemeClr val="bg1"/>
                          </a:solidFill>
                          <a:latin typeface="+mj-ea"/>
                          <a:ea typeface="+mj-ea"/>
                          <a:cs typeface="メイリオ" panose="020B0604030504040204" pitchFamily="50" charset="-128"/>
                        </a:rPr>
                        <a:t>③デビット</a:t>
                      </a:r>
                      <a:endParaRPr lang="en-US" altLang="ja-JP" sz="2800" b="1" dirty="0">
                        <a:solidFill>
                          <a:schemeClr val="bg1"/>
                        </a:solidFill>
                        <a:latin typeface="+mj-ea"/>
                        <a:ea typeface="+mj-ea"/>
                        <a:cs typeface="メイリオ" panose="020B0604030504040204" pitchFamily="50" charset="-128"/>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altLang="ja-JP" sz="2800" b="1" dirty="0">
                          <a:solidFill>
                            <a:schemeClr val="bg1"/>
                          </a:solidFill>
                          <a:latin typeface="+mj-ea"/>
                          <a:ea typeface="+mj-ea"/>
                          <a:cs typeface="メイリオ" panose="020B0604030504040204" pitchFamily="50" charset="-128"/>
                        </a:rPr>
                        <a:t>        </a:t>
                      </a:r>
                      <a:r>
                        <a:rPr lang="ja-JP" altLang="en-US" sz="2800" b="1" dirty="0">
                          <a:solidFill>
                            <a:schemeClr val="bg1"/>
                          </a:solidFill>
                          <a:latin typeface="+mj-ea"/>
                          <a:ea typeface="+mj-ea"/>
                          <a:cs typeface="メイリオ" panose="020B0604030504040204" pitchFamily="50" charset="-128"/>
                        </a:rPr>
                        <a:t>カード</a:t>
                      </a:r>
                      <a:endParaRPr kumimoji="1" lang="ja-JP" altLang="en-US" sz="2800" b="1" dirty="0">
                        <a:solidFill>
                          <a:schemeClr val="bg1"/>
                        </a:solidFill>
                        <a:latin typeface="+mj-ea"/>
                        <a:ea typeface="+mj-ea"/>
                      </a:endParaRPr>
                    </a:p>
                  </a:txBody>
                  <a:tcPr>
                    <a:solidFill>
                      <a:srgbClr val="00B050"/>
                    </a:solidFill>
                  </a:tcPr>
                </a:tc>
                <a:tc>
                  <a:txBody>
                    <a:bodyPr/>
                    <a:lstStyle/>
                    <a:p>
                      <a:r>
                        <a:rPr kumimoji="1" lang="ja-JP" altLang="en-US" sz="2800" b="1" dirty="0">
                          <a:solidFill>
                            <a:schemeClr val="bg1"/>
                          </a:solidFill>
                          <a:latin typeface="+mj-ea"/>
                          <a:ea typeface="+mj-ea"/>
                        </a:rPr>
                        <a:t>④クレジット   </a:t>
                      </a:r>
                      <a:endParaRPr kumimoji="1" lang="en-US" altLang="ja-JP" sz="2800" b="1" dirty="0">
                        <a:solidFill>
                          <a:schemeClr val="bg1"/>
                        </a:solidFill>
                        <a:latin typeface="+mj-ea"/>
                        <a:ea typeface="+mj-ea"/>
                      </a:endParaRPr>
                    </a:p>
                    <a:p>
                      <a:r>
                        <a:rPr kumimoji="1" lang="en-US" altLang="ja-JP" sz="2800" b="1" dirty="0">
                          <a:solidFill>
                            <a:schemeClr val="bg1"/>
                          </a:solidFill>
                          <a:latin typeface="+mj-ea"/>
                          <a:ea typeface="+mj-ea"/>
                        </a:rPr>
                        <a:t>        </a:t>
                      </a:r>
                      <a:r>
                        <a:rPr kumimoji="1" lang="ja-JP" altLang="en-US" sz="2800" b="1" dirty="0">
                          <a:solidFill>
                            <a:schemeClr val="bg1"/>
                          </a:solidFill>
                          <a:latin typeface="+mj-ea"/>
                          <a:ea typeface="+mj-ea"/>
                        </a:rPr>
                        <a:t>カード</a:t>
                      </a:r>
                    </a:p>
                  </a:txBody>
                  <a:tcPr/>
                </a:tc>
                <a:extLst>
                  <a:ext uri="{0D108BD9-81ED-4DB2-BD59-A6C34878D82A}">
                    <a16:rowId xmlns:a16="http://schemas.microsoft.com/office/drawing/2014/main" val="1417789397"/>
                  </a:ext>
                </a:extLst>
              </a:tr>
              <a:tr h="1836523">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p>
                    <a:p>
                      <a:pPr algn="ctr"/>
                      <a:endParaRPr kumimoji="1" lang="ja-JP" altLang="en-US"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algn="ctr"/>
                      <a:r>
                        <a:rPr kumimoji="1" lang="ja-JP" altLang="en-US" sz="3600" dirty="0">
                          <a:solidFill>
                            <a:schemeClr val="tx2"/>
                          </a:solidFill>
                        </a:rPr>
                        <a:t>前払い</a:t>
                      </a:r>
                      <a:endParaRPr kumimoji="1" lang="en-US" altLang="ja-JP" sz="3600" dirty="0">
                        <a:solidFill>
                          <a:schemeClr val="tx2"/>
                        </a:solidFill>
                      </a:endParaRPr>
                    </a:p>
                    <a:p>
                      <a:pPr algn="l"/>
                      <a:endParaRPr kumimoji="1" lang="en-US" altLang="ja-JP" sz="1100" dirty="0">
                        <a:solidFill>
                          <a:schemeClr val="tx2"/>
                        </a:solidFill>
                      </a:endParaRPr>
                    </a:p>
                    <a:p>
                      <a:pPr algn="l"/>
                      <a:r>
                        <a:rPr kumimoji="1" lang="en-US" altLang="ja-JP" sz="1200" dirty="0">
                          <a:solidFill>
                            <a:schemeClr val="tx2"/>
                          </a:solidFill>
                        </a:rPr>
                        <a:t>※</a:t>
                      </a:r>
                      <a:r>
                        <a:rPr kumimoji="1" lang="ja-JP" altLang="en-US" sz="1200" dirty="0">
                          <a:solidFill>
                            <a:schemeClr val="tx2"/>
                          </a:solidFill>
                        </a:rPr>
                        <a:t>電子マネーにクレジットカードでチャージすると後払い。</a:t>
                      </a:r>
                    </a:p>
                    <a:p>
                      <a:pPr algn="l"/>
                      <a:endParaRPr kumimoji="1" lang="ja-JP" altLang="en-US" sz="1400" dirty="0">
                        <a:solidFill>
                          <a:schemeClr val="tx2"/>
                        </a:solidFill>
                      </a:endParaRPr>
                    </a:p>
                  </a:txBody>
                  <a:tcPr>
                    <a:solidFill>
                      <a:schemeClr val="accent1">
                        <a:lumMod val="20000"/>
                        <a:lumOff val="80000"/>
                      </a:schemeClr>
                    </a:solidFill>
                  </a:tcPr>
                </a:tc>
                <a:tc>
                  <a:txBody>
                    <a:bodyPr/>
                    <a:lstStyle/>
                    <a:p>
                      <a:pPr algn="ctr"/>
                      <a:endParaRPr kumimoji="1" lang="en-US" altLang="ja-JP"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即時払い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endParaRPr kumimoji="1" lang="ja-JP" altLang="en-US" sz="2000" dirty="0">
                        <a:solidFill>
                          <a:schemeClr val="tx2"/>
                        </a:solidFill>
                      </a:endParaRPr>
                    </a:p>
                  </a:txBody>
                  <a:tcPr>
                    <a:solidFill>
                      <a:schemeClr val="accent3">
                        <a:lumMod val="40000"/>
                        <a:lumOff val="60000"/>
                      </a:schemeClr>
                    </a:solidFill>
                  </a:tcPr>
                </a:tc>
                <a:tc>
                  <a: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2800" dirty="0">
                        <a:solidFill>
                          <a:schemeClr val="tx2"/>
                        </a:solidFill>
                      </a:endParaRPr>
                    </a:p>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3600" b="0" i="0" u="none" strike="noStrike" kern="1200" cap="none" spc="0" normalizeH="0" baseline="0" noProof="0" dirty="0">
                          <a:ln>
                            <a:noFill/>
                          </a:ln>
                          <a:solidFill>
                            <a:srgbClr val="1F497D"/>
                          </a:solidFill>
                          <a:effectLst/>
                          <a:uLnTx/>
                          <a:uFillTx/>
                          <a:latin typeface="+mn-lt"/>
                          <a:ea typeface="+mn-ea"/>
                          <a:cs typeface="+mn-cs"/>
                        </a:rPr>
                        <a:t>後払い</a:t>
                      </a:r>
                      <a:endParaRPr kumimoji="1" lang="en-US" altLang="ja-JP" sz="36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1" lang="en-US" altLang="ja-JP" sz="1100" b="0" i="0" u="none" strike="noStrike" kern="1200" cap="none" spc="0" normalizeH="0" baseline="0" noProof="0" dirty="0">
                        <a:ln>
                          <a:noFill/>
                        </a:ln>
                        <a:solidFill>
                          <a:srgbClr val="1F497D"/>
                        </a:solidFill>
                        <a:effectLst/>
                        <a:uLnTx/>
                        <a:uFillTx/>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1" lang="en-US" altLang="ja-JP" sz="1200" b="0" i="0" u="none" strike="noStrike" kern="1200" cap="none" spc="0" normalizeH="0" baseline="0" noProof="0" dirty="0">
                          <a:ln>
                            <a:noFill/>
                          </a:ln>
                          <a:solidFill>
                            <a:srgbClr val="1F497D"/>
                          </a:solidFill>
                          <a:effectLst/>
                          <a:uLnTx/>
                          <a:uFillTx/>
                          <a:latin typeface="+mn-lt"/>
                          <a:ea typeface="+mn-ea"/>
                          <a:cs typeface="+mn-cs"/>
                        </a:rPr>
                        <a:t>※</a:t>
                      </a:r>
                      <a:r>
                        <a:rPr kumimoji="1" lang="ja-JP" altLang="en-US" sz="1200" b="0" i="0" u="none" strike="noStrike" kern="1200" cap="none" spc="0" normalizeH="0" baseline="0" noProof="0" dirty="0">
                          <a:ln>
                            <a:noFill/>
                          </a:ln>
                          <a:solidFill>
                            <a:srgbClr val="1F497D"/>
                          </a:solidFill>
                          <a:effectLst/>
                          <a:uLnTx/>
                          <a:uFillTx/>
                          <a:latin typeface="+mn-lt"/>
                          <a:ea typeface="+mn-ea"/>
                          <a:cs typeface="+mn-cs"/>
                        </a:rPr>
                        <a:t>口座に残高が必要</a:t>
                      </a:r>
                    </a:p>
                    <a:p>
                      <a:pPr algn="ctr"/>
                      <a:endParaRPr kumimoji="1" lang="ja-JP" altLang="en-US" dirty="0">
                        <a:solidFill>
                          <a:schemeClr val="tx2"/>
                        </a:solidFill>
                      </a:endParaRPr>
                    </a:p>
                  </a:txBody>
                  <a:tcPr/>
                </a:tc>
                <a:extLst>
                  <a:ext uri="{0D108BD9-81ED-4DB2-BD59-A6C34878D82A}">
                    <a16:rowId xmlns:a16="http://schemas.microsoft.com/office/drawing/2014/main" val="716109061"/>
                  </a:ext>
                </a:extLst>
              </a:tr>
            </a:tbl>
          </a:graphicData>
        </a:graphic>
      </p:graphicFrame>
      <p:sp>
        <p:nvSpPr>
          <p:cNvPr id="64" name="正方形/長方形 63"/>
          <p:cNvSpPr/>
          <p:nvPr/>
        </p:nvSpPr>
        <p:spPr>
          <a:xfrm>
            <a:off x="0" y="1370010"/>
            <a:ext cx="7185891"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現金を使わずに支払う</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「キャッシュレス」</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にもさまざまな方法があります。</a:t>
            </a:r>
          </a:p>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　</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自分に合った支払い方法を考えて</a:t>
            </a:r>
          </a:p>
          <a:p>
            <a:pPr lvl="0" defTabSz="457200">
              <a:lnSpc>
                <a:spcPct val="110000"/>
              </a:lnSpc>
              <a:defRPr/>
            </a:pP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利用すること、お金の使い過ぎに注意すること</a:t>
            </a:r>
            <a:r>
              <a:rPr lang="ja-JP" altLang="en-US" sz="3400" b="1" dirty="0">
                <a:solidFill>
                  <a:schemeClr val="tx2">
                    <a:lumMod val="75000"/>
                  </a:schemeClr>
                </a:solidFill>
                <a:latin typeface="Meiryo UI" panose="020B0604030504040204" pitchFamily="50" charset="-128"/>
                <a:ea typeface="Meiryo UI" panose="020B0604030504040204" pitchFamily="50" charset="-128"/>
                <a:cs typeface="ヒラギノ丸ゴ Pro W4"/>
              </a:rPr>
              <a:t>が大切です。</a:t>
            </a:r>
          </a:p>
        </p:txBody>
      </p:sp>
      <p:pic>
        <p:nvPicPr>
          <p:cNvPr id="74" name="図 73">
            <a:extLst>
              <a:ext uri="{FF2B5EF4-FFF2-40B4-BE49-F238E27FC236}">
                <a16:creationId xmlns:a16="http://schemas.microsoft.com/office/drawing/2014/main" id="{1909A21C-D862-4039-93D1-344E17BE00C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027244" y="2294784"/>
            <a:ext cx="1063436" cy="1394005"/>
          </a:xfrm>
          <a:prstGeom prst="rect">
            <a:avLst/>
          </a:prstGeom>
        </p:spPr>
      </p:pic>
      <p:sp>
        <p:nvSpPr>
          <p:cNvPr id="19" name="思考の吹き出し: 雲形 18">
            <a:extLst>
              <a:ext uri="{FF2B5EF4-FFF2-40B4-BE49-F238E27FC236}">
                <a16:creationId xmlns:a16="http://schemas.microsoft.com/office/drawing/2014/main" id="{77B9CCDF-F029-4627-97CD-C8AF4753DE2B}"/>
              </a:ext>
            </a:extLst>
          </p:cNvPr>
          <p:cNvSpPr/>
          <p:nvPr/>
        </p:nvSpPr>
        <p:spPr>
          <a:xfrm>
            <a:off x="7185890" y="755942"/>
            <a:ext cx="1958109" cy="1482432"/>
          </a:xfrm>
          <a:prstGeom prst="cloudCallout">
            <a:avLst>
              <a:gd name="adj1" fmla="val -22628"/>
              <a:gd name="adj2" fmla="val 60858"/>
            </a:avLst>
          </a:prstGeom>
          <a:noFill/>
          <a:ln w="31750">
            <a:solidFill>
              <a:schemeClr val="bg1">
                <a:lumMod val="75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 name="スライド番号プレースホルダー 1"/>
          <p:cNvSpPr>
            <a:spLocks noGrp="1"/>
          </p:cNvSpPr>
          <p:nvPr>
            <p:ph type="sldNum" sz="quarter" idx="12"/>
          </p:nvPr>
        </p:nvSpPr>
        <p:spPr>
          <a:xfrm>
            <a:off x="6907701" y="6465887"/>
            <a:ext cx="2133600" cy="365125"/>
          </a:xfrm>
        </p:spPr>
        <p:txBody>
          <a:bodyPr/>
          <a:lstStyle/>
          <a:p>
            <a:pPr defTabSz="457200">
              <a:defRPr/>
            </a:pPr>
            <a:fld id="{7B76553B-32E2-D644-9CD0-56FDA882EB90}" type="slidenum">
              <a:rPr lang="ja-JP" altLang="en-US" sz="1800" smtClean="0"/>
              <a:pPr defTabSz="457200">
                <a:defRPr/>
              </a:pPr>
              <a:t>4</a:t>
            </a:fld>
            <a:endParaRPr lang="ja-JP" altLang="en-US" sz="1800" dirty="0"/>
          </a:p>
        </p:txBody>
      </p:sp>
      <p:pic>
        <p:nvPicPr>
          <p:cNvPr id="4" name="図 3" descr="テキスト, ホワイトボード&#10;&#10;自動的に生成された説明">
            <a:extLst>
              <a:ext uri="{FF2B5EF4-FFF2-40B4-BE49-F238E27FC236}">
                <a16:creationId xmlns:a16="http://schemas.microsoft.com/office/drawing/2014/main" id="{131265A3-3C09-40A5-AF07-A733C04F57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22077" y="1052680"/>
            <a:ext cx="401534" cy="634659"/>
          </a:xfrm>
          <a:prstGeom prst="rect">
            <a:avLst/>
          </a:prstGeom>
        </p:spPr>
      </p:pic>
      <p:pic>
        <p:nvPicPr>
          <p:cNvPr id="9" name="図 8">
            <a:extLst>
              <a:ext uri="{FF2B5EF4-FFF2-40B4-BE49-F238E27FC236}">
                <a16:creationId xmlns:a16="http://schemas.microsoft.com/office/drawing/2014/main" id="{58571F76-1A81-47F5-84B6-6DA9EB22BE82}"/>
              </a:ext>
            </a:extLst>
          </p:cNvPr>
          <p:cNvPicPr>
            <a:picLocks noChangeAspect="1"/>
          </p:cNvPicPr>
          <p:nvPr/>
        </p:nvPicPr>
        <p:blipFill>
          <a:blip r:embed="rId5"/>
          <a:stretch>
            <a:fillRect/>
          </a:stretch>
        </p:blipFill>
        <p:spPr>
          <a:xfrm>
            <a:off x="7962368" y="1489767"/>
            <a:ext cx="739766" cy="447637"/>
          </a:xfrm>
          <a:prstGeom prst="rect">
            <a:avLst/>
          </a:prstGeom>
        </p:spPr>
      </p:pic>
      <p:pic>
        <p:nvPicPr>
          <p:cNvPr id="14" name="図 13">
            <a:extLst>
              <a:ext uri="{FF2B5EF4-FFF2-40B4-BE49-F238E27FC236}">
                <a16:creationId xmlns:a16="http://schemas.microsoft.com/office/drawing/2014/main" id="{F7E62EE6-89F2-4A31-A8BB-4EFC25F68324}"/>
              </a:ext>
            </a:extLst>
          </p:cNvPr>
          <p:cNvPicPr>
            <a:picLocks noChangeAspect="1"/>
          </p:cNvPicPr>
          <p:nvPr/>
        </p:nvPicPr>
        <p:blipFill>
          <a:blip r:embed="rId6"/>
          <a:stretch>
            <a:fillRect/>
          </a:stretch>
        </p:blipFill>
        <p:spPr>
          <a:xfrm>
            <a:off x="8134500" y="961801"/>
            <a:ext cx="686206" cy="447637"/>
          </a:xfrm>
          <a:prstGeom prst="rect">
            <a:avLst/>
          </a:prstGeom>
        </p:spPr>
      </p:pic>
    </p:spTree>
    <p:extLst>
      <p:ext uri="{BB962C8B-B14F-4D97-AF65-F5344CB8AC3E}">
        <p14:creationId xmlns:p14="http://schemas.microsoft.com/office/powerpoint/2010/main" val="29671951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A5804CE-0E4A-1BDC-A9EA-CF836C0C723A}"/>
              </a:ext>
            </a:extLst>
          </p:cNvPr>
          <p:cNvSpPr/>
          <p:nvPr/>
        </p:nvSpPr>
        <p:spPr>
          <a:xfrm>
            <a:off x="0" y="0"/>
            <a:ext cx="9144000" cy="716948"/>
          </a:xfrm>
          <a:prstGeom prst="rect">
            <a:avLst/>
          </a:prstGeom>
          <a:solidFill>
            <a:srgbClr val="D99694"/>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dirty="0">
              <a:ln>
                <a:noFill/>
              </a:ln>
              <a:solidFill>
                <a:prstClr val="white"/>
              </a:solidFill>
              <a:effectLst/>
              <a:uLnTx/>
              <a:uFillTx/>
              <a:latin typeface="Calibri"/>
              <a:ea typeface="ＭＳ Ｐゴシック" panose="020B0600070205080204" pitchFamily="50" charset="-128"/>
              <a:cs typeface="+mn-cs"/>
            </a:endParaRPr>
          </a:p>
        </p:txBody>
      </p:sp>
      <p:sp>
        <p:nvSpPr>
          <p:cNvPr id="6" name="正方形/長方形 5">
            <a:extLst>
              <a:ext uri="{FF2B5EF4-FFF2-40B4-BE49-F238E27FC236}">
                <a16:creationId xmlns:a16="http://schemas.microsoft.com/office/drawing/2014/main" id="{1A4F8201-9848-E9D0-3346-186672A2EDAF}"/>
              </a:ext>
            </a:extLst>
          </p:cNvPr>
          <p:cNvSpPr/>
          <p:nvPr/>
        </p:nvSpPr>
        <p:spPr bwMode="white">
          <a:xfrm>
            <a:off x="461964" y="30760"/>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57200">
              <a:defRPr/>
            </a:pP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7" name="正方形/長方形 6">
            <a:extLst>
              <a:ext uri="{FF2B5EF4-FFF2-40B4-BE49-F238E27FC236}">
                <a16:creationId xmlns:a16="http://schemas.microsoft.com/office/drawing/2014/main" id="{58CC62F2-0873-845D-6B0F-DBDE9DF971B6}"/>
              </a:ext>
            </a:extLst>
          </p:cNvPr>
          <p:cNvSpPr/>
          <p:nvPr/>
        </p:nvSpPr>
        <p:spPr bwMode="white">
          <a:xfrm>
            <a:off x="129242" y="-23278"/>
            <a:ext cx="9014758"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2800" b="1" dirty="0">
                <a:solidFill>
                  <a:srgbClr val="FFFFFF"/>
                </a:solidFill>
                <a:latin typeface="Meiryo UI" panose="020B0604030504040204" pitchFamily="50" charset="-128"/>
                <a:ea typeface="Meiryo UI" panose="020B0604030504040204" pitchFamily="50" charset="-128"/>
                <a:cs typeface="ヒラギノ角ゴ ProN W6"/>
              </a:rPr>
              <a:t>日本におけるキャッシュレス決済額及び比率の推移</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a:t>
            </a:r>
            <a:r>
              <a:rPr lang="en-US" altLang="ja-JP" sz="2000" b="1" dirty="0">
                <a:solidFill>
                  <a:srgbClr val="FFFFFF"/>
                </a:solidFill>
                <a:latin typeface="Meiryo UI" panose="020B0604030504040204" pitchFamily="50" charset="-128"/>
                <a:ea typeface="Meiryo UI" panose="020B0604030504040204" pitchFamily="50" charset="-128"/>
                <a:cs typeface="ヒラギノ角ゴ ProN W6"/>
              </a:rPr>
              <a:t>2023</a:t>
            </a:r>
            <a:r>
              <a:rPr lang="ja-JP" altLang="en-US" sz="2000" b="1" dirty="0">
                <a:solidFill>
                  <a:srgbClr val="FFFFFF"/>
                </a:solidFill>
                <a:latin typeface="Meiryo UI" panose="020B0604030504040204" pitchFamily="50" charset="-128"/>
                <a:ea typeface="Meiryo UI" panose="020B0604030504040204" pitchFamily="50" charset="-128"/>
                <a:cs typeface="ヒラギノ角ゴ ProN W6"/>
              </a:rPr>
              <a:t>年）</a:t>
            </a:r>
            <a:endParaRPr lang="ja-JP" altLang="en-US" sz="28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8" name="テキスト ボックス 7">
            <a:extLst>
              <a:ext uri="{FF2B5EF4-FFF2-40B4-BE49-F238E27FC236}">
                <a16:creationId xmlns:a16="http://schemas.microsoft.com/office/drawing/2014/main" id="{11711669-ABEA-0A00-FCD9-F6704E696A29}"/>
              </a:ext>
            </a:extLst>
          </p:cNvPr>
          <p:cNvSpPr txBox="1"/>
          <p:nvPr/>
        </p:nvSpPr>
        <p:spPr>
          <a:xfrm>
            <a:off x="6953285" y="6552680"/>
            <a:ext cx="210360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＊経済産業省ホームページより</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3" name="テキスト ボックス 2">
            <a:extLst>
              <a:ext uri="{FF2B5EF4-FFF2-40B4-BE49-F238E27FC236}">
                <a16:creationId xmlns:a16="http://schemas.microsoft.com/office/drawing/2014/main" id="{1BFCE2DA-7C50-6BE3-89FB-1356316CBC76}"/>
              </a:ext>
            </a:extLst>
          </p:cNvPr>
          <p:cNvSpPr txBox="1"/>
          <p:nvPr/>
        </p:nvSpPr>
        <p:spPr>
          <a:xfrm>
            <a:off x="285750" y="6123160"/>
            <a:ext cx="5955614" cy="738664"/>
          </a:xfrm>
          <a:prstGeom prst="rect">
            <a:avLst/>
          </a:prstGeom>
          <a:noFill/>
        </p:spPr>
        <p:txBody>
          <a:bodyPr wrap="square">
            <a:spAutoFit/>
          </a:bodyPr>
          <a:lstStyle/>
          <a:p>
            <a:pPr algn="l"/>
            <a:r>
              <a:rPr lang="en-US" altLang="ja-JP" sz="700" b="0" i="0" dirty="0">
                <a:solidFill>
                  <a:srgbClr val="1A1A1A"/>
                </a:solidFill>
                <a:effectLst/>
                <a:latin typeface="Meiryo UI" panose="020B0604030504040204" pitchFamily="50" charset="-128"/>
                <a:ea typeface="Meiryo UI" panose="020B0604030504040204" pitchFamily="50" charset="-128"/>
              </a:rPr>
              <a:t>※1 </a:t>
            </a:r>
            <a:r>
              <a:rPr lang="ja-JP" altLang="en-US" sz="700" b="0" i="0" dirty="0">
                <a:solidFill>
                  <a:srgbClr val="1A1A1A"/>
                </a:solidFill>
                <a:effectLst/>
                <a:latin typeface="Meiryo UI" panose="020B0604030504040204" pitchFamily="50" charset="-128"/>
                <a:ea typeface="Meiryo UI" panose="020B0604030504040204" pitchFamily="50" charset="-128"/>
              </a:rPr>
              <a:t>（一社）日本クレジット協会調査（注）</a:t>
            </a:r>
            <a:r>
              <a:rPr lang="en-US" altLang="ja-JP" sz="700" b="0" i="0" dirty="0">
                <a:solidFill>
                  <a:srgbClr val="1A1A1A"/>
                </a:solidFill>
                <a:effectLst/>
                <a:latin typeface="Meiryo UI" panose="020B0604030504040204" pitchFamily="50" charset="-128"/>
                <a:ea typeface="Meiryo UI" panose="020B0604030504040204" pitchFamily="50" charset="-128"/>
              </a:rPr>
              <a:t>2012</a:t>
            </a:r>
            <a:r>
              <a:rPr lang="ja-JP" altLang="en-US" sz="700" b="0" i="0" dirty="0">
                <a:solidFill>
                  <a:srgbClr val="1A1A1A"/>
                </a:solidFill>
                <a:effectLst/>
                <a:latin typeface="Meiryo UI" panose="020B0604030504040204" pitchFamily="50" charset="-128"/>
                <a:ea typeface="Meiryo UI" panose="020B0604030504040204" pitchFamily="50" charset="-128"/>
              </a:rPr>
              <a:t>年までは加盟クレジット会社へのアンケート調査結果を基にした推計値、</a:t>
            </a:r>
            <a:r>
              <a:rPr lang="en-US" altLang="ja-JP" sz="700" b="0" i="0" dirty="0">
                <a:solidFill>
                  <a:srgbClr val="1A1A1A"/>
                </a:solidFill>
                <a:effectLst/>
                <a:latin typeface="Meiryo UI" panose="020B0604030504040204" pitchFamily="50" charset="-128"/>
                <a:ea typeface="Meiryo UI" panose="020B0604030504040204" pitchFamily="50" charset="-128"/>
              </a:rPr>
              <a:t>2013</a:t>
            </a:r>
            <a:r>
              <a:rPr lang="ja-JP" altLang="en-US" sz="700" b="0" i="0" dirty="0">
                <a:solidFill>
                  <a:srgbClr val="1A1A1A"/>
                </a:solidFill>
                <a:effectLst/>
                <a:latin typeface="Meiryo UI" panose="020B0604030504040204" pitchFamily="50" charset="-128"/>
                <a:ea typeface="Meiryo UI" panose="020B0604030504040204" pitchFamily="50" charset="-128"/>
              </a:rPr>
              <a:t>年以降は指定信用情報機関に</a:t>
            </a:r>
            <a:endParaRPr lang="en-US" altLang="ja-JP" sz="700" b="0" i="0" dirty="0">
              <a:solidFill>
                <a:srgbClr val="1A1A1A"/>
              </a:solidFill>
              <a:effectLst/>
              <a:latin typeface="Meiryo UI" panose="020B0604030504040204" pitchFamily="50" charset="-128"/>
              <a:ea typeface="Meiryo UI" panose="020B0604030504040204" pitchFamily="50" charset="-128"/>
            </a:endParaRPr>
          </a:p>
          <a:p>
            <a:pPr algn="l"/>
            <a:r>
              <a:rPr lang="ja-JP" altLang="en-US" sz="700" b="0" i="0" dirty="0">
                <a:solidFill>
                  <a:srgbClr val="1A1A1A"/>
                </a:solidFill>
                <a:effectLst/>
                <a:latin typeface="Meiryo UI" panose="020B0604030504040204" pitchFamily="50" charset="-128"/>
                <a:ea typeface="Meiryo UI" panose="020B0604030504040204" pitchFamily="50" charset="-128"/>
              </a:rPr>
              <a:t>　　　登録されている実数値を使用</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※2 </a:t>
            </a:r>
            <a:r>
              <a:rPr lang="ja-JP" altLang="en-US" sz="700" b="0" i="0" dirty="0">
                <a:solidFill>
                  <a:srgbClr val="1A1A1A"/>
                </a:solidFill>
                <a:effectLst/>
                <a:latin typeface="Meiryo UI" panose="020B0604030504040204" pitchFamily="50" charset="-128"/>
                <a:ea typeface="Meiryo UI" panose="020B0604030504040204" pitchFamily="50" charset="-128"/>
              </a:rPr>
              <a:t>日本デビットカード推進協議会（～</a:t>
            </a:r>
            <a:r>
              <a:rPr lang="en-US" altLang="ja-JP" sz="700" b="0" i="0" dirty="0">
                <a:solidFill>
                  <a:srgbClr val="1A1A1A"/>
                </a:solidFill>
                <a:effectLst/>
                <a:latin typeface="Meiryo UI" panose="020B0604030504040204" pitchFamily="50" charset="-128"/>
                <a:ea typeface="Meiryo UI" panose="020B0604030504040204" pitchFamily="50" charset="-128"/>
              </a:rPr>
              <a:t>2015</a:t>
            </a:r>
            <a:r>
              <a:rPr lang="ja-JP" altLang="en-US" sz="700" b="0" i="0" dirty="0">
                <a:solidFill>
                  <a:srgbClr val="1A1A1A"/>
                </a:solidFill>
                <a:effectLst/>
                <a:latin typeface="Meiryo UI" panose="020B0604030504040204" pitchFamily="50" charset="-128"/>
                <a:ea typeface="Meiryo UI" panose="020B0604030504040204" pitchFamily="50" charset="-128"/>
              </a:rPr>
              <a:t>年）、 </a:t>
            </a:r>
            <a:r>
              <a:rPr lang="en-US" altLang="ja-JP" sz="700" b="0" i="0" dirty="0">
                <a:solidFill>
                  <a:srgbClr val="1A1A1A"/>
                </a:solidFill>
                <a:effectLst/>
                <a:latin typeface="Meiryo UI" panose="020B0604030504040204" pitchFamily="50" charset="-128"/>
                <a:ea typeface="Meiryo UI" panose="020B0604030504040204" pitchFamily="50" charset="-128"/>
              </a:rPr>
              <a:t>2016</a:t>
            </a:r>
            <a:r>
              <a:rPr lang="ja-JP" altLang="en-US" sz="700" b="0" i="0" dirty="0">
                <a:solidFill>
                  <a:srgbClr val="1A1A1A"/>
                </a:solidFill>
                <a:effectLst/>
                <a:latin typeface="Meiryo UI" panose="020B0604030504040204" pitchFamily="50" charset="-128"/>
                <a:ea typeface="Meiryo UI" panose="020B0604030504040204" pitchFamily="50" charset="-128"/>
              </a:rPr>
              <a:t>年以降は日本銀行「決済システムレポート」・「決済動向」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※3 </a:t>
            </a:r>
            <a:r>
              <a:rPr lang="ja-JP" altLang="en-US" sz="700" b="0" i="0" dirty="0">
                <a:solidFill>
                  <a:srgbClr val="1A1A1A"/>
                </a:solidFill>
                <a:effectLst/>
                <a:latin typeface="Meiryo UI" panose="020B0604030504040204" pitchFamily="50" charset="-128"/>
                <a:ea typeface="Meiryo UI" panose="020B0604030504040204" pitchFamily="50" charset="-128"/>
              </a:rPr>
              <a:t>日本銀行「決済動向」</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※4 </a:t>
            </a:r>
            <a:r>
              <a:rPr lang="ja-JP" altLang="en-US" sz="700" b="0" i="0" dirty="0">
                <a:solidFill>
                  <a:srgbClr val="1A1A1A"/>
                </a:solidFill>
                <a:effectLst/>
                <a:latin typeface="Meiryo UI" panose="020B0604030504040204" pitchFamily="50" charset="-128"/>
                <a:ea typeface="Meiryo UI" panose="020B0604030504040204" pitchFamily="50" charset="-128"/>
              </a:rPr>
              <a:t>（一社）キャッシュレス推進協議会「コード決済利用動向調査」</a:t>
            </a:r>
          </a:p>
          <a:p>
            <a:pPr algn="l"/>
            <a:r>
              <a:rPr lang="en-US" altLang="ja-JP" sz="700" b="0" i="0" dirty="0">
                <a:solidFill>
                  <a:srgbClr val="1A1A1A"/>
                </a:solidFill>
                <a:effectLst/>
                <a:latin typeface="Meiryo UI" panose="020B0604030504040204" pitchFamily="50" charset="-128"/>
                <a:ea typeface="Meiryo UI" panose="020B0604030504040204" pitchFamily="50" charset="-128"/>
              </a:rPr>
              <a:t>※5 </a:t>
            </a:r>
            <a:r>
              <a:rPr lang="ja-JP" altLang="en-US" sz="700" b="0" i="0" dirty="0">
                <a:solidFill>
                  <a:srgbClr val="1A1A1A"/>
                </a:solidFill>
                <a:effectLst/>
                <a:latin typeface="Meiryo UI" panose="020B0604030504040204" pitchFamily="50" charset="-128"/>
                <a:ea typeface="Meiryo UI" panose="020B0604030504040204" pitchFamily="50" charset="-128"/>
              </a:rPr>
              <a:t>内閣府「国民経済計算」（名目）</a:t>
            </a:r>
          </a:p>
        </p:txBody>
      </p:sp>
      <p:sp>
        <p:nvSpPr>
          <p:cNvPr id="4" name="スライド番号プレースホルダー 1">
            <a:extLst>
              <a:ext uri="{FF2B5EF4-FFF2-40B4-BE49-F238E27FC236}">
                <a16:creationId xmlns:a16="http://schemas.microsoft.com/office/drawing/2014/main" id="{D7DB2DDD-3EE6-2569-675D-DE6E145EB253}"/>
              </a:ext>
            </a:extLst>
          </p:cNvPr>
          <p:cNvSpPr>
            <a:spLocks noGrp="1"/>
          </p:cNvSpPr>
          <p:nvPr>
            <p:ph type="sldNum" sz="quarter" idx="12"/>
          </p:nvPr>
        </p:nvSpPr>
        <p:spPr>
          <a:xfrm>
            <a:off x="7010400" y="6492492"/>
            <a:ext cx="2133600" cy="365125"/>
          </a:xfrm>
        </p:spPr>
        <p:txBody>
          <a:bodyPr/>
          <a:lstStyle/>
          <a:p>
            <a:pPr defTabSz="457200">
              <a:defRPr/>
            </a:pPr>
            <a:fld id="{7B76553B-32E2-D644-9CD0-56FDA882EB90}" type="slidenum">
              <a:rPr lang="ja-JP" altLang="en-US" sz="1800" smtClean="0"/>
              <a:pPr defTabSz="457200">
                <a:defRPr/>
              </a:pPr>
              <a:t>5</a:t>
            </a:fld>
            <a:endParaRPr lang="ja-JP" altLang="en-US" sz="1800" dirty="0"/>
          </a:p>
        </p:txBody>
      </p:sp>
      <p:sp>
        <p:nvSpPr>
          <p:cNvPr id="10" name="テキスト ボックス 9">
            <a:extLst>
              <a:ext uri="{FF2B5EF4-FFF2-40B4-BE49-F238E27FC236}">
                <a16:creationId xmlns:a16="http://schemas.microsoft.com/office/drawing/2014/main" id="{4541E211-C92E-DF92-D789-A9A99A0F219C}"/>
              </a:ext>
            </a:extLst>
          </p:cNvPr>
          <p:cNvSpPr txBox="1"/>
          <p:nvPr/>
        </p:nvSpPr>
        <p:spPr>
          <a:xfrm>
            <a:off x="5141938" y="5774473"/>
            <a:ext cx="2103602" cy="200055"/>
          </a:xfrm>
          <a:prstGeom prst="rect">
            <a:avLst/>
          </a:prstGeom>
          <a:noFill/>
        </p:spPr>
        <p:txBody>
          <a:bodyPr wrap="square">
            <a:spAutoFit/>
          </a:bodyPr>
          <a:lstStyle/>
          <a:p>
            <a:r>
              <a:rPr lang="ja-JP" altLang="en-US" sz="700" dirty="0"/>
              <a:t>◆二次元コードやバーコードによる決済</a:t>
            </a:r>
          </a:p>
        </p:txBody>
      </p:sp>
      <p:pic>
        <p:nvPicPr>
          <p:cNvPr id="9" name="図 8">
            <a:extLst>
              <a:ext uri="{FF2B5EF4-FFF2-40B4-BE49-F238E27FC236}">
                <a16:creationId xmlns:a16="http://schemas.microsoft.com/office/drawing/2014/main" id="{775245B1-4C9E-887A-16EA-42085E32CACA}"/>
              </a:ext>
            </a:extLst>
          </p:cNvPr>
          <p:cNvPicPr>
            <a:picLocks noChangeAspect="1"/>
          </p:cNvPicPr>
          <p:nvPr/>
        </p:nvPicPr>
        <p:blipFill>
          <a:blip r:embed="rId3"/>
          <a:stretch>
            <a:fillRect/>
          </a:stretch>
        </p:blipFill>
        <p:spPr>
          <a:xfrm>
            <a:off x="213360" y="726871"/>
            <a:ext cx="8644890" cy="5336099"/>
          </a:xfrm>
          <a:prstGeom prst="rect">
            <a:avLst/>
          </a:prstGeom>
        </p:spPr>
      </p:pic>
      <p:sp>
        <p:nvSpPr>
          <p:cNvPr id="11" name="四角形: 角を丸くする 10">
            <a:extLst>
              <a:ext uri="{FF2B5EF4-FFF2-40B4-BE49-F238E27FC236}">
                <a16:creationId xmlns:a16="http://schemas.microsoft.com/office/drawing/2014/main" id="{8041467D-D2D1-1E46-DF9E-C5D28FC670C2}"/>
              </a:ext>
            </a:extLst>
          </p:cNvPr>
          <p:cNvSpPr/>
          <p:nvPr/>
        </p:nvSpPr>
        <p:spPr>
          <a:xfrm>
            <a:off x="7713538" y="990980"/>
            <a:ext cx="698942" cy="486118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57008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61277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消費者トラブルに巻き込まれない①</a:t>
            </a: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3" name="グループ化 2">
            <a:extLst>
              <a:ext uri="{FF2B5EF4-FFF2-40B4-BE49-F238E27FC236}">
                <a16:creationId xmlns:a16="http://schemas.microsoft.com/office/drawing/2014/main" id="{83679777-9579-0C76-7387-4A3192DB66A8}"/>
              </a:ext>
            </a:extLst>
          </p:cNvPr>
          <p:cNvGrpSpPr/>
          <p:nvPr/>
        </p:nvGrpSpPr>
        <p:grpSpPr>
          <a:xfrm>
            <a:off x="175776" y="2211000"/>
            <a:ext cx="8757997" cy="2179867"/>
            <a:chOff x="175776" y="2211000"/>
            <a:chExt cx="8757997" cy="2179867"/>
          </a:xfrm>
        </p:grpSpPr>
        <p:grpSp>
          <p:nvGrpSpPr>
            <p:cNvPr id="37" name="グループ化 36">
              <a:extLst>
                <a:ext uri="{FF2B5EF4-FFF2-40B4-BE49-F238E27FC236}">
                  <a16:creationId xmlns:a16="http://schemas.microsoft.com/office/drawing/2014/main" id="{0F4FD678-876F-4360-9784-BCF9500CA129}"/>
                </a:ext>
              </a:extLst>
            </p:cNvPr>
            <p:cNvGrpSpPr/>
            <p:nvPr/>
          </p:nvGrpSpPr>
          <p:grpSpPr>
            <a:xfrm>
              <a:off x="175776" y="2211000"/>
              <a:ext cx="3002854" cy="474007"/>
              <a:chOff x="5018363" y="6144429"/>
              <a:chExt cx="2493818" cy="428511"/>
            </a:xfrm>
            <a:solidFill>
              <a:srgbClr val="FFC000"/>
            </a:solidFill>
          </p:grpSpPr>
          <p:sp>
            <p:nvSpPr>
              <p:cNvPr id="38" name="角丸四角形 37"/>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9" name="角丸四角形 38"/>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5103173" y="6179688"/>
                <a:ext cx="2324197" cy="357991"/>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①キャッチセ－ルス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7" name="正方形/長方形 16"/>
            <p:cNvSpPr/>
            <p:nvPr/>
          </p:nvSpPr>
          <p:spPr>
            <a:xfrm>
              <a:off x="259295" y="2551260"/>
              <a:ext cx="8674478" cy="1839607"/>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駅や繁華街などの路上でアンケート調査などと称して呼び止め、営業所などに連れて行き、商品やサービスを意に反して契約させるなどのトラブル。</a:t>
              </a:r>
            </a:p>
          </p:txBody>
        </p:sp>
      </p:grpSp>
      <p:grpSp>
        <p:nvGrpSpPr>
          <p:cNvPr id="4" name="グループ化 3">
            <a:extLst>
              <a:ext uri="{FF2B5EF4-FFF2-40B4-BE49-F238E27FC236}">
                <a16:creationId xmlns:a16="http://schemas.microsoft.com/office/drawing/2014/main" id="{F8E6ABA4-7A0F-28B4-642F-85463D7BDEC8}"/>
              </a:ext>
            </a:extLst>
          </p:cNvPr>
          <p:cNvGrpSpPr/>
          <p:nvPr/>
        </p:nvGrpSpPr>
        <p:grpSpPr>
          <a:xfrm>
            <a:off x="175776" y="4566220"/>
            <a:ext cx="8584156" cy="2112826"/>
            <a:chOff x="175776" y="4566220"/>
            <a:chExt cx="8584156" cy="2112826"/>
          </a:xfrm>
        </p:grpSpPr>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pSp>
          <p:nvGrpSpPr>
            <p:cNvPr id="21" name="グループ化 20">
              <a:extLst>
                <a:ext uri="{FF2B5EF4-FFF2-40B4-BE49-F238E27FC236}">
                  <a16:creationId xmlns:a16="http://schemas.microsoft.com/office/drawing/2014/main" id="{0F4FD678-876F-4360-9784-BCF9500CA129}"/>
                </a:ext>
              </a:extLst>
            </p:cNvPr>
            <p:cNvGrpSpPr/>
            <p:nvPr/>
          </p:nvGrpSpPr>
          <p:grpSpPr>
            <a:xfrm>
              <a:off x="175776" y="4566220"/>
              <a:ext cx="3856295" cy="428511"/>
              <a:chOff x="5018363" y="6144429"/>
              <a:chExt cx="2493818" cy="428511"/>
            </a:xfrm>
            <a:solidFill>
              <a:srgbClr val="92D050"/>
            </a:solidFill>
          </p:grpSpPr>
          <p:sp>
            <p:nvSpPr>
              <p:cNvPr id="22" name="角丸四角形 21"/>
              <p:cNvSpPr/>
              <p:nvPr/>
            </p:nvSpPr>
            <p:spPr bwMode="gray">
              <a:xfrm>
                <a:off x="5018363" y="6144429"/>
                <a:ext cx="2493818"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3" name="角丸四角形 22"/>
              <p:cNvSpPr/>
              <p:nvPr/>
            </p:nvSpPr>
            <p:spPr bwMode="white">
              <a:xfrm>
                <a:off x="5046649" y="6170257"/>
                <a:ext cx="2439669" cy="389555"/>
              </a:xfrm>
              <a:prstGeom prst="roundRect">
                <a:avLst>
                  <a:gd name="adj" fmla="val 45836"/>
                </a:avLst>
              </a:prstGeom>
              <a:grpFill/>
              <a:ln w="9525" cmpd="sng">
                <a:no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24" name="正方形/長方形 23"/>
              <p:cNvSpPr/>
              <p:nvPr/>
            </p:nvSpPr>
            <p:spPr bwMode="white">
              <a:xfrm>
                <a:off x="5103173" y="6163077"/>
                <a:ext cx="2324197" cy="396000"/>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②アポイントメントセールス</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7" name="正方形/長方形 26"/>
            <p:cNvSpPr/>
            <p:nvPr/>
          </p:nvSpPr>
          <p:spPr>
            <a:xfrm>
              <a:off x="260647" y="4887037"/>
              <a:ext cx="849928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電話やメールなどで「当たりました」「選ばれました」などと伝え、会う約束（アポイントメント）をとりつけて呼び出し、意に反して商品などを買わせるトラブル。</a:t>
              </a:r>
            </a:p>
          </p:txBody>
        </p:sp>
      </p:grpSp>
      <p:grpSp>
        <p:nvGrpSpPr>
          <p:cNvPr id="2" name="グループ化 1">
            <a:extLst>
              <a:ext uri="{FF2B5EF4-FFF2-40B4-BE49-F238E27FC236}">
                <a16:creationId xmlns:a16="http://schemas.microsoft.com/office/drawing/2014/main" id="{A4A910B6-F9D1-4C1C-8894-040A2420026A}"/>
              </a:ext>
            </a:extLst>
          </p:cNvPr>
          <p:cNvGrpSpPr/>
          <p:nvPr/>
        </p:nvGrpSpPr>
        <p:grpSpPr>
          <a:xfrm>
            <a:off x="69259" y="541915"/>
            <a:ext cx="9005482" cy="1792009"/>
            <a:chOff x="87861" y="506058"/>
            <a:chExt cx="9005482" cy="1792009"/>
          </a:xfrm>
        </p:grpSpPr>
        <p:sp>
          <p:nvSpPr>
            <p:cNvPr id="16" name="正方形/長方形 15"/>
            <p:cNvSpPr/>
            <p:nvPr/>
          </p:nvSpPr>
          <p:spPr>
            <a:xfrm>
              <a:off x="87861" y="506058"/>
              <a:ext cx="8195175"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消費者トラブルは、</a:t>
              </a:r>
              <a:r>
                <a:rPr lang="ja-JP" altLang="en-US" sz="3400" b="1" dirty="0">
                  <a:solidFill>
                    <a:srgbClr val="FF0000"/>
                  </a:solidFill>
                  <a:latin typeface="Meiryo UI" panose="020B0604030504040204" pitchFamily="50" charset="-128"/>
                  <a:ea typeface="Meiryo UI" panose="020B0604030504040204" pitchFamily="50" charset="-128"/>
                  <a:cs typeface="ヒラギノ丸ゴ Pro W4"/>
                </a:rPr>
                <a:t>未然に</a:t>
              </a:r>
              <a:r>
                <a:rPr lang="ja-JP" altLang="en-US" sz="3400" b="1" dirty="0">
                  <a:solidFill>
                    <a:schemeClr val="tx2"/>
                  </a:solidFill>
                  <a:latin typeface="Meiryo UI" panose="020B0604030504040204" pitchFamily="50" charset="-128"/>
                  <a:ea typeface="Meiryo UI" panose="020B0604030504040204" pitchFamily="50" charset="-128"/>
                  <a:cs typeface="ヒラギノ丸ゴ Pro W4"/>
                </a:rPr>
                <a:t>防ぐことが大切です。普段から十分、気を付けましょう。</a:t>
              </a:r>
            </a:p>
          </p:txBody>
        </p:sp>
        <p:pic>
          <p:nvPicPr>
            <p:cNvPr id="28" name="図 27"/>
            <p:cNvPicPr>
              <a:picLocks noChangeAspect="1"/>
            </p:cNvPicPr>
            <p:nvPr/>
          </p:nvPicPr>
          <p:blipFill>
            <a:blip r:embed="rId3"/>
            <a:stretch>
              <a:fillRect/>
            </a:stretch>
          </p:blipFill>
          <p:spPr>
            <a:xfrm>
              <a:off x="8059540" y="925426"/>
              <a:ext cx="1033803" cy="1194948"/>
            </a:xfrm>
            <a:prstGeom prst="rect">
              <a:avLst/>
            </a:prstGeom>
          </p:spPr>
        </p:pic>
      </p:grpSp>
      <p:sp>
        <p:nvSpPr>
          <p:cNvPr id="5" name="スライド番号プレースホルダー 4"/>
          <p:cNvSpPr>
            <a:spLocks noGrp="1"/>
          </p:cNvSpPr>
          <p:nvPr>
            <p:ph type="sldNum" sz="quarter" idx="12"/>
          </p:nvPr>
        </p:nvSpPr>
        <p:spPr>
          <a:xfrm>
            <a:off x="6900474" y="6419345"/>
            <a:ext cx="2133600" cy="365125"/>
          </a:xfrm>
        </p:spPr>
        <p:txBody>
          <a:bodyPr/>
          <a:lstStyle/>
          <a:p>
            <a:pPr defTabSz="457200">
              <a:defRPr/>
            </a:pPr>
            <a:fld id="{7B76553B-32E2-D644-9CD0-56FDA882EB90}" type="slidenum">
              <a:rPr lang="ja-JP" altLang="en-US" sz="1800" smtClean="0"/>
              <a:pPr defTabSz="457200">
                <a:defRPr/>
              </a:pPr>
              <a:t>6</a:t>
            </a:fld>
            <a:endParaRPr lang="ja-JP" altLang="en-US" sz="1800" dirty="0"/>
          </a:p>
        </p:txBody>
      </p:sp>
    </p:spTree>
    <p:extLst>
      <p:ext uri="{BB962C8B-B14F-4D97-AF65-F5344CB8AC3E}">
        <p14:creationId xmlns:p14="http://schemas.microsoft.com/office/powerpoint/2010/main" val="3033975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正方形/長方形 31"/>
          <p:cNvSpPr/>
          <p:nvPr/>
        </p:nvSpPr>
        <p:spPr>
          <a:xfrm>
            <a:off x="0" y="0"/>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p:cNvSpPr/>
          <p:nvPr/>
        </p:nvSpPr>
        <p:spPr bwMode="white">
          <a:xfrm>
            <a:off x="461964" y="30760"/>
            <a:ext cx="8124687"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消費者トラブルに巻き込まれない②</a:t>
            </a:r>
          </a:p>
        </p:txBody>
      </p:sp>
      <p:sp>
        <p:nvSpPr>
          <p:cNvPr id="19" name="角丸四角形 18"/>
          <p:cNvSpPr/>
          <p:nvPr/>
        </p:nvSpPr>
        <p:spPr bwMode="white">
          <a:xfrm>
            <a:off x="1208249" y="4642702"/>
            <a:ext cx="2439669" cy="389555"/>
          </a:xfrm>
          <a:prstGeom prst="roundRect">
            <a:avLst>
              <a:gd name="adj" fmla="val 45836"/>
            </a:avLst>
          </a:prstGeom>
          <a:noFill/>
          <a:ln w="9525" cmpd="sng">
            <a:solidFill>
              <a:schemeClr val="bg1"/>
            </a:solidFill>
            <a:prstDash val="dot"/>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30" name="正方形/長方形 29"/>
          <p:cNvSpPr/>
          <p:nvPr/>
        </p:nvSpPr>
        <p:spPr>
          <a:xfrm>
            <a:off x="233796" y="671943"/>
            <a:ext cx="650840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4000" b="1" dirty="0">
              <a:solidFill>
                <a:schemeClr val="tx2"/>
              </a:solidFill>
              <a:latin typeface="Meiryo UI" panose="020B0604030504040204" pitchFamily="50" charset="-128"/>
              <a:ea typeface="Meiryo UI" panose="020B0604030504040204" pitchFamily="50" charset="-128"/>
              <a:cs typeface="ヒラギノ丸ゴ Pro W4"/>
            </a:endParaRPr>
          </a:p>
        </p:txBody>
      </p:sp>
      <p:sp>
        <p:nvSpPr>
          <p:cNvPr id="17" name="正方形/長方形 16"/>
          <p:cNvSpPr/>
          <p:nvPr/>
        </p:nvSpPr>
        <p:spPr>
          <a:xfrm>
            <a:off x="302097" y="2727277"/>
            <a:ext cx="4068877"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28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4" name="グループ化 3">
            <a:extLst>
              <a:ext uri="{FF2B5EF4-FFF2-40B4-BE49-F238E27FC236}">
                <a16:creationId xmlns:a16="http://schemas.microsoft.com/office/drawing/2014/main" id="{1C4043BF-B05B-4B3F-BFF7-FB90F6DC58EE}"/>
              </a:ext>
            </a:extLst>
          </p:cNvPr>
          <p:cNvGrpSpPr/>
          <p:nvPr/>
        </p:nvGrpSpPr>
        <p:grpSpPr>
          <a:xfrm>
            <a:off x="233796" y="4597015"/>
            <a:ext cx="8826560" cy="2063574"/>
            <a:chOff x="98467" y="4505823"/>
            <a:chExt cx="8826560" cy="2063574"/>
          </a:xfrm>
        </p:grpSpPr>
        <p:grpSp>
          <p:nvGrpSpPr>
            <p:cNvPr id="41" name="グループ化 40">
              <a:extLst>
                <a:ext uri="{FF2B5EF4-FFF2-40B4-BE49-F238E27FC236}">
                  <a16:creationId xmlns:a16="http://schemas.microsoft.com/office/drawing/2014/main" id="{0F4FD678-876F-4360-9784-BCF9500CA129}"/>
                </a:ext>
              </a:extLst>
            </p:cNvPr>
            <p:cNvGrpSpPr/>
            <p:nvPr/>
          </p:nvGrpSpPr>
          <p:grpSpPr>
            <a:xfrm>
              <a:off x="98467" y="4505823"/>
              <a:ext cx="2667632" cy="428511"/>
              <a:chOff x="5046651" y="6135720"/>
              <a:chExt cx="1539409" cy="428511"/>
            </a:xfrm>
            <a:solidFill>
              <a:schemeClr val="accent2">
                <a:lumMod val="60000"/>
                <a:lumOff val="40000"/>
              </a:schemeClr>
            </a:solidFill>
          </p:grpSpPr>
          <p:sp>
            <p:nvSpPr>
              <p:cNvPr id="42" name="角丸四角形 41"/>
              <p:cNvSpPr/>
              <p:nvPr/>
            </p:nvSpPr>
            <p:spPr bwMode="gray">
              <a:xfrm>
                <a:off x="5046651" y="6135720"/>
                <a:ext cx="1539409" cy="428511"/>
              </a:xfrm>
              <a:prstGeom prst="roundRect">
                <a:avLst>
                  <a:gd name="adj" fmla="val 43388"/>
                </a:avLst>
              </a:prstGeom>
              <a:grp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4" name="正方形/長方形 43"/>
              <p:cNvSpPr/>
              <p:nvPr/>
            </p:nvSpPr>
            <p:spPr bwMode="white">
              <a:xfrm>
                <a:off x="5169794" y="6163774"/>
                <a:ext cx="1330833" cy="360000"/>
              </a:xfrm>
              <a:prstGeom prst="rect">
                <a:avLst/>
              </a:prstGeom>
              <a:grp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457200">
                  <a:defRPr/>
                </a:pP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⑤通販販売</a:t>
                </a:r>
                <a:endParaRPr kumimoji="1" lang="ja-JP" altLang="en-US"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8" name="正方形/長方形 17"/>
            <p:cNvSpPr/>
            <p:nvPr/>
          </p:nvSpPr>
          <p:spPr>
            <a:xfrm>
              <a:off x="224792" y="5004219"/>
              <a:ext cx="8700235" cy="156517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r>
                <a:rPr lang="ja-JP" altLang="en-US" sz="3000" b="1" dirty="0">
                  <a:solidFill>
                    <a:schemeClr val="tx2">
                      <a:lumMod val="75000"/>
                    </a:schemeClr>
                  </a:solidFill>
                  <a:latin typeface="Meiryo UI" panose="020B0604030504040204" pitchFamily="50" charset="-128"/>
                  <a:ea typeface="Meiryo UI" panose="020B0604030504040204" pitchFamily="50" charset="-128"/>
                  <a:cs typeface="ヒラギノ丸ゴ Pro W4"/>
                </a:rPr>
                <a:t>インターネットなどを利用して注文した際に、「商品が届かない」「注文品と違うものが届いた」「購入したお店と連絡が取れない」などのトラブル。</a:t>
              </a:r>
            </a:p>
          </p:txBody>
        </p:sp>
      </p:grpSp>
      <p:sp>
        <p:nvSpPr>
          <p:cNvPr id="21" name="正方形/長方形 20"/>
          <p:cNvSpPr/>
          <p:nvPr/>
        </p:nvSpPr>
        <p:spPr>
          <a:xfrm>
            <a:off x="233796" y="889581"/>
            <a:ext cx="7155260" cy="1792009"/>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lnSpc>
                <a:spcPct val="110000"/>
              </a:lnSpc>
              <a:defRPr/>
            </a:pPr>
            <a:endParaRPr lang="ja-JP" altLang="en-US" sz="3000" b="1" dirty="0">
              <a:solidFill>
                <a:schemeClr val="tx2"/>
              </a:solidFill>
              <a:latin typeface="Meiryo UI" panose="020B0604030504040204" pitchFamily="50" charset="-128"/>
              <a:ea typeface="Meiryo UI" panose="020B0604030504040204" pitchFamily="50" charset="-128"/>
              <a:cs typeface="ヒラギノ丸ゴ Pro W4"/>
            </a:endParaRPr>
          </a:p>
        </p:txBody>
      </p:sp>
      <p:grpSp>
        <p:nvGrpSpPr>
          <p:cNvPr id="26" name="グループ化 25">
            <a:extLst>
              <a:ext uri="{FF2B5EF4-FFF2-40B4-BE49-F238E27FC236}">
                <a16:creationId xmlns:a16="http://schemas.microsoft.com/office/drawing/2014/main" id="{058876B4-8327-2E4F-391C-0D2F8210AEA9}"/>
              </a:ext>
            </a:extLst>
          </p:cNvPr>
          <p:cNvGrpSpPr/>
          <p:nvPr/>
        </p:nvGrpSpPr>
        <p:grpSpPr>
          <a:xfrm>
            <a:off x="245437" y="986200"/>
            <a:ext cx="8814919" cy="1695390"/>
            <a:chOff x="119112" y="821198"/>
            <a:chExt cx="8814919" cy="1695390"/>
          </a:xfrm>
        </p:grpSpPr>
        <p:grpSp>
          <p:nvGrpSpPr>
            <p:cNvPr id="16" name="グループ化 15">
              <a:extLst>
                <a:ext uri="{FF2B5EF4-FFF2-40B4-BE49-F238E27FC236}">
                  <a16:creationId xmlns:a16="http://schemas.microsoft.com/office/drawing/2014/main" id="{2F7AE58C-527B-D4F8-A645-BCF071B4C998}"/>
                </a:ext>
              </a:extLst>
            </p:cNvPr>
            <p:cNvGrpSpPr/>
            <p:nvPr/>
          </p:nvGrpSpPr>
          <p:grpSpPr>
            <a:xfrm>
              <a:off x="119112" y="821198"/>
              <a:ext cx="2667632" cy="428511"/>
              <a:chOff x="119112" y="821198"/>
              <a:chExt cx="2667632" cy="428511"/>
            </a:xfrm>
          </p:grpSpPr>
          <p:sp>
            <p:nvSpPr>
              <p:cNvPr id="38" name="角丸四角形 37"/>
              <p:cNvSpPr/>
              <p:nvPr/>
            </p:nvSpPr>
            <p:spPr bwMode="gray">
              <a:xfrm>
                <a:off x="119112" y="821198"/>
                <a:ext cx="2667632" cy="428511"/>
              </a:xfrm>
              <a:prstGeom prst="roundRect">
                <a:avLst>
                  <a:gd name="adj" fmla="val 43388"/>
                </a:avLst>
              </a:prstGeom>
              <a:solidFill>
                <a:srgbClr val="0070C0"/>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40" name="正方形/長方形 39"/>
              <p:cNvSpPr/>
              <p:nvPr/>
            </p:nvSpPr>
            <p:spPr bwMode="white">
              <a:xfrm>
                <a:off x="332504" y="851337"/>
                <a:ext cx="2095579" cy="360000"/>
              </a:xfrm>
              <a:prstGeom prst="rect">
                <a:avLst/>
              </a:prstGeom>
              <a:solidFill>
                <a:srgbClr val="0070C0"/>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③架空請求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24" name="正方形/長方形 23"/>
            <p:cNvSpPr/>
            <p:nvPr/>
          </p:nvSpPr>
          <p:spPr>
            <a:xfrm>
              <a:off x="233796" y="1041450"/>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2">
                      <a:lumMod val="75000"/>
                    </a:schemeClr>
                  </a:solidFill>
                  <a:latin typeface="Meiryo UI" panose="020B0604030504040204" pitchFamily="50" charset="-128"/>
                  <a:ea typeface="Meiryo UI" panose="020B0604030504040204" pitchFamily="50" charset="-128"/>
                </a:rPr>
                <a:t>電子メール、</a:t>
              </a:r>
              <a:r>
                <a:rPr lang="en-US" altLang="ja-JP" sz="3000" b="1" dirty="0">
                  <a:solidFill>
                    <a:schemeClr val="tx2">
                      <a:lumMod val="75000"/>
                    </a:schemeClr>
                  </a:solidFill>
                  <a:latin typeface="Meiryo UI" panose="020B0604030504040204" pitchFamily="50" charset="-128"/>
                  <a:ea typeface="Meiryo UI" panose="020B0604030504040204" pitchFamily="50" charset="-128"/>
                </a:rPr>
                <a:t>SMS</a:t>
              </a:r>
              <a:r>
                <a:rPr lang="ja-JP" altLang="en-US" sz="3000" b="1" dirty="0">
                  <a:solidFill>
                    <a:schemeClr val="tx2">
                      <a:lumMod val="75000"/>
                    </a:schemeClr>
                  </a:solidFill>
                  <a:latin typeface="Meiryo UI" panose="020B0604030504040204" pitchFamily="50" charset="-128"/>
                  <a:ea typeface="Meiryo UI" panose="020B0604030504040204" pitchFamily="50" charset="-128"/>
                </a:rPr>
                <a:t>やハガキなどで、身に覚えのない料金を請求してくるトラブル。</a:t>
              </a:r>
              <a:endParaRPr lang="ja-JP" altLang="en-US" sz="30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sp>
        <p:nvSpPr>
          <p:cNvPr id="5" name="スライド番号プレースホルダー 4"/>
          <p:cNvSpPr>
            <a:spLocks noGrp="1"/>
          </p:cNvSpPr>
          <p:nvPr>
            <p:ph type="sldNum" sz="quarter" idx="12"/>
          </p:nvPr>
        </p:nvSpPr>
        <p:spPr>
          <a:xfrm>
            <a:off x="6841952" y="6462115"/>
            <a:ext cx="2133600" cy="365125"/>
          </a:xfrm>
        </p:spPr>
        <p:txBody>
          <a:bodyPr/>
          <a:lstStyle/>
          <a:p>
            <a:pPr defTabSz="457200">
              <a:defRPr/>
            </a:pPr>
            <a:fld id="{7B76553B-32E2-D644-9CD0-56FDA882EB90}" type="slidenum">
              <a:rPr lang="ja-JP" altLang="en-US" sz="1800" smtClean="0"/>
              <a:pPr defTabSz="457200">
                <a:defRPr/>
              </a:pPr>
              <a:t>7</a:t>
            </a:fld>
            <a:endParaRPr lang="ja-JP" altLang="en-US" sz="1800" dirty="0"/>
          </a:p>
        </p:txBody>
      </p:sp>
      <p:grpSp>
        <p:nvGrpSpPr>
          <p:cNvPr id="27" name="グループ化 26">
            <a:extLst>
              <a:ext uri="{FF2B5EF4-FFF2-40B4-BE49-F238E27FC236}">
                <a16:creationId xmlns:a16="http://schemas.microsoft.com/office/drawing/2014/main" id="{5390C72D-90CA-1075-0CAE-4F9223CDF914}"/>
              </a:ext>
            </a:extLst>
          </p:cNvPr>
          <p:cNvGrpSpPr/>
          <p:nvPr/>
        </p:nvGrpSpPr>
        <p:grpSpPr>
          <a:xfrm>
            <a:off x="233796" y="2791608"/>
            <a:ext cx="8700235" cy="1695390"/>
            <a:chOff x="119112" y="2792011"/>
            <a:chExt cx="8814919" cy="1695390"/>
          </a:xfrm>
        </p:grpSpPr>
        <p:grpSp>
          <p:nvGrpSpPr>
            <p:cNvPr id="20" name="グループ化 19">
              <a:extLst>
                <a:ext uri="{FF2B5EF4-FFF2-40B4-BE49-F238E27FC236}">
                  <a16:creationId xmlns:a16="http://schemas.microsoft.com/office/drawing/2014/main" id="{DC61ED1E-F884-F2E8-9EB4-8A1FE1AF9757}"/>
                </a:ext>
              </a:extLst>
            </p:cNvPr>
            <p:cNvGrpSpPr/>
            <p:nvPr/>
          </p:nvGrpSpPr>
          <p:grpSpPr>
            <a:xfrm>
              <a:off x="119112" y="2792011"/>
              <a:ext cx="2667632" cy="428511"/>
              <a:chOff x="119112" y="2519334"/>
              <a:chExt cx="2667632" cy="428511"/>
            </a:xfrm>
          </p:grpSpPr>
          <p:sp>
            <p:nvSpPr>
              <p:cNvPr id="13" name="角丸四角形 37">
                <a:extLst>
                  <a:ext uri="{FF2B5EF4-FFF2-40B4-BE49-F238E27FC236}">
                    <a16:creationId xmlns:a16="http://schemas.microsoft.com/office/drawing/2014/main" id="{B43931EF-B034-A7BD-38BD-263CF605765D}"/>
                  </a:ext>
                </a:extLst>
              </p:cNvPr>
              <p:cNvSpPr/>
              <p:nvPr/>
            </p:nvSpPr>
            <p:spPr bwMode="gray">
              <a:xfrm>
                <a:off x="119112" y="2519334"/>
                <a:ext cx="2667632" cy="428511"/>
              </a:xfrm>
              <a:prstGeom prst="roundRect">
                <a:avLst>
                  <a:gd name="adj" fmla="val 43388"/>
                </a:avLst>
              </a:prstGeom>
              <a:solidFill>
                <a:schemeClr val="accent4">
                  <a:lumMod val="75000"/>
                </a:schemeClr>
              </a:solidFill>
              <a:ln w="31750">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1" i="0" u="none" strike="noStrike" kern="1200" cap="none" spc="0" normalizeH="0" baseline="0" noProof="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sp>
            <p:nvSpPr>
              <p:cNvPr id="14" name="正方形/長方形 13">
                <a:extLst>
                  <a:ext uri="{FF2B5EF4-FFF2-40B4-BE49-F238E27FC236}">
                    <a16:creationId xmlns:a16="http://schemas.microsoft.com/office/drawing/2014/main" id="{EE560353-94E1-7271-DA1E-B1FA9572AABD}"/>
                  </a:ext>
                </a:extLst>
              </p:cNvPr>
              <p:cNvSpPr/>
              <p:nvPr/>
            </p:nvSpPr>
            <p:spPr bwMode="white">
              <a:xfrm>
                <a:off x="332504" y="2555316"/>
                <a:ext cx="2095579" cy="360000"/>
              </a:xfrm>
              <a:prstGeom prst="rect">
                <a:avLst/>
              </a:prstGeom>
              <a:solidFill>
                <a:schemeClr val="accent4">
                  <a:lumMod val="75000"/>
                </a:schemeClr>
              </a:solid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457200">
                  <a:defRPr/>
                </a:pPr>
                <a:r>
                  <a:rPr lang="en-US" altLang="ja-JP" sz="2400" b="1" dirty="0">
                    <a:solidFill>
                      <a:srgbClr val="FFFFFF"/>
                    </a:solidFill>
                    <a:latin typeface="Meiryo UI" panose="020B0604030504040204" pitchFamily="50" charset="-128"/>
                    <a:ea typeface="Meiryo UI" panose="020B0604030504040204" pitchFamily="50" charset="-128"/>
                    <a:cs typeface="ヒラギノ角ゴ Pro W6"/>
                  </a:rPr>
                  <a:t> </a:t>
                </a:r>
                <a:r>
                  <a:rPr lang="ja-JP" altLang="en-US" sz="2400" b="1" dirty="0">
                    <a:solidFill>
                      <a:srgbClr val="FFFFFF"/>
                    </a:solidFill>
                    <a:latin typeface="Meiryo UI" panose="020B0604030504040204" pitchFamily="50" charset="-128"/>
                    <a:ea typeface="Meiryo UI" panose="020B0604030504040204" pitchFamily="50" charset="-128"/>
                    <a:cs typeface="ヒラギノ角ゴ Pro W6"/>
                  </a:rPr>
                  <a:t>④不当請求</a:t>
                </a:r>
                <a:endParaRPr kumimoji="1" lang="en-US" altLang="ja-JP" sz="2400" b="1" i="0" u="none" strike="noStrike" kern="1200" cap="none" spc="0" normalizeH="0" baseline="0" noProof="0" dirty="0">
                  <a:ln>
                    <a:noFill/>
                  </a:ln>
                  <a:solidFill>
                    <a:srgbClr val="FFFFFF"/>
                  </a:solidFill>
                  <a:effectLst/>
                  <a:uLnTx/>
                  <a:uFillTx/>
                  <a:latin typeface="Meiryo UI" panose="020B0604030504040204" pitchFamily="50" charset="-128"/>
                  <a:ea typeface="Meiryo UI" panose="020B0604030504040204" pitchFamily="50" charset="-128"/>
                  <a:cs typeface="ヒラギノ角ゴ Pro W6"/>
                </a:endParaRPr>
              </a:p>
            </p:txBody>
          </p:sp>
        </p:grpSp>
        <p:sp>
          <p:nvSpPr>
            <p:cNvPr id="15" name="正方形/長方形 14">
              <a:extLst>
                <a:ext uri="{FF2B5EF4-FFF2-40B4-BE49-F238E27FC236}">
                  <a16:creationId xmlns:a16="http://schemas.microsoft.com/office/drawing/2014/main" id="{056B4732-4E60-D9E2-3D31-DAA082A3DC95}"/>
                </a:ext>
              </a:extLst>
            </p:cNvPr>
            <p:cNvSpPr/>
            <p:nvPr/>
          </p:nvSpPr>
          <p:spPr>
            <a:xfrm>
              <a:off x="233796" y="3012263"/>
              <a:ext cx="8700235" cy="1475138"/>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3000" b="1" dirty="0">
                  <a:solidFill>
                    <a:schemeClr val="tx2">
                      <a:lumMod val="75000"/>
                    </a:schemeClr>
                  </a:solidFill>
                  <a:latin typeface="Meiryo UI" panose="020B0604030504040204" pitchFamily="50" charset="-128"/>
                  <a:ea typeface="Meiryo UI" panose="020B0604030504040204" pitchFamily="50" charset="-128"/>
                </a:rPr>
                <a:t>広告メールなどの</a:t>
              </a:r>
              <a:r>
                <a:rPr lang="en-US" altLang="ja-JP" sz="3000" b="1" dirty="0">
                  <a:solidFill>
                    <a:schemeClr val="tx2">
                      <a:lumMod val="75000"/>
                    </a:schemeClr>
                  </a:solidFill>
                  <a:latin typeface="Meiryo UI" panose="020B0604030504040204" pitchFamily="50" charset="-128"/>
                  <a:ea typeface="Meiryo UI" panose="020B0604030504040204" pitchFamily="50" charset="-128"/>
                </a:rPr>
                <a:t>URL</a:t>
              </a:r>
              <a:r>
                <a:rPr lang="ja-JP" altLang="en-US" sz="3000" b="1" dirty="0">
                  <a:solidFill>
                    <a:schemeClr val="tx2">
                      <a:lumMod val="75000"/>
                    </a:schemeClr>
                  </a:solidFill>
                  <a:latin typeface="Meiryo UI" panose="020B0604030504040204" pitchFamily="50" charset="-128"/>
                  <a:ea typeface="Meiryo UI" panose="020B0604030504040204" pitchFamily="50" charset="-128"/>
                </a:rPr>
                <a:t>や画像などをクリックしただけでサイトの利用料金を不当に請求されるなどのトラブル。</a:t>
              </a:r>
              <a:endParaRPr lang="ja-JP" altLang="en-US" sz="3000" b="1" u="sng" dirty="0">
                <a:solidFill>
                  <a:schemeClr val="tx2">
                    <a:lumMod val="75000"/>
                  </a:schemeClr>
                </a:solidFill>
                <a:latin typeface="Meiryo UI" panose="020B0604030504040204" pitchFamily="50" charset="-128"/>
                <a:ea typeface="Meiryo UI" panose="020B0604030504040204" pitchFamily="50" charset="-128"/>
                <a:cs typeface="ヒラギノ丸ゴ Pro W4"/>
              </a:endParaRPr>
            </a:p>
          </p:txBody>
        </p:sp>
      </p:grpSp>
    </p:spTree>
    <p:extLst>
      <p:ext uri="{BB962C8B-B14F-4D97-AF65-F5344CB8AC3E}">
        <p14:creationId xmlns:p14="http://schemas.microsoft.com/office/powerpoint/2010/main" val="3460147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500"/>
                                        <p:tgtEl>
                                          <p:spTgt spid="27"/>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8</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D20B4EB-C7EB-513A-B324-1C4FA9598625}"/>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42" name="テキスト ボックス 41">
            <a:extLst>
              <a:ext uri="{FF2B5EF4-FFF2-40B4-BE49-F238E27FC236}">
                <a16:creationId xmlns:a16="http://schemas.microsoft.com/office/drawing/2014/main" id="{65913BDF-63F7-4F7F-CFA7-BE5039625C7B}"/>
              </a:ext>
            </a:extLst>
          </p:cNvPr>
          <p:cNvSpPr txBox="1"/>
          <p:nvPr/>
        </p:nvSpPr>
        <p:spPr>
          <a:xfrm>
            <a:off x="17972" y="6480566"/>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3" name="表 42">
            <a:extLst>
              <a:ext uri="{FF2B5EF4-FFF2-40B4-BE49-F238E27FC236}">
                <a16:creationId xmlns:a16="http://schemas.microsoft.com/office/drawing/2014/main" id="{4EDBC675-3F08-A18B-8637-A797E38AABFA}"/>
              </a:ext>
            </a:extLst>
          </p:cNvPr>
          <p:cNvGraphicFramePr>
            <a:graphicFrameLocks noGrp="1"/>
          </p:cNvGraphicFramePr>
          <p:nvPr>
            <p:extLst>
              <p:ext uri="{D42A27DB-BD31-4B8C-83A1-F6EECF244321}">
                <p14:modId xmlns:p14="http://schemas.microsoft.com/office/powerpoint/2010/main" val="1292207860"/>
              </p:ext>
            </p:extLst>
          </p:nvPr>
        </p:nvGraphicFramePr>
        <p:xfrm>
          <a:off x="121919" y="1158706"/>
          <a:ext cx="8968590" cy="4354800"/>
        </p:xfrm>
        <a:graphic>
          <a:graphicData uri="http://schemas.openxmlformats.org/drawingml/2006/table">
            <a:tbl>
              <a:tblPr firstRow="1" bandRow="1">
                <a:tableStyleId>{5C22544A-7EE6-4342-B048-85BDC9FD1C3A}</a:tableStyleId>
              </a:tblPr>
              <a:tblGrid>
                <a:gridCol w="294053">
                  <a:extLst>
                    <a:ext uri="{9D8B030D-6E8A-4147-A177-3AD203B41FA5}">
                      <a16:colId xmlns:a16="http://schemas.microsoft.com/office/drawing/2014/main" val="3403005676"/>
                    </a:ext>
                  </a:extLst>
                </a:gridCol>
                <a:gridCol w="1862330">
                  <a:extLst>
                    <a:ext uri="{9D8B030D-6E8A-4147-A177-3AD203B41FA5}">
                      <a16:colId xmlns:a16="http://schemas.microsoft.com/office/drawing/2014/main" val="3428757748"/>
                    </a:ext>
                  </a:extLst>
                </a:gridCol>
                <a:gridCol w="833147">
                  <a:extLst>
                    <a:ext uri="{9D8B030D-6E8A-4147-A177-3AD203B41FA5}">
                      <a16:colId xmlns:a16="http://schemas.microsoft.com/office/drawing/2014/main" val="731839400"/>
                    </a:ext>
                  </a:extLst>
                </a:gridCol>
                <a:gridCol w="294053">
                  <a:extLst>
                    <a:ext uri="{9D8B030D-6E8A-4147-A177-3AD203B41FA5}">
                      <a16:colId xmlns:a16="http://schemas.microsoft.com/office/drawing/2014/main" val="3887190624"/>
                    </a:ext>
                  </a:extLst>
                </a:gridCol>
                <a:gridCol w="1862330">
                  <a:extLst>
                    <a:ext uri="{9D8B030D-6E8A-4147-A177-3AD203B41FA5}">
                      <a16:colId xmlns:a16="http://schemas.microsoft.com/office/drawing/2014/main" val="479618862"/>
                    </a:ext>
                  </a:extLst>
                </a:gridCol>
                <a:gridCol w="833147">
                  <a:extLst>
                    <a:ext uri="{9D8B030D-6E8A-4147-A177-3AD203B41FA5}">
                      <a16:colId xmlns:a16="http://schemas.microsoft.com/office/drawing/2014/main" val="3516459807"/>
                    </a:ext>
                  </a:extLst>
                </a:gridCol>
                <a:gridCol w="294053">
                  <a:extLst>
                    <a:ext uri="{9D8B030D-6E8A-4147-A177-3AD203B41FA5}">
                      <a16:colId xmlns:a16="http://schemas.microsoft.com/office/drawing/2014/main" val="2473760759"/>
                    </a:ext>
                  </a:extLst>
                </a:gridCol>
                <a:gridCol w="1862330">
                  <a:extLst>
                    <a:ext uri="{9D8B030D-6E8A-4147-A177-3AD203B41FA5}">
                      <a16:colId xmlns:a16="http://schemas.microsoft.com/office/drawing/2014/main" val="668767005"/>
                    </a:ext>
                  </a:extLst>
                </a:gridCol>
                <a:gridCol w="833147">
                  <a:extLst>
                    <a:ext uri="{9D8B030D-6E8A-4147-A177-3AD203B41FA5}">
                      <a16:colId xmlns:a16="http://schemas.microsoft.com/office/drawing/2014/main" val="176282899"/>
                    </a:ext>
                  </a:extLst>
                </a:gridCol>
              </a:tblGrid>
              <a:tr h="487126">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男性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42840">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42840">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510100">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5,230</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13,016</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13,754</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インターネットゲーム</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611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1,432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3026827817"/>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342</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744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770</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0406495"/>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248</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612</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679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1513493310"/>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156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フリーローン・サラ金</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588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00B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医療サービス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514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455300412"/>
                  </a:ext>
                </a:extLst>
              </a:tr>
              <a:tr h="488172">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アダルト情報</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141</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578</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普通・小型自動車</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463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789269361"/>
                  </a:ext>
                </a:extLst>
              </a:tr>
            </a:tbl>
          </a:graphicData>
        </a:graphic>
      </p:graphicFrame>
      <p:sp>
        <p:nvSpPr>
          <p:cNvPr id="44" name="四角形: 角を丸くする 43">
            <a:extLst>
              <a:ext uri="{FF2B5EF4-FFF2-40B4-BE49-F238E27FC236}">
                <a16:creationId xmlns:a16="http://schemas.microsoft.com/office/drawing/2014/main" id="{E996C808-0EFE-D099-EB39-480604536F05}"/>
              </a:ext>
            </a:extLst>
          </p:cNvPr>
          <p:cNvSpPr/>
          <p:nvPr/>
        </p:nvSpPr>
        <p:spPr>
          <a:xfrm>
            <a:off x="121917" y="1661438"/>
            <a:ext cx="2988000" cy="3888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grpSp>
        <p:nvGrpSpPr>
          <p:cNvPr id="45" name="グループ化 44">
            <a:extLst>
              <a:ext uri="{FF2B5EF4-FFF2-40B4-BE49-F238E27FC236}">
                <a16:creationId xmlns:a16="http://schemas.microsoft.com/office/drawing/2014/main" id="{A6356E47-A6FC-84BB-0DA2-A50947667EFC}"/>
              </a:ext>
            </a:extLst>
          </p:cNvPr>
          <p:cNvGrpSpPr/>
          <p:nvPr/>
        </p:nvGrpSpPr>
        <p:grpSpPr>
          <a:xfrm>
            <a:off x="4825680" y="5588671"/>
            <a:ext cx="4234851" cy="995292"/>
            <a:chOff x="7105810" y="1222161"/>
            <a:chExt cx="1810591" cy="995292"/>
          </a:xfrm>
        </p:grpSpPr>
        <p:sp>
          <p:nvSpPr>
            <p:cNvPr id="46" name="正方形/長方形 45">
              <a:extLst>
                <a:ext uri="{FF2B5EF4-FFF2-40B4-BE49-F238E27FC236}">
                  <a16:creationId xmlns:a16="http://schemas.microsoft.com/office/drawing/2014/main" id="{12AFE8EF-07EF-57CF-0771-8FB977AAE0B6}"/>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7" name="テキスト ボックス 46">
              <a:extLst>
                <a:ext uri="{FF2B5EF4-FFF2-40B4-BE49-F238E27FC236}">
                  <a16:creationId xmlns:a16="http://schemas.microsoft.com/office/drawing/2014/main" id="{1C3D99AB-3982-16C1-B388-85B1845EB1C5}"/>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48" name="正方形/長方形 47">
              <a:extLst>
                <a:ext uri="{FF2B5EF4-FFF2-40B4-BE49-F238E27FC236}">
                  <a16:creationId xmlns:a16="http://schemas.microsoft.com/office/drawing/2014/main" id="{699B1846-2356-6331-1ADD-EB8E21F518DC}"/>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49" name="テキスト ボックス 48">
              <a:extLst>
                <a:ext uri="{FF2B5EF4-FFF2-40B4-BE49-F238E27FC236}">
                  <a16:creationId xmlns:a16="http://schemas.microsoft.com/office/drawing/2014/main" id="{C3861039-05ED-6241-46DF-FF96B7067F7F}"/>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50" name="正方形/長方形 49">
              <a:extLst>
                <a:ext uri="{FF2B5EF4-FFF2-40B4-BE49-F238E27FC236}">
                  <a16:creationId xmlns:a16="http://schemas.microsoft.com/office/drawing/2014/main" id="{213C6D6E-8375-4E76-2323-0DEBB30847CD}"/>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1" name="テキスト ボックス 50">
              <a:extLst>
                <a:ext uri="{FF2B5EF4-FFF2-40B4-BE49-F238E27FC236}">
                  <a16:creationId xmlns:a16="http://schemas.microsoft.com/office/drawing/2014/main" id="{004B0880-64F1-DF1C-EFA3-BFCC5F22DB21}"/>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52" name="正方形/長方形 51">
              <a:extLst>
                <a:ext uri="{FF2B5EF4-FFF2-40B4-BE49-F238E27FC236}">
                  <a16:creationId xmlns:a16="http://schemas.microsoft.com/office/drawing/2014/main" id="{9AF14C04-3B52-7C29-2372-5F8E826AC3BF}"/>
                </a:ext>
              </a:extLst>
            </p:cNvPr>
            <p:cNvSpPr/>
            <p:nvPr/>
          </p:nvSpPr>
          <p:spPr>
            <a:xfrm>
              <a:off x="7105810" y="1935475"/>
              <a:ext cx="283820" cy="242786"/>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3" name="テキスト ボックス 52">
              <a:extLst>
                <a:ext uri="{FF2B5EF4-FFF2-40B4-BE49-F238E27FC236}">
                  <a16:creationId xmlns:a16="http://schemas.microsoft.com/office/drawing/2014/main" id="{0F49ED37-8969-65E2-C813-958F973F06EB}"/>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54" name="正方形/長方形 53">
              <a:extLst>
                <a:ext uri="{FF2B5EF4-FFF2-40B4-BE49-F238E27FC236}">
                  <a16:creationId xmlns:a16="http://schemas.microsoft.com/office/drawing/2014/main" id="{A10B28BA-8D67-214D-2B77-B5A5D19979EF}"/>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55" name="テキスト ボックス 54">
              <a:extLst>
                <a:ext uri="{FF2B5EF4-FFF2-40B4-BE49-F238E27FC236}">
                  <a16:creationId xmlns:a16="http://schemas.microsoft.com/office/drawing/2014/main" id="{416141BF-02A5-C6BD-6D41-5B04E8395B65}"/>
                </a:ext>
              </a:extLst>
            </p:cNvPr>
            <p:cNvSpPr txBox="1"/>
            <p:nvPr/>
          </p:nvSpPr>
          <p:spPr>
            <a:xfrm>
              <a:off x="8238125"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56" name="正方形/長方形 55">
              <a:extLst>
                <a:ext uri="{FF2B5EF4-FFF2-40B4-BE49-F238E27FC236}">
                  <a16:creationId xmlns:a16="http://schemas.microsoft.com/office/drawing/2014/main" id="{9C41B92C-2CF9-B925-3FF4-9B7EDB40DE34}"/>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57" name="テキスト ボックス 56">
              <a:extLst>
                <a:ext uri="{FF2B5EF4-FFF2-40B4-BE49-F238E27FC236}">
                  <a16:creationId xmlns:a16="http://schemas.microsoft.com/office/drawing/2014/main" id="{AB4A538B-0393-FF57-2A18-4A4A95A4AECC}"/>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
        <p:nvSpPr>
          <p:cNvPr id="58" name="テキスト ボックス 57">
            <a:extLst>
              <a:ext uri="{FF2B5EF4-FFF2-40B4-BE49-F238E27FC236}">
                <a16:creationId xmlns:a16="http://schemas.microsoft.com/office/drawing/2014/main" id="{58BFC287-1267-8F98-8A93-DB7D3028A7B0}"/>
              </a:ext>
            </a:extLst>
          </p:cNvPr>
          <p:cNvSpPr txBox="1"/>
          <p:nvPr/>
        </p:nvSpPr>
        <p:spPr>
          <a:xfrm>
            <a:off x="-80770" y="5632902"/>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spTree>
    <p:extLst>
      <p:ext uri="{BB962C8B-B14F-4D97-AF65-F5344CB8AC3E}">
        <p14:creationId xmlns:p14="http://schemas.microsoft.com/office/powerpoint/2010/main" val="2389345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5839B785-4EF7-4FB2-95D9-B5351E5D8D5E}"/>
              </a:ext>
            </a:extLst>
          </p:cNvPr>
          <p:cNvSpPr/>
          <p:nvPr/>
        </p:nvSpPr>
        <p:spPr bwMode="white">
          <a:xfrm>
            <a:off x="232054" y="26391"/>
            <a:ext cx="6253246"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defRPr/>
            </a:pPr>
            <a:endParaRPr kumimoji="1" lang="en-US" altLang="ja-JP" sz="3200" b="1" i="0" u="none" strike="noStrike" kern="1200" cap="none" spc="0" normalizeH="0" baseline="0" noProof="0" dirty="0">
              <a:ln>
                <a:noFill/>
              </a:ln>
              <a:solidFill>
                <a:schemeClr val="bg1"/>
              </a:solidFill>
              <a:effectLst/>
              <a:uLnTx/>
              <a:uFillTx/>
              <a:latin typeface="Meiryo UI" panose="020B0604030504040204" pitchFamily="50" charset="-128"/>
              <a:ea typeface="Meiryo UI" panose="020B0604030504040204" pitchFamily="50" charset="-128"/>
              <a:cs typeface="ヒラギノ角ゴ ProN W6"/>
            </a:endParaRPr>
          </a:p>
        </p:txBody>
      </p:sp>
      <p:sp>
        <p:nvSpPr>
          <p:cNvPr id="2" name="スライド番号プレースホルダー 4">
            <a:extLst>
              <a:ext uri="{FF2B5EF4-FFF2-40B4-BE49-F238E27FC236}">
                <a16:creationId xmlns:a16="http://schemas.microsoft.com/office/drawing/2014/main" id="{DED455FD-5876-AE00-F0C9-C2611064ACD0}"/>
              </a:ext>
            </a:extLst>
          </p:cNvPr>
          <p:cNvSpPr>
            <a:spLocks noGrp="1"/>
          </p:cNvSpPr>
          <p:nvPr>
            <p:ph type="sldNum" sz="quarter" idx="12"/>
          </p:nvPr>
        </p:nvSpPr>
        <p:spPr>
          <a:xfrm>
            <a:off x="6956909" y="6479470"/>
            <a:ext cx="2133600" cy="365125"/>
          </a:xfrm>
        </p:spPr>
        <p:txBody>
          <a:bodyPr/>
          <a:lstStyle/>
          <a:p>
            <a:pPr defTabSz="457200">
              <a:defRPr/>
            </a:pPr>
            <a:fld id="{7B76553B-32E2-D644-9CD0-56FDA882EB90}" type="slidenum">
              <a:rPr lang="ja-JP" altLang="en-US" sz="1800" smtClean="0"/>
              <a:pPr defTabSz="457200">
                <a:defRPr/>
              </a:pPr>
              <a:t>9</a:t>
            </a:fld>
            <a:endParaRPr lang="ja-JP" altLang="en-US" sz="1800" dirty="0"/>
          </a:p>
        </p:txBody>
      </p:sp>
      <p:sp>
        <p:nvSpPr>
          <p:cNvPr id="9" name="テキスト ボックス 8">
            <a:extLst>
              <a:ext uri="{FF2B5EF4-FFF2-40B4-BE49-F238E27FC236}">
                <a16:creationId xmlns:a16="http://schemas.microsoft.com/office/drawing/2014/main" id="{E1017205-EEE8-95D3-880A-717E70A395E8}"/>
              </a:ext>
            </a:extLst>
          </p:cNvPr>
          <p:cNvSpPr txBox="1"/>
          <p:nvPr/>
        </p:nvSpPr>
        <p:spPr>
          <a:xfrm>
            <a:off x="121920" y="723867"/>
            <a:ext cx="8340745" cy="369332"/>
          </a:xfrm>
          <a:prstGeom prst="rect">
            <a:avLst/>
          </a:prstGeom>
          <a:noFill/>
        </p:spPr>
        <p:txBody>
          <a:bodyPr wrap="none" rtlCol="0">
            <a:spAutoFit/>
          </a:bodyPr>
          <a:lstStyle/>
          <a:p>
            <a:r>
              <a:rPr lang="ja-JP" altLang="en-US" dirty="0">
                <a:latin typeface="Meiryo UI" panose="020B0604030504040204" pitchFamily="50" charset="-128"/>
                <a:ea typeface="Meiryo UI" panose="020B0604030504040204" pitchFamily="50" charset="-128"/>
              </a:rPr>
              <a:t>若者の消費生活相談の商品・サービス別上位件数（年齢区分別・</a:t>
            </a:r>
            <a:r>
              <a:rPr lang="en-US" altLang="ja-JP" dirty="0">
                <a:latin typeface="Meiryo UI" panose="020B0604030504040204" pitchFamily="50" charset="-128"/>
                <a:ea typeface="Meiryo UI" panose="020B0604030504040204" pitchFamily="50" charset="-128"/>
              </a:rPr>
              <a:t>2023</a:t>
            </a:r>
            <a:r>
              <a:rPr lang="ja-JP" altLang="en-US" dirty="0">
                <a:latin typeface="Meiryo UI" panose="020B0604030504040204" pitchFamily="50" charset="-128"/>
                <a:ea typeface="Meiryo UI" panose="020B0604030504040204" pitchFamily="50" charset="-128"/>
              </a:rPr>
              <a:t>年</a:t>
            </a:r>
            <a:r>
              <a:rPr lang="en-US" altLang="ja-JP" dirty="0">
                <a:latin typeface="Meiryo UI" panose="020B0604030504040204" pitchFamily="50" charset="-128"/>
                <a:ea typeface="Meiryo UI" panose="020B0604030504040204" pitchFamily="50" charset="-128"/>
              </a:rPr>
              <a:t>4-12</a:t>
            </a:r>
            <a:r>
              <a:rPr lang="ja-JP" altLang="en-US" dirty="0">
                <a:latin typeface="Meiryo UI" panose="020B0604030504040204" pitchFamily="50" charset="-128"/>
                <a:ea typeface="Meiryo UI" panose="020B0604030504040204" pitchFamily="50" charset="-128"/>
              </a:rPr>
              <a:t>月）</a:t>
            </a:r>
            <a:endParaRPr kumimoji="1" lang="ja-JP" altLang="en-US" dirty="0">
              <a:latin typeface="Meiryo UI" panose="020B0604030504040204" pitchFamily="50" charset="-128"/>
              <a:ea typeface="Meiryo UI" panose="020B0604030504040204" pitchFamily="50" charset="-128"/>
            </a:endParaRPr>
          </a:p>
        </p:txBody>
      </p:sp>
      <p:sp>
        <p:nvSpPr>
          <p:cNvPr id="8" name="正方形/長方形 7">
            <a:extLst>
              <a:ext uri="{FF2B5EF4-FFF2-40B4-BE49-F238E27FC236}">
                <a16:creationId xmlns:a16="http://schemas.microsoft.com/office/drawing/2014/main" id="{8D20B4EB-C7EB-513A-B324-1C4FA9598625}"/>
              </a:ext>
            </a:extLst>
          </p:cNvPr>
          <p:cNvSpPr/>
          <p:nvPr/>
        </p:nvSpPr>
        <p:spPr>
          <a:xfrm>
            <a:off x="-1" y="-36542"/>
            <a:ext cx="9144000" cy="716948"/>
          </a:xfrm>
          <a:prstGeom prst="rect">
            <a:avLst/>
          </a:prstGeom>
          <a:solidFill>
            <a:schemeClr val="accent2">
              <a:lumMod val="60000"/>
              <a:lumOff val="40000"/>
            </a:schemeClr>
          </a:solidFill>
          <a:ln w="31750">
            <a:noFill/>
          </a:ln>
          <a:effectLst/>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1" lang="ja-JP" altLang="en-US" sz="1800" b="0" i="0" u="none" strike="noStrike" kern="1200" cap="none" spc="0" normalizeH="0" baseline="0" noProof="0">
              <a:ln>
                <a:noFill/>
              </a:ln>
              <a:solidFill>
                <a:prstClr val="white"/>
              </a:solidFill>
              <a:effectLst/>
              <a:uLnTx/>
              <a:uFillTx/>
              <a:latin typeface="Calibri"/>
              <a:ea typeface="ＭＳ Ｐゴシック" panose="020B0600070205080204" pitchFamily="50" charset="-128"/>
              <a:cs typeface="+mn-cs"/>
            </a:endParaRPr>
          </a:p>
        </p:txBody>
      </p:sp>
      <p:sp>
        <p:nvSpPr>
          <p:cNvPr id="10" name="正方形/長方形 9">
            <a:extLst>
              <a:ext uri="{FF2B5EF4-FFF2-40B4-BE49-F238E27FC236}">
                <a16:creationId xmlns:a16="http://schemas.microsoft.com/office/drawing/2014/main" id="{AFC2DFBF-9AF9-2DD9-86B3-9DD44B523FE3}"/>
              </a:ext>
            </a:extLst>
          </p:cNvPr>
          <p:cNvSpPr/>
          <p:nvPr/>
        </p:nvSpPr>
        <p:spPr bwMode="white">
          <a:xfrm>
            <a:off x="361296" y="-44776"/>
            <a:ext cx="5356589" cy="725182"/>
          </a:xfrm>
          <a:prstGeom prst="rect">
            <a:avLst/>
          </a:prstGeom>
          <a:noFill/>
          <a:ln w="50800" cap="rnd" cmpd="sng">
            <a:noFill/>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457200">
              <a:defRPr/>
            </a:pPr>
            <a:r>
              <a:rPr lang="ja-JP" altLang="en-US" sz="3200" b="1" dirty="0">
                <a:solidFill>
                  <a:srgbClr val="FFFFFF"/>
                </a:solidFill>
                <a:latin typeface="Meiryo UI" panose="020B0604030504040204" pitchFamily="50" charset="-128"/>
                <a:ea typeface="Meiryo UI" panose="020B0604030504040204" pitchFamily="50" charset="-128"/>
                <a:cs typeface="ヒラギノ角ゴ ProN W6"/>
              </a:rPr>
              <a:t>若者の消費生活相談</a:t>
            </a:r>
            <a:endParaRPr lang="en-US" altLang="ja-JP" sz="3200" b="1" dirty="0">
              <a:solidFill>
                <a:srgbClr val="FFFFFF"/>
              </a:solidFill>
              <a:latin typeface="Meiryo UI" panose="020B0604030504040204" pitchFamily="50" charset="-128"/>
              <a:ea typeface="Meiryo UI" panose="020B0604030504040204" pitchFamily="50" charset="-128"/>
              <a:cs typeface="ヒラギノ角ゴ ProN W6"/>
            </a:endParaRPr>
          </a:p>
        </p:txBody>
      </p:sp>
      <p:sp>
        <p:nvSpPr>
          <p:cNvPr id="3" name="テキスト ボックス 2">
            <a:extLst>
              <a:ext uri="{FF2B5EF4-FFF2-40B4-BE49-F238E27FC236}">
                <a16:creationId xmlns:a16="http://schemas.microsoft.com/office/drawing/2014/main" id="{51B5B09B-2B58-1135-F574-BFAD0D269018}"/>
              </a:ext>
            </a:extLst>
          </p:cNvPr>
          <p:cNvSpPr txBox="1"/>
          <p:nvPr/>
        </p:nvSpPr>
        <p:spPr>
          <a:xfrm>
            <a:off x="121920" y="6529565"/>
            <a:ext cx="4365192" cy="244747"/>
          </a:xfrm>
          <a:prstGeom prst="rect">
            <a:avLst/>
          </a:prstGeom>
          <a:noFill/>
        </p:spPr>
        <p:txBody>
          <a:bodyPr wrap="square" rtlCol="0">
            <a:spAutoFit/>
          </a:bodyPr>
          <a:lstStyle/>
          <a:p>
            <a:pPr>
              <a:lnSpc>
                <a:spcPct val="110000"/>
              </a:lnSpc>
            </a:pPr>
            <a:r>
              <a:rPr lang="ja-JP" altLang="en-US" sz="1000" dirty="0">
                <a:latin typeface="Meiryo UI" panose="020B0604030504040204" pitchFamily="50" charset="-128"/>
                <a:ea typeface="Meiryo UI" panose="020B0604030504040204" pitchFamily="50" charset="-128"/>
                <a:cs typeface="Meiryo UI" panose="020B0604030504040204" pitchFamily="50" charset="-128"/>
              </a:rPr>
              <a:t>＊消費者庁「</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令和</a:t>
            </a:r>
            <a:r>
              <a:rPr lang="en-US" altLang="zh-TW" sz="1000" dirty="0">
                <a:latin typeface="Meiryo UI" panose="020B0604030504040204" pitchFamily="50" charset="-128"/>
                <a:ea typeface="Meiryo UI" panose="020B0604030504040204" pitchFamily="50" charset="-128"/>
                <a:cs typeface="Meiryo UI" panose="020B0604030504040204" pitchFamily="50" charset="-128"/>
              </a:rPr>
              <a:t>6</a:t>
            </a:r>
            <a:r>
              <a:rPr lang="zh-TW" altLang="en-US" sz="1000" dirty="0">
                <a:latin typeface="Meiryo UI" panose="020B0604030504040204" pitchFamily="50" charset="-128"/>
                <a:ea typeface="Meiryo UI" panose="020B0604030504040204" pitchFamily="50" charset="-128"/>
                <a:cs typeface="Meiryo UI" panose="020B0604030504040204" pitchFamily="50" charset="-128"/>
              </a:rPr>
              <a:t>年版消費者白書</a:t>
            </a:r>
            <a:r>
              <a:rPr lang="ja-JP" altLang="en-US" sz="1000" dirty="0">
                <a:latin typeface="Meiryo UI" panose="020B0604030504040204" pitchFamily="50" charset="-128"/>
                <a:ea typeface="Meiryo UI" panose="020B0604030504040204" pitchFamily="50" charset="-128"/>
                <a:cs typeface="Meiryo UI" panose="020B0604030504040204" pitchFamily="50" charset="-128"/>
              </a:rPr>
              <a:t>」をもとに生命保険文化センターにて作成</a:t>
            </a:r>
            <a:endParaRPr lang="en-US" altLang="ja-JP" sz="1000" dirty="0">
              <a:latin typeface="Meiryo UI" panose="020B0604030504040204" pitchFamily="50" charset="-128"/>
              <a:ea typeface="Meiryo UI" panose="020B0604030504040204" pitchFamily="50" charset="-128"/>
              <a:cs typeface="Meiryo UI" panose="020B0604030504040204" pitchFamily="50" charset="-128"/>
            </a:endParaRPr>
          </a:p>
        </p:txBody>
      </p:sp>
      <p:graphicFrame>
        <p:nvGraphicFramePr>
          <p:cNvPr id="4" name="表 3">
            <a:extLst>
              <a:ext uri="{FF2B5EF4-FFF2-40B4-BE49-F238E27FC236}">
                <a16:creationId xmlns:a16="http://schemas.microsoft.com/office/drawing/2014/main" id="{A0B12D86-5813-A686-C83F-155EF91435C3}"/>
              </a:ext>
            </a:extLst>
          </p:cNvPr>
          <p:cNvGraphicFramePr>
            <a:graphicFrameLocks noGrp="1"/>
          </p:cNvGraphicFramePr>
          <p:nvPr>
            <p:extLst>
              <p:ext uri="{D42A27DB-BD31-4B8C-83A1-F6EECF244321}">
                <p14:modId xmlns:p14="http://schemas.microsoft.com/office/powerpoint/2010/main" val="4093959461"/>
              </p:ext>
            </p:extLst>
          </p:nvPr>
        </p:nvGraphicFramePr>
        <p:xfrm>
          <a:off x="121920" y="1217065"/>
          <a:ext cx="8850627" cy="4358443"/>
        </p:xfrm>
        <a:graphic>
          <a:graphicData uri="http://schemas.openxmlformats.org/drawingml/2006/table">
            <a:tbl>
              <a:tblPr firstRow="1" bandRow="1">
                <a:tableStyleId>{5C22544A-7EE6-4342-B048-85BDC9FD1C3A}</a:tableStyleId>
              </a:tblPr>
              <a:tblGrid>
                <a:gridCol w="290185">
                  <a:extLst>
                    <a:ext uri="{9D8B030D-6E8A-4147-A177-3AD203B41FA5}">
                      <a16:colId xmlns:a16="http://schemas.microsoft.com/office/drawing/2014/main" val="3403005676"/>
                    </a:ext>
                  </a:extLst>
                </a:gridCol>
                <a:gridCol w="1837835">
                  <a:extLst>
                    <a:ext uri="{9D8B030D-6E8A-4147-A177-3AD203B41FA5}">
                      <a16:colId xmlns:a16="http://schemas.microsoft.com/office/drawing/2014/main" val="3428757748"/>
                    </a:ext>
                  </a:extLst>
                </a:gridCol>
                <a:gridCol w="822189">
                  <a:extLst>
                    <a:ext uri="{9D8B030D-6E8A-4147-A177-3AD203B41FA5}">
                      <a16:colId xmlns:a16="http://schemas.microsoft.com/office/drawing/2014/main" val="731839400"/>
                    </a:ext>
                  </a:extLst>
                </a:gridCol>
                <a:gridCol w="290185">
                  <a:extLst>
                    <a:ext uri="{9D8B030D-6E8A-4147-A177-3AD203B41FA5}">
                      <a16:colId xmlns:a16="http://schemas.microsoft.com/office/drawing/2014/main" val="3887190624"/>
                    </a:ext>
                  </a:extLst>
                </a:gridCol>
                <a:gridCol w="1837835">
                  <a:extLst>
                    <a:ext uri="{9D8B030D-6E8A-4147-A177-3AD203B41FA5}">
                      <a16:colId xmlns:a16="http://schemas.microsoft.com/office/drawing/2014/main" val="479618862"/>
                    </a:ext>
                  </a:extLst>
                </a:gridCol>
                <a:gridCol w="822189">
                  <a:extLst>
                    <a:ext uri="{9D8B030D-6E8A-4147-A177-3AD203B41FA5}">
                      <a16:colId xmlns:a16="http://schemas.microsoft.com/office/drawing/2014/main" val="3516459807"/>
                    </a:ext>
                  </a:extLst>
                </a:gridCol>
                <a:gridCol w="290185">
                  <a:extLst>
                    <a:ext uri="{9D8B030D-6E8A-4147-A177-3AD203B41FA5}">
                      <a16:colId xmlns:a16="http://schemas.microsoft.com/office/drawing/2014/main" val="2473760759"/>
                    </a:ext>
                  </a:extLst>
                </a:gridCol>
                <a:gridCol w="1837835">
                  <a:extLst>
                    <a:ext uri="{9D8B030D-6E8A-4147-A177-3AD203B41FA5}">
                      <a16:colId xmlns:a16="http://schemas.microsoft.com/office/drawing/2014/main" val="668767005"/>
                    </a:ext>
                  </a:extLst>
                </a:gridCol>
                <a:gridCol w="822189">
                  <a:extLst>
                    <a:ext uri="{9D8B030D-6E8A-4147-A177-3AD203B41FA5}">
                      <a16:colId xmlns:a16="http://schemas.microsoft.com/office/drawing/2014/main" val="176282899"/>
                    </a:ext>
                  </a:extLst>
                </a:gridCol>
              </a:tblGrid>
              <a:tr h="496289">
                <a:tc gridSpan="9">
                  <a:txBody>
                    <a:bodyPr/>
                    <a:lstStyle/>
                    <a:p>
                      <a:pPr algn="ctr"/>
                      <a:r>
                        <a:rPr kumimoji="1" lang="ja-JP" altLang="en-US" sz="2800" dirty="0">
                          <a:solidFill>
                            <a:schemeClr val="bg1"/>
                          </a:solidFill>
                          <a:latin typeface="Meiryo UI" panose="020B0604030504040204" pitchFamily="50" charset="-128"/>
                          <a:ea typeface="Meiryo UI" panose="020B0604030504040204" pitchFamily="50" charset="-128"/>
                        </a:rPr>
                        <a:t>女性</a:t>
                      </a:r>
                    </a:p>
                  </a:txBody>
                  <a:tcPr anchor="ctr">
                    <a:lnL w="190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789188920"/>
                  </a:ext>
                </a:extLst>
              </a:tr>
              <a:tr h="451171">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15-19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90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20-24</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tc gridSpan="3">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25-29</a:t>
                      </a:r>
                      <a:r>
                        <a:rPr kumimoji="1" lang="ja-JP" altLang="en-US" sz="1400" b="1" dirty="0">
                          <a:solidFill>
                            <a:schemeClr val="tx1"/>
                          </a:solidFill>
                          <a:latin typeface="Meiryo UI" panose="020B0604030504040204" pitchFamily="50" charset="-128"/>
                          <a:ea typeface="Meiryo UI" panose="020B0604030504040204" pitchFamily="50" charset="-128"/>
                        </a:rPr>
                        <a:t>歳</a:t>
                      </a:r>
                    </a:p>
                  </a:txBody>
                  <a:tcPr anchor="ctr">
                    <a:lnL w="1270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hMerge="1">
                  <a:txBody>
                    <a:bodyPr/>
                    <a:lstStyle/>
                    <a:p>
                      <a:endParaRPr kumimoji="1" lang="ja-JP" altLang="en-US" dirty="0"/>
                    </a:p>
                  </a:txBody>
                  <a:tcPr/>
                </a:tc>
                <a:tc hMerge="1">
                  <a:txBody>
                    <a:bodyPr/>
                    <a:lstStyle/>
                    <a:p>
                      <a:endParaRPr kumimoji="1" lang="ja-JP" altLang="en-US" dirty="0"/>
                    </a:p>
                  </a:txBody>
                  <a:tcPr/>
                </a:tc>
                <a:extLst>
                  <a:ext uri="{0D108BD9-81ED-4DB2-BD59-A6C34878D82A}">
                    <a16:rowId xmlns:a16="http://schemas.microsoft.com/office/drawing/2014/main" val="1088196607"/>
                  </a:ext>
                </a:extLst>
              </a:tr>
              <a:tr h="451171">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rowSpan="2">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順位</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商品・サービス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件数</a:t>
                      </a: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78505688"/>
                  </a:ext>
                </a:extLst>
              </a:tr>
              <a:tr h="451171">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400" b="1" dirty="0">
                          <a:solidFill>
                            <a:schemeClr val="tx1"/>
                          </a:solidFill>
                          <a:latin typeface="Meiryo UI" panose="020B0604030504040204" pitchFamily="50" charset="-128"/>
                          <a:ea typeface="Meiryo UI" panose="020B0604030504040204" pitchFamily="50" charset="-128"/>
                        </a:rPr>
                        <a:t>5,758</a:t>
                      </a:r>
                      <a:endParaRPr kumimoji="1" lang="ja-JP" altLang="en-US" sz="14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18,273</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vMerge="1">
                  <a:txBody>
                    <a:bodyPr/>
                    <a:lstStyle/>
                    <a:p>
                      <a:endParaRPr kumimoji="1" lang="ja-JP" altLang="en-US" dirty="0"/>
                    </a:p>
                  </a:txBody>
                  <a:tcPr/>
                </a:tc>
                <a:tc>
                  <a:txBody>
                    <a:bodyPr/>
                    <a:lstStyle/>
                    <a:p>
                      <a:pPr algn="ctr"/>
                      <a:r>
                        <a:rPr kumimoji="1" lang="ja-JP" altLang="en-US" sz="1400" b="1" dirty="0">
                          <a:solidFill>
                            <a:schemeClr val="tx1"/>
                          </a:solidFill>
                          <a:latin typeface="Meiryo UI" panose="020B0604030504040204" pitchFamily="50" charset="-128"/>
                          <a:ea typeface="Meiryo UI" panose="020B0604030504040204" pitchFamily="50" charset="-128"/>
                        </a:rPr>
                        <a:t>総件数</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a:r>
                        <a:rPr kumimoji="1" lang="en-US" altLang="ja-JP" sz="1200" b="1" dirty="0">
                          <a:solidFill>
                            <a:schemeClr val="tx1"/>
                          </a:solidFill>
                          <a:latin typeface="Meiryo UI" panose="020B0604030504040204" pitchFamily="50" charset="-128"/>
                          <a:ea typeface="Meiryo UI" panose="020B0604030504040204" pitchFamily="50" charset="-128"/>
                        </a:rPr>
                        <a:t>17,257</a:t>
                      </a:r>
                      <a:endParaRPr kumimoji="1" lang="ja-JP" altLang="en-US" sz="1200" b="1" dirty="0">
                        <a:solidFill>
                          <a:schemeClr val="tx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6350" cap="flat" cmpd="sng" algn="ctr">
                      <a:solidFill>
                        <a:schemeClr val="tx1"/>
                      </a:solid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204093526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1</a:t>
                      </a: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763</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3,606</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a:t>
                      </a: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脱毛エステ</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2,454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9050" cap="flat" cmpd="sng" algn="ctr">
                      <a:solidFill>
                        <a:schemeClr val="tx1"/>
                      </a:solidFill>
                      <a:prstDash val="solid"/>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extLst>
                  <a:ext uri="{0D108BD9-81ED-4DB2-BD59-A6C34878D82A}">
                    <a16:rowId xmlns:a16="http://schemas.microsoft.com/office/drawing/2014/main" val="3026827817"/>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2</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286</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他の内職・副業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1,220</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2</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1,369</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extLst>
                  <a:ext uri="{0D108BD9-81ED-4DB2-BD59-A6C34878D82A}">
                    <a16:rowId xmlns:a16="http://schemas.microsoft.com/office/drawing/2014/main" val="670406495"/>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3</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1" dirty="0">
                          <a:solidFill>
                            <a:schemeClr val="bg1"/>
                          </a:solidFill>
                          <a:latin typeface="Meiryo UI" panose="020B0604030504040204" pitchFamily="50" charset="-128"/>
                          <a:ea typeface="Meiryo UI" panose="020B0604030504040204" pitchFamily="50" charset="-128"/>
                        </a:rPr>
                        <a:t>247</a:t>
                      </a:r>
                      <a:endParaRPr kumimoji="1" lang="ja-JP" altLang="en-US" sz="1400" b="1"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847</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3</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solidFill>
                            <a:schemeClr val="bg1"/>
                          </a:solidFill>
                          <a:latin typeface="Meiryo UI" panose="020B0604030504040204" pitchFamily="50" charset="-128"/>
                          <a:ea typeface="Meiryo UI" panose="020B0604030504040204" pitchFamily="50" charset="-128"/>
                        </a:rPr>
                        <a:t>他の内職・職業</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tc>
                  <a:txBody>
                    <a:bodyPr/>
                    <a:lstStyle/>
                    <a:p>
                      <a:pPr algn="ctr"/>
                      <a:r>
                        <a:rPr kumimoji="1" lang="en-US" altLang="ja-JP" sz="1400" b="0" dirty="0">
                          <a:solidFill>
                            <a:schemeClr val="bg1"/>
                          </a:solidFill>
                          <a:latin typeface="Meiryo UI" panose="020B0604030504040204" pitchFamily="50" charset="-128"/>
                          <a:ea typeface="Meiryo UI" panose="020B0604030504040204" pitchFamily="50" charset="-128"/>
                        </a:rPr>
                        <a:t>815</a:t>
                      </a:r>
                      <a:endParaRPr kumimoji="1" lang="ja-JP" altLang="en-US" sz="1400" b="0" dirty="0">
                        <a:solidFill>
                          <a:schemeClr val="bg1"/>
                        </a:solidFill>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7030A0"/>
                    </a:solidFill>
                  </a:tcPr>
                </a:tc>
                <a:extLst>
                  <a:ext uri="{0D108BD9-81ED-4DB2-BD59-A6C34878D82A}">
                    <a16:rowId xmlns:a16="http://schemas.microsoft.com/office/drawing/2014/main" val="1513493310"/>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4</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他の健康食品</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237</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EB6D8E"/>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賃貸アパート</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802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rgbClr val="92D05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4</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商品一般</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813</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2700" cap="flat" cmpd="sng" algn="ctr">
                      <a:solidFill>
                        <a:schemeClr val="tx1"/>
                      </a:solidFill>
                      <a:prstDash val="dot"/>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455300412"/>
                  </a:ext>
                </a:extLst>
              </a:tr>
              <a:tr h="497354">
                <a:tc>
                  <a:txBody>
                    <a:bodyPr/>
                    <a:lstStyle/>
                    <a:p>
                      <a:pPr algn="ctr"/>
                      <a:r>
                        <a:rPr kumimoji="1" lang="en-US" altLang="ja-JP" sz="1400" b="0" dirty="0">
                          <a:solidFill>
                            <a:schemeClr val="tx1"/>
                          </a:solidFill>
                          <a:latin typeface="Meiryo UI" panose="020B0604030504040204" pitchFamily="50" charset="-128"/>
                          <a:ea typeface="Meiryo UI" panose="020B0604030504040204" pitchFamily="50" charset="-128"/>
                        </a:rPr>
                        <a:t>5</a:t>
                      </a:r>
                      <a:endParaRPr kumimoji="1" lang="ja-JP" altLang="en-US" sz="1400" b="0" dirty="0">
                        <a:solidFill>
                          <a:schemeClr val="tx1"/>
                        </a:solidFill>
                        <a:latin typeface="Meiryo UI" panose="020B0604030504040204" pitchFamily="50" charset="-128"/>
                        <a:ea typeface="Meiryo UI" panose="020B0604030504040204" pitchFamily="50" charset="-128"/>
                      </a:endParaRPr>
                    </a:p>
                  </a:txBody>
                  <a:tcPr anchor="ctr">
                    <a:lnL w="190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solidFill>
                      <a:schemeClr val="bg1"/>
                    </a:solidFill>
                  </a:tcPr>
                </a:tc>
                <a:tc>
                  <a:txBody>
                    <a:bodyPr/>
                    <a:lstStyle/>
                    <a:p>
                      <a:pPr algn="l"/>
                      <a:r>
                        <a:rPr kumimoji="1" lang="ja-JP" altLang="en-US" sz="1400" b="1" dirty="0">
                          <a:latin typeface="Meiryo UI" panose="020B0604030504040204" pitchFamily="50" charset="-128"/>
                          <a:ea typeface="Meiryo UI" panose="020B0604030504040204" pitchFamily="50" charset="-128"/>
                        </a:rPr>
                        <a:t>出会い系サイト・アプリ</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1" dirty="0">
                          <a:latin typeface="Meiryo UI" panose="020B0604030504040204" pitchFamily="50" charset="-128"/>
                          <a:ea typeface="Meiryo UI" panose="020B0604030504040204" pitchFamily="50" charset="-128"/>
                        </a:rPr>
                        <a:t>185</a:t>
                      </a:r>
                      <a:endParaRPr kumimoji="1" lang="ja-JP" altLang="en-US" sz="1400" b="1"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その他役務サービス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754</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a:t>
                      </a:r>
                      <a:endParaRPr kumimoji="1" lang="ja-JP" altLang="en-US" sz="1400" b="0"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kumimoji="1" lang="ja-JP" altLang="en-US" sz="1400" b="0" dirty="0">
                          <a:latin typeface="Meiryo UI" panose="020B0604030504040204" pitchFamily="50" charset="-128"/>
                          <a:ea typeface="Meiryo UI" panose="020B0604030504040204" pitchFamily="50" charset="-128"/>
                        </a:rPr>
                        <a:t>役務その他サービス</a:t>
                      </a: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kumimoji="1" lang="en-US" altLang="ja-JP" sz="1400" b="0" dirty="0">
                          <a:latin typeface="Meiryo UI" panose="020B0604030504040204" pitchFamily="50" charset="-128"/>
                          <a:ea typeface="Meiryo UI" panose="020B0604030504040204" pitchFamily="50" charset="-128"/>
                        </a:rPr>
                        <a:t>522</a:t>
                      </a:r>
                      <a:endParaRPr kumimoji="1" lang="ja-JP" altLang="en-US" sz="1400" b="0" dirty="0">
                        <a:latin typeface="Meiryo UI" panose="020B0604030504040204" pitchFamily="50" charset="-128"/>
                        <a:ea typeface="Meiryo UI" panose="020B0604030504040204" pitchFamily="50" charset="-128"/>
                      </a:endParaRPr>
                    </a:p>
                  </a:txBody>
                  <a:tcPr anchor="ctr">
                    <a:lnL w="6350"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12700" cap="flat" cmpd="sng" algn="ctr">
                      <a:solidFill>
                        <a:schemeClr val="tx1"/>
                      </a:solidFill>
                      <a:prstDash val="dot"/>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89269361"/>
                  </a:ext>
                </a:extLst>
              </a:tr>
            </a:tbl>
          </a:graphicData>
        </a:graphic>
      </p:graphicFrame>
      <p:sp>
        <p:nvSpPr>
          <p:cNvPr id="6" name="四角形: 角を丸くする 5">
            <a:extLst>
              <a:ext uri="{FF2B5EF4-FFF2-40B4-BE49-F238E27FC236}">
                <a16:creationId xmlns:a16="http://schemas.microsoft.com/office/drawing/2014/main" id="{2AE42CA1-5A49-71C9-FC17-4A436A296557}"/>
              </a:ext>
            </a:extLst>
          </p:cNvPr>
          <p:cNvSpPr/>
          <p:nvPr/>
        </p:nvSpPr>
        <p:spPr>
          <a:xfrm>
            <a:off x="100014" y="1711565"/>
            <a:ext cx="2988000" cy="3888000"/>
          </a:xfrm>
          <a:prstGeom prst="roundRect">
            <a:avLst/>
          </a:prstGeom>
          <a:noFill/>
          <a:ln w="38100">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7" name="テキスト ボックス 6">
            <a:extLst>
              <a:ext uri="{FF2B5EF4-FFF2-40B4-BE49-F238E27FC236}">
                <a16:creationId xmlns:a16="http://schemas.microsoft.com/office/drawing/2014/main" id="{FB6A3C51-4562-0AD1-DB91-5BE9A41261D9}"/>
              </a:ext>
            </a:extLst>
          </p:cNvPr>
          <p:cNvSpPr txBox="1"/>
          <p:nvPr/>
        </p:nvSpPr>
        <p:spPr>
          <a:xfrm>
            <a:off x="-30060" y="5652497"/>
            <a:ext cx="4543231" cy="646331"/>
          </a:xfrm>
          <a:prstGeom prst="rect">
            <a:avLst/>
          </a:prstGeom>
          <a:noFill/>
        </p:spPr>
        <p:txBody>
          <a:bodyPr wrap="none" rtlCol="0">
            <a:spAutoFit/>
          </a:bodyPr>
          <a:lstStyle/>
          <a:p>
            <a:r>
              <a:rPr lang="ja-JP" altLang="en-US" sz="900" dirty="0">
                <a:latin typeface="Meiryo UI" panose="020B0604030504040204" pitchFamily="50" charset="-128"/>
                <a:ea typeface="Meiryo UI" panose="020B0604030504040204" pitchFamily="50" charset="-128"/>
              </a:rPr>
              <a:t>（備考）</a:t>
            </a:r>
            <a:r>
              <a:rPr lang="en-US" altLang="ja-JP" sz="900" dirty="0">
                <a:latin typeface="Meiryo UI" panose="020B0604030504040204" pitchFamily="50" charset="-128"/>
                <a:ea typeface="Meiryo UI" panose="020B0604030504040204" pitchFamily="50" charset="-128"/>
              </a:rPr>
              <a:t>1.PIO-NET</a:t>
            </a:r>
            <a:r>
              <a:rPr lang="ja-JP" altLang="en-US" sz="900" dirty="0">
                <a:latin typeface="Meiryo UI" panose="020B0604030504040204" pitchFamily="50" charset="-128"/>
                <a:ea typeface="Meiryo UI" panose="020B0604030504040204" pitchFamily="50" charset="-128"/>
              </a:rPr>
              <a:t>に登録された消費生活相談情報（</a:t>
            </a:r>
            <a:r>
              <a:rPr lang="en-US" altLang="ja-JP" sz="900" dirty="0">
                <a:latin typeface="Meiryo UI" panose="020B0604030504040204" pitchFamily="50" charset="-128"/>
                <a:ea typeface="Meiryo UI" panose="020B0604030504040204" pitchFamily="50" charset="-128"/>
              </a:rPr>
              <a:t>2024</a:t>
            </a:r>
            <a:r>
              <a:rPr lang="ja-JP" altLang="en-US" sz="900" dirty="0">
                <a:latin typeface="Meiryo UI" panose="020B0604030504040204" pitchFamily="50" charset="-128"/>
                <a:ea typeface="Meiryo UI" panose="020B0604030504040204" pitchFamily="50" charset="-128"/>
              </a:rPr>
              <a:t>年</a:t>
            </a:r>
            <a:r>
              <a:rPr lang="en-US" altLang="ja-JP" sz="900" dirty="0">
                <a:latin typeface="Meiryo UI" panose="020B0604030504040204" pitchFamily="50" charset="-128"/>
                <a:ea typeface="Meiryo UI" panose="020B0604030504040204" pitchFamily="50" charset="-128"/>
              </a:rPr>
              <a:t>3</a:t>
            </a:r>
            <a:r>
              <a:rPr lang="ja-JP" altLang="en-US" sz="900" dirty="0">
                <a:latin typeface="Meiryo UI" panose="020B0604030504040204" pitchFamily="50" charset="-128"/>
                <a:ea typeface="Meiryo UI" panose="020B0604030504040204" pitchFamily="50" charset="-128"/>
              </a:rPr>
              <a:t>月</a:t>
            </a:r>
            <a:r>
              <a:rPr lang="en-US" altLang="ja-JP" sz="900" dirty="0">
                <a:latin typeface="Meiryo UI" panose="020B0604030504040204" pitchFamily="50" charset="-128"/>
                <a:ea typeface="Meiryo UI" panose="020B0604030504040204" pitchFamily="50" charset="-128"/>
              </a:rPr>
              <a:t>31</a:t>
            </a:r>
            <a:r>
              <a:rPr lang="ja-JP" altLang="en-US" sz="900" dirty="0">
                <a:latin typeface="Meiryo UI" panose="020B0604030504040204" pitchFamily="50" charset="-128"/>
                <a:ea typeface="Meiryo UI" panose="020B0604030504040204" pitchFamily="50" charset="-128"/>
              </a:rPr>
              <a:t>日までの登録分）。</a:t>
            </a:r>
            <a:endParaRPr lang="en-US" altLang="ja-JP" sz="900" dirty="0">
              <a:latin typeface="Meiryo UI" panose="020B0604030504040204" pitchFamily="50" charset="-128"/>
              <a:ea typeface="Meiryo UI" panose="020B0604030504040204" pitchFamily="50" charset="-128"/>
            </a:endParaRPr>
          </a:p>
          <a:p>
            <a:r>
              <a:rPr lang="ja-JP" altLang="en-US" sz="900" dirty="0">
                <a:latin typeface="Meiryo UI" panose="020B0604030504040204" pitchFamily="50" charset="-128"/>
                <a:ea typeface="Meiryo UI" panose="020B0604030504040204" pitchFamily="50" charset="-128"/>
              </a:rPr>
              <a:t>　　　　　　</a:t>
            </a:r>
            <a:r>
              <a:rPr lang="en-US" altLang="ja-JP" sz="900" dirty="0">
                <a:latin typeface="Meiryo UI" panose="020B0604030504040204" pitchFamily="50" charset="-128"/>
                <a:ea typeface="Meiryo UI" panose="020B0604030504040204" pitchFamily="50" charset="-128"/>
              </a:rPr>
              <a:t>2.</a:t>
            </a:r>
            <a:r>
              <a:rPr lang="ja-JP" altLang="en-US" sz="900" dirty="0">
                <a:latin typeface="Meiryo UI" panose="020B0604030504040204" pitchFamily="50" charset="-128"/>
                <a:ea typeface="Meiryo UI" panose="020B0604030504040204" pitchFamily="50" charset="-128"/>
              </a:rPr>
              <a:t>品目は商品キーワード（下位）。</a:t>
            </a:r>
            <a:endParaRPr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3.</a:t>
            </a:r>
            <a:r>
              <a:rPr kumimoji="1" lang="ja-JP" altLang="en-US" sz="900" dirty="0">
                <a:latin typeface="Meiryo UI" panose="020B0604030504040204" pitchFamily="50" charset="-128"/>
                <a:ea typeface="Meiryo UI" panose="020B0604030504040204" pitchFamily="50" charset="-128"/>
              </a:rPr>
              <a:t>色分けは相談内容の傾向を消費者庁で分類したもの。</a:t>
            </a:r>
            <a:endParaRPr kumimoji="1" lang="en-US" altLang="ja-JP" sz="900" dirty="0">
              <a:latin typeface="Meiryo UI" panose="020B0604030504040204" pitchFamily="50" charset="-128"/>
              <a:ea typeface="Meiryo UI" panose="020B0604030504040204" pitchFamily="50" charset="-128"/>
            </a:endParaRPr>
          </a:p>
          <a:p>
            <a:r>
              <a:rPr kumimoji="1" lang="ja-JP" altLang="en-US" sz="900" dirty="0">
                <a:latin typeface="Meiryo UI" panose="020B0604030504040204" pitchFamily="50" charset="-128"/>
                <a:ea typeface="Meiryo UI" panose="020B0604030504040204" pitchFamily="50" charset="-128"/>
              </a:rPr>
              <a:t>　　　　　　</a:t>
            </a:r>
            <a:r>
              <a:rPr kumimoji="1" lang="en-US" altLang="ja-JP" sz="900" dirty="0">
                <a:latin typeface="Meiryo UI" panose="020B0604030504040204" pitchFamily="50" charset="-128"/>
                <a:ea typeface="Meiryo UI" panose="020B0604030504040204" pitchFamily="50" charset="-128"/>
              </a:rPr>
              <a:t>4.2023</a:t>
            </a:r>
            <a:r>
              <a:rPr kumimoji="1" lang="ja-JP" altLang="en-US" sz="900" dirty="0">
                <a:latin typeface="Meiryo UI" panose="020B0604030504040204" pitchFamily="50" charset="-128"/>
                <a:ea typeface="Meiryo UI" panose="020B0604030504040204" pitchFamily="50" charset="-128"/>
              </a:rPr>
              <a:t>年４月から同年</a:t>
            </a:r>
            <a:r>
              <a:rPr kumimoji="1" lang="en-US" altLang="ja-JP" sz="900" dirty="0">
                <a:latin typeface="Meiryo UI" panose="020B0604030504040204" pitchFamily="50" charset="-128"/>
                <a:ea typeface="Meiryo UI" panose="020B0604030504040204" pitchFamily="50" charset="-128"/>
              </a:rPr>
              <a:t>12</a:t>
            </a:r>
            <a:r>
              <a:rPr kumimoji="1" lang="ja-JP" altLang="en-US" sz="900" dirty="0">
                <a:latin typeface="Meiryo UI" panose="020B0604030504040204" pitchFamily="50" charset="-128"/>
                <a:ea typeface="Meiryo UI" panose="020B0604030504040204" pitchFamily="50" charset="-128"/>
              </a:rPr>
              <a:t>月までの消費生活相談情報を集計。</a:t>
            </a:r>
          </a:p>
        </p:txBody>
      </p:sp>
      <p:grpSp>
        <p:nvGrpSpPr>
          <p:cNvPr id="11" name="グループ化 10">
            <a:extLst>
              <a:ext uri="{FF2B5EF4-FFF2-40B4-BE49-F238E27FC236}">
                <a16:creationId xmlns:a16="http://schemas.microsoft.com/office/drawing/2014/main" id="{85CAFA9B-D9A7-5667-DE29-2492727423EC}"/>
              </a:ext>
            </a:extLst>
          </p:cNvPr>
          <p:cNvGrpSpPr/>
          <p:nvPr/>
        </p:nvGrpSpPr>
        <p:grpSpPr>
          <a:xfrm>
            <a:off x="4757251" y="5627111"/>
            <a:ext cx="4234851" cy="995292"/>
            <a:chOff x="7105810" y="1222161"/>
            <a:chExt cx="1810591" cy="995292"/>
          </a:xfrm>
        </p:grpSpPr>
        <p:sp>
          <p:nvSpPr>
            <p:cNvPr id="12" name="正方形/長方形 11">
              <a:extLst>
                <a:ext uri="{FF2B5EF4-FFF2-40B4-BE49-F238E27FC236}">
                  <a16:creationId xmlns:a16="http://schemas.microsoft.com/office/drawing/2014/main" id="{639D8CC6-2943-7EB1-A9F9-C8EFBAE44DFD}"/>
                </a:ext>
              </a:extLst>
            </p:cNvPr>
            <p:cNvSpPr/>
            <p:nvPr/>
          </p:nvSpPr>
          <p:spPr>
            <a:xfrm>
              <a:off x="7983497" y="1245927"/>
              <a:ext cx="283820" cy="197670"/>
            </a:xfrm>
            <a:prstGeom prst="rect">
              <a:avLst/>
            </a:prstGeom>
            <a:solidFill>
              <a:srgbClr val="FFFF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058A9D38-53BE-23A8-00F5-175CC3CCF27D}"/>
                </a:ext>
              </a:extLst>
            </p:cNvPr>
            <p:cNvSpPr txBox="1"/>
            <p:nvPr/>
          </p:nvSpPr>
          <p:spPr>
            <a:xfrm>
              <a:off x="823450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：娯楽に関するもの</a:t>
              </a:r>
            </a:p>
          </p:txBody>
        </p:sp>
        <p:sp>
          <p:nvSpPr>
            <p:cNvPr id="14" name="正方形/長方形 13">
              <a:extLst>
                <a:ext uri="{FF2B5EF4-FFF2-40B4-BE49-F238E27FC236}">
                  <a16:creationId xmlns:a16="http://schemas.microsoft.com/office/drawing/2014/main" id="{7EDF7935-52AC-26D5-B58A-828163037790}"/>
                </a:ext>
              </a:extLst>
            </p:cNvPr>
            <p:cNvSpPr/>
            <p:nvPr/>
          </p:nvSpPr>
          <p:spPr>
            <a:xfrm>
              <a:off x="7112091" y="1582419"/>
              <a:ext cx="283820" cy="194962"/>
            </a:xfrm>
            <a:prstGeom prst="rect">
              <a:avLst/>
            </a:prstGeom>
            <a:solidFill>
              <a:srgbClr val="92D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5" name="テキスト ボックス 14">
              <a:extLst>
                <a:ext uri="{FF2B5EF4-FFF2-40B4-BE49-F238E27FC236}">
                  <a16:creationId xmlns:a16="http://schemas.microsoft.com/office/drawing/2014/main" id="{21AEF656-1980-C535-4D84-D200C957FCE9}"/>
                </a:ext>
              </a:extLst>
            </p:cNvPr>
            <p:cNvSpPr txBox="1"/>
            <p:nvPr/>
          </p:nvSpPr>
          <p:spPr>
            <a:xfrm>
              <a:off x="7389630" y="1570713"/>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：暮らしに関するもの</a:t>
              </a:r>
            </a:p>
          </p:txBody>
        </p:sp>
        <p:sp>
          <p:nvSpPr>
            <p:cNvPr id="16" name="正方形/長方形 15">
              <a:extLst>
                <a:ext uri="{FF2B5EF4-FFF2-40B4-BE49-F238E27FC236}">
                  <a16:creationId xmlns:a16="http://schemas.microsoft.com/office/drawing/2014/main" id="{1D3C9454-539F-7453-841A-345ED5FD5675}"/>
                </a:ext>
              </a:extLst>
            </p:cNvPr>
            <p:cNvSpPr/>
            <p:nvPr/>
          </p:nvSpPr>
          <p:spPr>
            <a:xfrm>
              <a:off x="7983497" y="1621697"/>
              <a:ext cx="283820" cy="175532"/>
            </a:xfrm>
            <a:prstGeom prst="rect">
              <a:avLst/>
            </a:prstGeom>
            <a:solidFill>
              <a:srgbClr val="7030A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7" name="テキスト ボックス 16">
              <a:extLst>
                <a:ext uri="{FF2B5EF4-FFF2-40B4-BE49-F238E27FC236}">
                  <a16:creationId xmlns:a16="http://schemas.microsoft.com/office/drawing/2014/main" id="{C11CBD5C-7AAE-61C0-24CE-CD8DADEB6A29}"/>
                </a:ext>
              </a:extLst>
            </p:cNvPr>
            <p:cNvSpPr txBox="1"/>
            <p:nvPr/>
          </p:nvSpPr>
          <p:spPr>
            <a:xfrm>
              <a:off x="8234501" y="1582419"/>
              <a:ext cx="427272"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：内職・副業</a:t>
              </a:r>
            </a:p>
          </p:txBody>
        </p:sp>
        <p:sp>
          <p:nvSpPr>
            <p:cNvPr id="18" name="正方形/長方形 17">
              <a:extLst>
                <a:ext uri="{FF2B5EF4-FFF2-40B4-BE49-F238E27FC236}">
                  <a16:creationId xmlns:a16="http://schemas.microsoft.com/office/drawing/2014/main" id="{B825E0D1-8865-E96A-5CE1-5E5BAFFFAF78}"/>
                </a:ext>
              </a:extLst>
            </p:cNvPr>
            <p:cNvSpPr/>
            <p:nvPr/>
          </p:nvSpPr>
          <p:spPr>
            <a:xfrm>
              <a:off x="7105810" y="1935475"/>
              <a:ext cx="283820" cy="234327"/>
            </a:xfrm>
            <a:prstGeom prst="rect">
              <a:avLst/>
            </a:prstGeom>
            <a:solidFill>
              <a:srgbClr val="00B05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19" name="テキスト ボックス 18">
              <a:extLst>
                <a:ext uri="{FF2B5EF4-FFF2-40B4-BE49-F238E27FC236}">
                  <a16:creationId xmlns:a16="http://schemas.microsoft.com/office/drawing/2014/main" id="{9220A0E3-2085-8E86-1D61-9089A6122FC3}"/>
                </a:ext>
              </a:extLst>
            </p:cNvPr>
            <p:cNvSpPr txBox="1"/>
            <p:nvPr/>
          </p:nvSpPr>
          <p:spPr>
            <a:xfrm>
              <a:off x="7389630" y="1937218"/>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：借金に関するもの</a:t>
              </a:r>
            </a:p>
          </p:txBody>
        </p:sp>
        <p:sp>
          <p:nvSpPr>
            <p:cNvPr id="20" name="正方形/長方形 19">
              <a:extLst>
                <a:ext uri="{FF2B5EF4-FFF2-40B4-BE49-F238E27FC236}">
                  <a16:creationId xmlns:a16="http://schemas.microsoft.com/office/drawing/2014/main" id="{64314A1D-43C9-C470-D283-5EFE98EA7E45}"/>
                </a:ext>
              </a:extLst>
            </p:cNvPr>
            <p:cNvSpPr/>
            <p:nvPr/>
          </p:nvSpPr>
          <p:spPr>
            <a:xfrm>
              <a:off x="7983497" y="2002729"/>
              <a:ext cx="283820" cy="175532"/>
            </a:xfrm>
            <a:prstGeom prst="rect">
              <a:avLst/>
            </a:prstGeom>
            <a:solidFill>
              <a:srgbClr val="00B0F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43388541-FA56-9EE1-CB9E-C8CAC56A82A8}"/>
                </a:ext>
              </a:extLst>
            </p:cNvPr>
            <p:cNvSpPr txBox="1"/>
            <p:nvPr/>
          </p:nvSpPr>
          <p:spPr>
            <a:xfrm>
              <a:off x="8238125" y="1963537"/>
              <a:ext cx="67827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：自動車に関するもの</a:t>
              </a:r>
            </a:p>
          </p:txBody>
        </p:sp>
        <p:sp>
          <p:nvSpPr>
            <p:cNvPr id="22" name="正方形/長方形 21">
              <a:extLst>
                <a:ext uri="{FF2B5EF4-FFF2-40B4-BE49-F238E27FC236}">
                  <a16:creationId xmlns:a16="http://schemas.microsoft.com/office/drawing/2014/main" id="{3B85125F-1EBE-ABD9-04EB-C405F2570937}"/>
                </a:ext>
              </a:extLst>
            </p:cNvPr>
            <p:cNvSpPr/>
            <p:nvPr/>
          </p:nvSpPr>
          <p:spPr>
            <a:xfrm>
              <a:off x="7112091" y="1261951"/>
              <a:ext cx="277539" cy="197800"/>
            </a:xfrm>
            <a:prstGeom prst="rect">
              <a:avLst/>
            </a:prstGeom>
            <a:solidFill>
              <a:srgbClr val="EB6D8E"/>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kumimoji="1" lang="ja-JP" altLang="en-US" dirty="0"/>
            </a:p>
          </p:txBody>
        </p:sp>
        <p:sp>
          <p:nvSpPr>
            <p:cNvPr id="23" name="テキスト ボックス 22">
              <a:extLst>
                <a:ext uri="{FF2B5EF4-FFF2-40B4-BE49-F238E27FC236}">
                  <a16:creationId xmlns:a16="http://schemas.microsoft.com/office/drawing/2014/main" id="{262D592B-409C-E1E9-A7DB-AC0638135165}"/>
                </a:ext>
              </a:extLst>
            </p:cNvPr>
            <p:cNvSpPr txBox="1"/>
            <p:nvPr/>
          </p:nvSpPr>
          <p:spPr>
            <a:xfrm>
              <a:off x="7395911" y="1222161"/>
              <a:ext cx="587586" cy="253916"/>
            </a:xfrm>
            <a:prstGeom prst="rect">
              <a:avLst/>
            </a:prstGeom>
            <a:noFill/>
          </p:spPr>
          <p:txBody>
            <a:bodyPr wrap="square" rtlCol="0">
              <a:spAutoFit/>
            </a:bodyPr>
            <a:lstStyle/>
            <a:p>
              <a:r>
                <a:rPr kumimoji="1" lang="ja-JP" altLang="en-US" sz="1050" dirty="0">
                  <a:latin typeface="Meiryo UI" panose="020B0604030504040204" pitchFamily="50" charset="-128"/>
                  <a:ea typeface="Meiryo UI" panose="020B0604030504040204" pitchFamily="50" charset="-128"/>
                </a:rPr>
                <a:t>：美容に関するもの</a:t>
              </a:r>
            </a:p>
          </p:txBody>
        </p:sp>
      </p:grpSp>
    </p:spTree>
    <p:extLst>
      <p:ext uri="{BB962C8B-B14F-4D97-AF65-F5344CB8AC3E}">
        <p14:creationId xmlns:p14="http://schemas.microsoft.com/office/powerpoint/2010/main" val="24540131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2_ホワイ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0">
          <a:solidFill>
            <a:schemeClr val="tx1"/>
          </a:solidFill>
        </a:ln>
        <a:effectLst/>
      </a:spPr>
      <a:bodyPr rtlCol="0" anchor="ctr"/>
      <a:lstStyle>
        <a:defPPr algn="ctr">
          <a:defRPr kumimoji="1"/>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1979</TotalTime>
  <Words>2342</Words>
  <Application>Microsoft Office PowerPoint</Application>
  <PresentationFormat>画面に合わせる (4:3)</PresentationFormat>
  <Paragraphs>349</Paragraphs>
  <Slides>15</Slides>
  <Notes>15</Notes>
  <HiddenSlides>0</HiddenSlides>
  <MMClips>0</MMClips>
  <ScaleCrop>false</ScaleCrop>
  <HeadingPairs>
    <vt:vector size="6" baseType="variant">
      <vt:variant>
        <vt:lpstr>使用されているフォント</vt:lpstr>
      </vt:variant>
      <vt:variant>
        <vt:i4>6</vt:i4>
      </vt:variant>
      <vt:variant>
        <vt:lpstr>テーマ</vt:lpstr>
      </vt:variant>
      <vt:variant>
        <vt:i4>1</vt:i4>
      </vt:variant>
      <vt:variant>
        <vt:lpstr>スライド タイトル</vt:lpstr>
      </vt:variant>
      <vt:variant>
        <vt:i4>15</vt:i4>
      </vt:variant>
    </vt:vector>
  </HeadingPairs>
  <TitlesOfParts>
    <vt:vector size="22" baseType="lpstr">
      <vt:lpstr>Meiryo UI</vt:lpstr>
      <vt:lpstr>ヒラギノ丸ゴ Pro W4</vt:lpstr>
      <vt:lpstr>游ゴシック</vt:lpstr>
      <vt:lpstr>Arial</vt:lpstr>
      <vt:lpstr>Calibri</vt:lpstr>
      <vt:lpstr>Courier New</vt:lpstr>
      <vt:lpstr>2_ホワイト</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生命保険文化センター</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窪田 陸</dc:creator>
  <cp:lastModifiedBy>中尾 健太</cp:lastModifiedBy>
  <cp:revision>113</cp:revision>
  <cp:lastPrinted>2020-03-10T04:15:44Z</cp:lastPrinted>
  <dcterms:created xsi:type="dcterms:W3CDTF">2020-01-08T02:02:56Z</dcterms:created>
  <dcterms:modified xsi:type="dcterms:W3CDTF">2025-03-18T04:08:27Z</dcterms:modified>
</cp:coreProperties>
</file>