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</p:sldMasterIdLst>
  <p:notesMasterIdLst>
    <p:notesMasterId r:id="rId47"/>
  </p:notesMasterIdLst>
  <p:sldIdLst>
    <p:sldId id="296" r:id="rId6"/>
    <p:sldId id="266" r:id="rId7"/>
    <p:sldId id="341" r:id="rId8"/>
    <p:sldId id="362" r:id="rId9"/>
    <p:sldId id="363" r:id="rId10"/>
    <p:sldId id="270" r:id="rId11"/>
    <p:sldId id="299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261" r:id="rId22"/>
    <p:sldId id="352" r:id="rId23"/>
    <p:sldId id="300" r:id="rId24"/>
    <p:sldId id="328" r:id="rId25"/>
    <p:sldId id="329" r:id="rId26"/>
    <p:sldId id="330" r:id="rId27"/>
    <p:sldId id="331" r:id="rId28"/>
    <p:sldId id="332" r:id="rId29"/>
    <p:sldId id="285" r:id="rId30"/>
    <p:sldId id="286" r:id="rId31"/>
    <p:sldId id="287" r:id="rId32"/>
    <p:sldId id="288" r:id="rId33"/>
    <p:sldId id="292" r:id="rId34"/>
    <p:sldId id="364" r:id="rId35"/>
    <p:sldId id="274" r:id="rId36"/>
    <p:sldId id="355" r:id="rId37"/>
    <p:sldId id="356" r:id="rId38"/>
    <p:sldId id="453" r:id="rId39"/>
    <p:sldId id="422" r:id="rId40"/>
    <p:sldId id="454" r:id="rId41"/>
    <p:sldId id="455" r:id="rId42"/>
    <p:sldId id="365" r:id="rId43"/>
    <p:sldId id="327" r:id="rId44"/>
    <p:sldId id="282" r:id="rId45"/>
    <p:sldId id="290" r:id="rId46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A6E4"/>
    <a:srgbClr val="3A3A3A"/>
    <a:srgbClr val="D99694"/>
    <a:srgbClr val="558ED5"/>
    <a:srgbClr val="F39C45"/>
    <a:srgbClr val="F5F2E8"/>
    <a:srgbClr val="E4E1CE"/>
    <a:srgbClr val="17375E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1" autoAdjust="0"/>
    <p:restoredTop sz="68376" autoAdjust="0"/>
  </p:normalViewPr>
  <p:slideViewPr>
    <p:cSldViewPr snapToGrid="0">
      <p:cViewPr varScale="1">
        <p:scale>
          <a:sx n="43" d="100"/>
          <a:sy n="43" d="100"/>
        </p:scale>
        <p:origin x="1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3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EBAC5C-CA9F-4E2A-9908-119750936445}" type="datetimeFigureOut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035A2-7032-4A81-BB3A-3AA0E1FC4DA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6483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ili.or.jp/lifeplan/lifesecurity/8808.html" TargetMode="External"/><Relationship Id="rId3" Type="http://schemas.openxmlformats.org/officeDocument/2006/relationships/hyperlink" Target="https://www.jili.or.jp/lifeplan/lifesecurity/1041.html" TargetMode="External"/><Relationship Id="rId7" Type="http://schemas.openxmlformats.org/officeDocument/2006/relationships/hyperlink" Target="https://www.jili.or.jp/lifeplan/lifesecurity/8789.html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jili.or.jp/lifeplan/lifesecurity/1134.html" TargetMode="External"/><Relationship Id="rId5" Type="http://schemas.openxmlformats.org/officeDocument/2006/relationships/hyperlink" Target="https://www.jili.or.jp/lifeplan/lifesecurity/8455.html" TargetMode="External"/><Relationship Id="rId4" Type="http://schemas.openxmlformats.org/officeDocument/2006/relationships/hyperlink" Target="https://www.jili.or.jp/lifeplan/lifesecurity/8755.html" TargetMode="External"/><Relationship Id="rId9" Type="http://schemas.openxmlformats.org/officeDocument/2006/relationships/hyperlink" Target="https://www.jili.or.jp/lifeplan/lifesecurity/1110.html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lifeplan/lifesecurity/8455.htm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li.or.jp/tebiki/chapter3.html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jili.or.jp/knows_learns/basic/change/101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28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662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</a:p>
          <a:p>
            <a:r>
              <a:rPr lang="ja-JP" altLang="en-US" dirty="0">
                <a:hlinkClick r:id="rId3"/>
              </a:rPr>
              <a:t>公的な遺族年金の仕組みについて知りたい｜リスクに備えるための生活設計｜ひと目でわかる生活設計情報｜公益財団法人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4"/>
              </a:rPr>
              <a:t>働けなくなったときなどの公的保障（傷病手当金、障害年金）について知りたい｜リスクに備えるための生活設計｜ひと目でわかる生活設計情報｜公益財団法人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5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6"/>
              </a:rPr>
              <a:t>公的年金はいくらくらい受け取れる？｜リスクに備えるための生活設計｜ひと目でわかる生活設計情報｜公益財団法人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7"/>
              </a:rPr>
              <a:t>公的年金の将来の年金額を知りたいときは？｜リスクに備えるための生活設計｜ひと目でわかる生活設計情報｜公益財団法人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8"/>
              </a:rPr>
              <a:t>公的介護保険への加入はいつから？　保険料はどのように負担する？｜リスクに備えるための生活設計｜ひと目でわかる生活設計情報｜公益財団法人　生命保険文化センター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lang="ja-JP" altLang="en-US" dirty="0">
                <a:hlinkClick r:id="rId9"/>
              </a:rPr>
              <a:t>公的介護保険で受けられるサービスの内容は？｜リスクに備えるための生活設計｜ひと目でわかる生活設計情報｜公益財団法人　生命保険文化センター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06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/>
              <a:t>】</a:t>
            </a:r>
            <a:endParaRPr lang="en-US" altLang="ja-JP" dirty="0">
              <a:hlinkClick r:id="rId3"/>
            </a:endParaRPr>
          </a:p>
          <a:p>
            <a:r>
              <a:rPr lang="ja-JP" altLang="en-US" dirty="0">
                <a:hlinkClick r:id="rId3"/>
              </a:rPr>
              <a:t>高額療養費制度について知りたい｜リスクに備えるための生活設計｜ひと目でわかる生活設計情報｜公益財団法人　生命保険文化センター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847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11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09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CF20F6-02F4-5F40-A8D1-3F65F449E5E0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83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71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※</a:t>
            </a:r>
            <a:r>
              <a:rPr kumimoji="1" lang="ja-JP" altLang="en-US" dirty="0"/>
              <a:t>タブの「表示」→「プレゼンテーションの表示」→「ノート」をクリックしていただくと、ハイパーリンクから当該サイトに遷移します。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【</a:t>
            </a:r>
            <a:r>
              <a:rPr kumimoji="1" lang="ja-JP" altLang="en-US" dirty="0"/>
              <a:t>参考情報</a:t>
            </a:r>
            <a:r>
              <a:rPr kumimoji="1" lang="en-US" altLang="ja-JP" dirty="0"/>
              <a:t>】</a:t>
            </a:r>
            <a:endParaRPr kumimoji="1" lang="ja-JP" altLang="en-US" dirty="0"/>
          </a:p>
          <a:p>
            <a:r>
              <a:rPr lang="ja-JP" altLang="en-US" dirty="0">
                <a:hlinkClick r:id="rId3"/>
              </a:rPr>
              <a:t>その３：</a:t>
            </a:r>
            <a:r>
              <a:rPr lang="en-US" altLang="ja-JP" dirty="0">
                <a:hlinkClick r:id="rId3"/>
              </a:rPr>
              <a:t>【</a:t>
            </a:r>
            <a:r>
              <a:rPr lang="ja-JP" altLang="en-US" dirty="0">
                <a:hlinkClick r:id="rId3"/>
              </a:rPr>
              <a:t>既に保険を契約している皆さま</a:t>
            </a:r>
            <a:r>
              <a:rPr lang="en-US" altLang="ja-JP" dirty="0">
                <a:hlinkClick r:id="rId3"/>
              </a:rPr>
              <a:t>】 </a:t>
            </a:r>
            <a:r>
              <a:rPr lang="ja-JP" altLang="en-US" dirty="0">
                <a:hlinkClick r:id="rId3"/>
              </a:rPr>
              <a:t>生命保険の「見直し方法」と留意点を確認しましょう｜生命保険の契約にあたっての手引｜公益財団法人　生命保険文化センター</a:t>
            </a:r>
            <a:endParaRPr lang="en-US" altLang="ja-JP" dirty="0"/>
          </a:p>
          <a:p>
            <a:endParaRPr kumimoji="1" lang="en-US" altLang="ja-JP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hlinkClick r:id="rId4"/>
              </a:rPr>
              <a:t>転換制度｜保障内容の変更と対応方法｜知っておきたい生命保険の基礎知識｜生命保険を知る・学ぶ｜公益財団法人　生命保険</a:t>
            </a:r>
            <a:r>
              <a:rPr lang="ja-JP" altLang="en-US">
                <a:hlinkClick r:id="rId4"/>
              </a:rPr>
              <a:t>文化センター</a:t>
            </a:r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035A2-7032-4A81-BB3A-3AA0E1FC4DAB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474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0196C-6138-4F72-906D-B5AD17C3A8E6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75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30F64-DFE4-4021-8C86-47F0D41E0348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424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59BC-B9B1-4987-AE83-B3BD728088A3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723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7ECC33-ACC0-4554-8604-D01D7DCF7AE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743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98408-465D-4480-9ACC-0EC4D6BC5D8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26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61C30-5801-4C3E-A0DF-D3197D7B607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95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CFFA8-24D7-4A65-BA79-B1D8987E41BC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01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FA2AEC-CF10-48E4-854B-C79809287D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6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3D681-0F8E-4899-893F-421927E656F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69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52F35-132F-41CF-8CAC-A08A905261B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29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4CBF7-D680-406E-8BD5-1DB6CB5486D6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644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2172-B52A-4660-ABA5-27A481898C8A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5974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00024-CF25-4357-9CF2-540C9B02964B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037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B35826-FE9B-4285-AC23-A1D21ECE454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217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4318E9-8F25-49F1-BB35-D9392A975A0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5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E9F2D-9E11-4FD7-A1CC-6368655550A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422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B53B16-F823-456A-9FEE-4DCAC8F10DA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233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E811F-1124-45BE-AAB9-53A97F849AF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329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3E528-F41E-4024-8471-2B1C7E16B8C8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335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C638F-57B4-4FC6-99C9-614A0D36CD1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889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BE0518-4576-43D8-8B33-508D882361E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071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F73EDE-C232-4DF5-B839-25F80DE8BA6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0B36A-1D92-4F37-A0BC-3BC4EA0EEA9E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300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09497A-A5AE-4BB8-A61E-DC4F96E516C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507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BE0A6-A30F-4BC4-A120-F368D72890E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2270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78F79-1048-4F47-BCD5-CC1F7098E13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836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05ABD9-2389-4023-98FF-9D1565ED23C9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01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51265-F65B-4B5A-8393-6A4C958C812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/>
              <a:pPr defTabSz="457200"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2037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84824-A596-476A-B787-4B9D35D3CA4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299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2C11A-7A53-48A7-9BBE-5DCEFE2DF0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33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A0853-2673-4A85-8062-8E6DA8D586C1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239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5D75E9-0D08-458D-8DD9-18570F8AB9AB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327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89F6F4-5BB5-45FD-99FE-5324826B950E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2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3864F-FB1D-4419-866A-AA93201BD937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31624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91B1C-AE1C-4C3A-B80F-16B1D204A6C0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297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29793-27B9-49E9-AC73-4F8DE93131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238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CF10B-01DC-4A7A-8322-7C1063DD4FA3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81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846834-307F-4E61-98B5-5BC2D8FED4AA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27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78A49-DB72-4193-A05A-03BF6B22CE57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988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AB182-10A2-401B-B4CB-94F8DD819CAA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5857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D051-286E-4C80-A345-E8E7B6112F9B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956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06ACD-DD00-4B5C-9520-48E2A60DAA5C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9529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EB859-5E44-4318-B2CB-CD4DF6C59A19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72643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0451F-F325-4DC7-8617-2F85377C4909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83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F6439-265A-4F99-8341-EB29837133B9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3253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6121-81E8-455A-9D3B-2E03172B7A9B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5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9BF57-A9BC-4EFB-9AF3-400E748AB334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1101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E206-296B-4899-802B-AA4AB17646F2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7752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1741-F2CE-4C84-9E71-6479A3A2DBA4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213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9689A-2EA9-4A54-848A-11AF7D6B750E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8439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AC9E-81C9-4B30-9B31-B6EF3D48CAAA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37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8BFEC-544D-409D-83CB-5B5DAC400262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574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73892-D92D-4952-AE88-351C7DB5CB72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6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15E27-EAC9-4F8F-9D9A-40E2839F42DC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657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C8AF7-4E96-45FF-8761-01B206555931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7973E-2E2A-45B8-9C2B-5EA94CA467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0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C85E7-05C3-49B2-A097-1CEA8DE397E9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3967973E-2E2A-45B8-9C2B-5EA94CA467D8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829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33DE0-1426-42D0-9479-9A18376807F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1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ACB93E-9AD6-443D-BF69-59CE6108B7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8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5CBF4-A3CE-48C8-BE2E-1296D75FA49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2025/3/17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7B76553B-32E2-D644-9CD0-56FDA882EB90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7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3E9E-4A72-4B87-BA12-55759BA9EE38}" type="datetime1">
              <a:rPr kumimoji="1" lang="ja-JP" altLang="en-US" smtClean="0"/>
              <a:t>2025/3/17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6C572-D1D0-4697-B47B-F07ABAE610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29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2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レーム 8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角丸四角形 9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5" name="正方形/長方形 4"/>
          <p:cNvSpPr/>
          <p:nvPr/>
        </p:nvSpPr>
        <p:spPr bwMode="gray">
          <a:xfrm>
            <a:off x="240382" y="1449270"/>
            <a:ext cx="8580026" cy="1359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事例から考える</a:t>
            </a:r>
          </a:p>
          <a:p>
            <a:pPr algn="ctr" eaLnBrk="1" hangingPunct="1">
              <a:lnSpc>
                <a:spcPts val="3000"/>
              </a:lnSpc>
              <a:spcBef>
                <a:spcPct val="50000"/>
              </a:spcBef>
              <a:buFontTx/>
              <a:buNone/>
              <a:defRPr/>
            </a:pPr>
            <a:r>
              <a:rPr lang="ja-JP" altLang="en-US" sz="5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Std W8"/>
              </a:rPr>
              <a:t>リスクマネジメント</a:t>
            </a:r>
          </a:p>
        </p:txBody>
      </p:sp>
      <p:sp>
        <p:nvSpPr>
          <p:cNvPr id="6" name="正方形/長方形 5"/>
          <p:cNvSpPr/>
          <p:nvPr/>
        </p:nvSpPr>
        <p:spPr bwMode="gray">
          <a:xfrm>
            <a:off x="1191491" y="3559366"/>
            <a:ext cx="7162799" cy="2163498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１</a:t>
            </a:r>
            <a:r>
              <a:rPr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リスクへの備え</a:t>
            </a:r>
            <a:endParaRPr lang="en-US" altLang="ja-JP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２</a:t>
            </a:r>
            <a:r>
              <a:rPr kumimoji="1"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 </a:t>
            </a:r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もしもリスクが起きてしまったら・・・</a:t>
            </a:r>
            <a:endParaRPr kumimoji="1" lang="en-US" altLang="ja-JP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３</a:t>
            </a:r>
            <a:r>
              <a:rPr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私的保障</a:t>
            </a:r>
            <a:endParaRPr lang="en-US" altLang="ja-JP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  <a:p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４</a:t>
            </a:r>
            <a:r>
              <a:rPr kumimoji="1" lang="en-US" altLang="ja-JP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.</a:t>
            </a:r>
            <a:r>
              <a:rPr kumimoji="1"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 </a:t>
            </a:r>
            <a:r>
              <a:rPr lang="ja-JP" altLang="en-US" sz="3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kumimoji="1" lang="ja-JP" altLang="en-US" sz="3200" b="1" dirty="0">
              <a:solidFill>
                <a:schemeClr val="accent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359951" y="3140435"/>
            <a:ext cx="4340888" cy="458749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2568956" y="2999284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本日の授業内容</a:t>
            </a:r>
            <a:endParaRPr lang="en-US" altLang="ja-JP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665" y="5722864"/>
            <a:ext cx="3725603" cy="281478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08965-2192-4FC8-A7D0-FAB75B10DF37}"/>
              </a:ext>
            </a:extLst>
          </p:cNvPr>
          <p:cNvSpPr txBox="1"/>
          <p:nvPr/>
        </p:nvSpPr>
        <p:spPr bwMode="white">
          <a:xfrm>
            <a:off x="687205" y="729699"/>
            <a:ext cx="822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spc="-100" dirty="0">
                <a:solidFill>
                  <a:schemeClr val="bg1"/>
                </a:solidFill>
                <a:latin typeface="Arial Black" panose="020B0A04020102020204" pitchFamily="34" charset="0"/>
                <a:cs typeface="Aharoni" panose="020B0604020202020204" pitchFamily="2" charset="-79"/>
              </a:rPr>
              <a:t>2021</a:t>
            </a:r>
            <a:endParaRPr kumimoji="1" lang="ja-JP" altLang="en-US" sz="2000" spc="-100" dirty="0">
              <a:solidFill>
                <a:schemeClr val="bg1"/>
              </a:solidFill>
              <a:latin typeface="Arial Black" panose="020B0A04020102020204" pitchFamily="34" charset="0"/>
              <a:cs typeface="Aharoni" panose="020B0604020202020204" pitchFamily="2" charset="-79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C09C8C-6E1A-431D-9D3C-542A371A930C}"/>
              </a:ext>
            </a:extLst>
          </p:cNvPr>
          <p:cNvSpPr txBox="1"/>
          <p:nvPr/>
        </p:nvSpPr>
        <p:spPr bwMode="white">
          <a:xfrm>
            <a:off x="679595" y="986415"/>
            <a:ext cx="83869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7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年度版</a:t>
            </a:r>
            <a:endParaRPr kumimoji="1" lang="ja-JP" altLang="en-US" sz="17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スライド番号プレースホルダー 5"/>
          <p:cNvSpPr txBox="1">
            <a:spLocks/>
          </p:cNvSpPr>
          <p:nvPr/>
        </p:nvSpPr>
        <p:spPr>
          <a:xfrm>
            <a:off x="7010400" y="648874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7B76553B-32E2-D644-9CD0-56FDA882EB90}" type="slidenum">
              <a:rPr lang="ja-JP" altLang="en-US" sz="1800" smtClean="0">
                <a:solidFill>
                  <a:srgbClr val="3A3A3A"/>
                </a:solidFill>
              </a:rPr>
              <a:pPr defTabSz="457200">
                <a:defRPr/>
              </a:pPr>
              <a:t>1</a:t>
            </a:fld>
            <a:endParaRPr lang="ja-JP" altLang="en-US" sz="1800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9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7AC6CE-400E-4E2A-BEA8-AA3FD85BA2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774" y="-1511167"/>
            <a:ext cx="10048774" cy="8494296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61800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89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50C3BE7-C11E-46CC-86B9-02E89C64E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035"/>
            <a:ext cx="8886825" cy="571793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0522FB5-A334-48D4-95ED-50F34E602A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9"/>
          <a:stretch/>
        </p:blipFill>
        <p:spPr>
          <a:xfrm>
            <a:off x="0" y="0"/>
            <a:ext cx="9119941" cy="587141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BF120C5-C234-4821-AD18-05A2DD194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2805763"/>
            <a:ext cx="6027490" cy="4052237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34893"/>
      </p:ext>
    </p:extLst>
  </p:cSld>
  <p:clrMapOvr>
    <a:masterClrMapping/>
  </p:clrMapOvr>
  <p:transition advTm="4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42000" decel="5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1.85185E-6 L -1.4698 0.03935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90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77CF18-1FB5-418B-8309-384F3C79D5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/>
          <a:stretch/>
        </p:blipFill>
        <p:spPr>
          <a:xfrm>
            <a:off x="-236943" y="-104776"/>
            <a:ext cx="9914676" cy="69627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18664D0-4C4D-48CB-8EE6-0B75082A1B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72" y="182833"/>
            <a:ext cx="4052131" cy="182704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1AD43EE-EAF2-49DC-A07E-7018FADB716B}"/>
              </a:ext>
            </a:extLst>
          </p:cNvPr>
          <p:cNvSpPr/>
          <p:nvPr/>
        </p:nvSpPr>
        <p:spPr>
          <a:xfrm rot="21220604">
            <a:off x="4382410" y="466327"/>
            <a:ext cx="3851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200" b="1" dirty="0"/>
              <a:t>これは</a:t>
            </a:r>
            <a:r>
              <a:rPr kumimoji="1" lang="en-US" altLang="ja-JP" sz="3200" b="1" dirty="0"/>
              <a:t>…</a:t>
            </a:r>
          </a:p>
          <a:p>
            <a:r>
              <a:rPr kumimoji="1" lang="ja-JP" altLang="en-US" sz="3200" b="1" dirty="0"/>
              <a:t>手術が必要ですねぇ</a:t>
            </a:r>
            <a:endParaRPr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544133" y="649287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676525" y="2104179"/>
            <a:ext cx="6286499" cy="4591896"/>
          </a:xfrm>
          <a:prstGeom prst="cloudCallout">
            <a:avLst>
              <a:gd name="adj1" fmla="val -62607"/>
              <a:gd name="adj2" fmla="val -17866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86149" y="2879198"/>
            <a:ext cx="5238749" cy="304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入院、手術、薬にお金がかかるかな？</a:t>
            </a: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入院している間の生活費も必要？</a:t>
            </a:r>
            <a:r>
              <a:rPr lang="en-US" altLang="ja-JP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</a:p>
          <a:p>
            <a:pPr>
              <a:lnSpc>
                <a:spcPts val="4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くらいかな？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7821" y="846710"/>
            <a:ext cx="8885203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骨折をしたら・・・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どんなことにお金がかかるか考えてみよう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12682"/>
            <a:ext cx="2381250" cy="2489653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924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1655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2115979" y="3530428"/>
            <a:ext cx="4751976" cy="14363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15" y="5224893"/>
            <a:ext cx="4265744" cy="160606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-622268" y="737172"/>
            <a:ext cx="974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★足の骨折で手術が必要となり、</a:t>
            </a:r>
            <a:r>
              <a:rPr lang="en-US" altLang="ja-JP" sz="28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r>
            <a:r>
              <a:rPr lang="ja-JP" altLang="en-US" sz="28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日間入院した事例</a:t>
            </a:r>
            <a:endParaRPr lang="en-US" altLang="ja-JP" sz="28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5298C52-6535-4E28-B995-5861313D7E4D}"/>
              </a:ext>
            </a:extLst>
          </p:cNvPr>
          <p:cNvGrpSpPr/>
          <p:nvPr/>
        </p:nvGrpSpPr>
        <p:grpSpPr>
          <a:xfrm>
            <a:off x="205065" y="1283970"/>
            <a:ext cx="8624571" cy="5391467"/>
            <a:chOff x="205065" y="1283970"/>
            <a:chExt cx="8624571" cy="5391467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C5D1F213-FDA2-448C-8F30-C08D2FB8BB91}"/>
                </a:ext>
              </a:extLst>
            </p:cNvPr>
            <p:cNvGrpSpPr/>
            <p:nvPr/>
          </p:nvGrpSpPr>
          <p:grpSpPr>
            <a:xfrm>
              <a:off x="205065" y="1283970"/>
              <a:ext cx="8624571" cy="5391467"/>
              <a:chOff x="205065" y="1283970"/>
              <a:chExt cx="8624571" cy="5391467"/>
            </a:xfrm>
          </p:grpSpPr>
          <p:grpSp>
            <p:nvGrpSpPr>
              <p:cNvPr id="5" name="グループ化 4">
                <a:extLst>
                  <a:ext uri="{FF2B5EF4-FFF2-40B4-BE49-F238E27FC236}">
                    <a16:creationId xmlns:a16="http://schemas.microsoft.com/office/drawing/2014/main" id="{9B5B7FDD-9A6B-4C1A-9381-69CEA3011624}"/>
                  </a:ext>
                </a:extLst>
              </p:cNvPr>
              <p:cNvGrpSpPr/>
              <p:nvPr/>
            </p:nvGrpSpPr>
            <p:grpSpPr>
              <a:xfrm>
                <a:off x="445032" y="1283970"/>
                <a:ext cx="8384604" cy="3857153"/>
                <a:chOff x="445032" y="1254906"/>
                <a:chExt cx="8384604" cy="3857153"/>
              </a:xfrm>
            </p:grpSpPr>
            <p:sp>
              <p:nvSpPr>
                <p:cNvPr id="3" name="角丸四角形 2"/>
                <p:cNvSpPr/>
                <p:nvPr/>
              </p:nvSpPr>
              <p:spPr>
                <a:xfrm>
                  <a:off x="445032" y="1549986"/>
                  <a:ext cx="8384604" cy="3562073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CCCC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" name="楕円 3"/>
                <p:cNvSpPr/>
                <p:nvPr/>
              </p:nvSpPr>
              <p:spPr>
                <a:xfrm>
                  <a:off x="783092" y="1254906"/>
                  <a:ext cx="931403" cy="868578"/>
                </a:xfrm>
                <a:prstGeom prst="ellipse">
                  <a:avLst/>
                </a:prstGeom>
                <a:solidFill>
                  <a:srgbClr val="FF7C80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4400" b="1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－</a:t>
                  </a:r>
                  <a:endParaRPr kumimoji="1" lang="ja-JP" altLang="en-US" sz="4400" b="1"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1909702" y="1615653"/>
                  <a:ext cx="6138101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①必要</a:t>
                  </a:r>
                  <a:r>
                    <a:rPr kumimoji="1" lang="ja-JP" altLang="en-US" sz="6000" b="1" dirty="0">
                      <a:solidFill>
                        <a:srgbClr val="FF5050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となるお金</a:t>
                  </a:r>
                </a:p>
              </p:txBody>
            </p:sp>
            <p:sp>
              <p:nvSpPr>
                <p:cNvPr id="16" name="角丸四角形 15"/>
                <p:cNvSpPr/>
                <p:nvPr/>
              </p:nvSpPr>
              <p:spPr>
                <a:xfrm>
                  <a:off x="908291" y="2693651"/>
                  <a:ext cx="7460759" cy="2138394"/>
                </a:xfrm>
                <a:prstGeom prst="roundRect">
                  <a:avLst>
                    <a:gd name="adj" fmla="val 7759"/>
                  </a:avLst>
                </a:prstGeom>
                <a:solidFill>
                  <a:srgbClr val="FF7C80"/>
                </a:solidFill>
                <a:ln w="31750">
                  <a:solidFill>
                    <a:srgbClr val="FF7C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3600"/>
                </a:p>
              </p:txBody>
            </p:sp>
          </p:grpSp>
          <p:grpSp>
            <p:nvGrpSpPr>
              <p:cNvPr id="8" name="グループ化 7"/>
              <p:cNvGrpSpPr/>
              <p:nvPr/>
            </p:nvGrpSpPr>
            <p:grpSpPr>
              <a:xfrm>
                <a:off x="1714495" y="2818968"/>
                <a:ext cx="5848349" cy="1951319"/>
                <a:chOff x="2090266" y="2828309"/>
                <a:chExt cx="4904000" cy="1951319"/>
              </a:xfrm>
            </p:grpSpPr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2090266" y="2828311"/>
                  <a:ext cx="2919126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かかった医療費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その他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7" name="テキスト ボックス 16"/>
                <p:cNvSpPr txBox="1"/>
                <p:nvPr/>
              </p:nvSpPr>
              <p:spPr>
                <a:xfrm>
                  <a:off x="4762958" y="2828309"/>
                  <a:ext cx="223130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180</a:t>
                  </a:r>
                  <a:r>
                    <a:rPr kumimoji="1"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en-US" altLang="ja-JP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pPr algn="r"/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lang="en-US" altLang="ja-JP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8</a:t>
                  </a:r>
                  <a:r>
                    <a:rPr lang="ja-JP" altLang="en-US" sz="3600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sp>
              <p:nvSpPr>
                <p:cNvPr id="19" name="テキスト ボックス 18"/>
                <p:cNvSpPr txBox="1"/>
                <p:nvPr/>
              </p:nvSpPr>
              <p:spPr>
                <a:xfrm>
                  <a:off x="2090266" y="4133297"/>
                  <a:ext cx="29191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ja-JP" altLang="en-US" sz="36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合計</a:t>
                  </a:r>
                </a:p>
              </p:txBody>
            </p:sp>
            <p:sp>
              <p:nvSpPr>
                <p:cNvPr id="20" name="テキスト ボックス 19"/>
                <p:cNvSpPr txBox="1"/>
                <p:nvPr/>
              </p:nvSpPr>
              <p:spPr>
                <a:xfrm>
                  <a:off x="4762958" y="4133296"/>
                  <a:ext cx="22179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kumimoji="1"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約</a:t>
                  </a:r>
                  <a:r>
                    <a:rPr kumimoji="1" lang="en-US" altLang="ja-JP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188</a:t>
                  </a:r>
                  <a:r>
                    <a:rPr lang="ja-JP" altLang="en-US" sz="3600" b="1" u="sng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万円</a:t>
                  </a:r>
                  <a:endParaRPr kumimoji="1" lang="ja-JP" altLang="en-US" sz="3600" b="1" u="sng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</p:grpSp>
          <p:sp>
            <p:nvSpPr>
              <p:cNvPr id="48" name="テキスト ボックス 47"/>
              <p:cNvSpPr txBox="1"/>
              <p:nvPr/>
            </p:nvSpPr>
            <p:spPr>
              <a:xfrm>
                <a:off x="205065" y="5475108"/>
                <a:ext cx="396539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2400" dirty="0">
                    <a:solidFill>
                      <a:srgbClr val="17375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その他・・・入院中の衣類・日用品やお見舞いに来た家族の交通費・食費等</a:t>
                </a:r>
                <a:endParaRPr lang="en-US" altLang="ja-JP" sz="2400" dirty="0">
                  <a:solidFill>
                    <a:srgbClr val="17375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3707934" y="5157933"/>
                <a:ext cx="5121701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※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生命保険文化センター「医療保障ガイド」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(2022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10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月改訂版</a:t>
                </a:r>
                <a:r>
                  <a:rPr lang="en-US" altLang="ja-JP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12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をもとに作成</a:t>
                </a:r>
                <a:endPara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4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cxnSp>
          <p:nvCxnSpPr>
            <p:cNvPr id="23" name="直線コネクタ 22">
              <a:extLst>
                <a:ext uri="{FF2B5EF4-FFF2-40B4-BE49-F238E27FC236}">
                  <a16:creationId xmlns:a16="http://schemas.microsoft.com/office/drawing/2014/main" id="{EED98C7C-80C2-4B91-9A37-1AC965C6C7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9396" y="4033132"/>
              <a:ext cx="6279204" cy="3912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7063233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497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69896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58348" y="5137828"/>
            <a:ext cx="8714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ケガや病気で入院したときには、国などから受けられる公的保障として、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「公的医療保険」</a:t>
            </a: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51BDB4-F929-46C3-8B2D-526CC9614D61}"/>
              </a:ext>
            </a:extLst>
          </p:cNvPr>
          <p:cNvGrpSpPr/>
          <p:nvPr/>
        </p:nvGrpSpPr>
        <p:grpSpPr>
          <a:xfrm>
            <a:off x="342900" y="807450"/>
            <a:ext cx="9288488" cy="4547412"/>
            <a:chOff x="342900" y="807450"/>
            <a:chExt cx="9288488" cy="4547412"/>
          </a:xfrm>
        </p:grpSpPr>
        <p:sp>
          <p:nvSpPr>
            <p:cNvPr id="22" name="角丸四角形 21"/>
            <p:cNvSpPr/>
            <p:nvPr/>
          </p:nvSpPr>
          <p:spPr>
            <a:xfrm>
              <a:off x="342900" y="1121128"/>
              <a:ext cx="8420100" cy="3695250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楕円 22"/>
            <p:cNvSpPr/>
            <p:nvPr/>
          </p:nvSpPr>
          <p:spPr>
            <a:xfrm>
              <a:off x="592031" y="807450"/>
              <a:ext cx="931403" cy="868578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061174" y="1120857"/>
              <a:ext cx="584284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0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895351" y="2178014"/>
              <a:ext cx="7477125" cy="2168147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33449" y="2261002"/>
              <a:ext cx="40491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（公的医療保険）</a:t>
              </a: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788671" y="2629262"/>
              <a:ext cx="2688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168</a:t>
              </a:r>
              <a:r>
                <a:rPr kumimoji="1" lang="ja-JP" altLang="en-US" sz="36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28" name="直線コネクタ 27"/>
            <p:cNvCxnSpPr>
              <a:cxnSpLocks/>
            </p:cNvCxnSpPr>
            <p:nvPr/>
          </p:nvCxnSpPr>
          <p:spPr>
            <a:xfrm flipV="1">
              <a:off x="1352550" y="3523732"/>
              <a:ext cx="6372225" cy="23286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2115979" y="3654412"/>
              <a:ext cx="29191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755332" y="3612896"/>
              <a:ext cx="27551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kumimoji="1" lang="en-US" altLang="ja-JP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168</a:t>
              </a:r>
              <a:r>
                <a:rPr lang="ja-JP" altLang="en-US" sz="3600" b="1" u="sng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4051883" y="4862419"/>
              <a:ext cx="557950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生命保険文化センター「医療保障ガイド」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(2022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年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月改訂版</a:t>
              </a:r>
              <a:r>
                <a:rPr lang="en-US" altLang="ja-JP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12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をもとに作成</a:t>
              </a:r>
              <a:endPara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967973E-2E2A-45B8-9C2B-5EA94CA467D8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A43218-8BAC-4B02-1312-3DC8507F5189}"/>
              </a:ext>
            </a:extLst>
          </p:cNvPr>
          <p:cNvSpPr txBox="1"/>
          <p:nvPr/>
        </p:nvSpPr>
        <p:spPr>
          <a:xfrm>
            <a:off x="4651574" y="4408181"/>
            <a:ext cx="4149526" cy="445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実際は健康保険組合などから医療機関に支払われるもので、</a:t>
            </a:r>
            <a:endParaRPr kumimoji="1" lang="en-US" altLang="ja-JP" sz="11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11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高額な立替えが必要なわけではありません。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30894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 descr="グラフ&#10;&#10;低い精度で自動的に生成された説明">
            <a:extLst>
              <a:ext uri="{FF2B5EF4-FFF2-40B4-BE49-F238E27FC236}">
                <a16:creationId xmlns:a16="http://schemas.microsoft.com/office/drawing/2014/main" id="{EBC4ECFE-F15E-43CD-A258-29C9824A2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76" y="2025462"/>
            <a:ext cx="8584985" cy="1329260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0703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4631" y="868643"/>
            <a:ext cx="569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●公的医療保険（公的保障）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50" y="3683595"/>
            <a:ext cx="9048750" cy="12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自己負担は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割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小学校入学後～</a:t>
            </a: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</a:t>
            </a:r>
            <a:r>
              <a:rPr lang="ja-JP" altLang="en-US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歳になるまで</a:t>
            </a:r>
            <a:r>
              <a:rPr lang="en-US" altLang="ja-JP" sz="24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自己負担が高額な場合は「高額療養費制度」を活用できる　</a:t>
            </a:r>
            <a:endParaRPr lang="en-US" altLang="ja-JP" sz="28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5325" y="5343868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事例の場合、受けられる保障は合計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168</a:t>
            </a:r>
            <a:r>
              <a:rPr kumimoji="1" lang="ja-JP" alt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6083617" y="2394607"/>
            <a:ext cx="428018" cy="141919"/>
          </a:xfrm>
          <a:prstGeom prst="rect">
            <a:avLst/>
          </a:prstGeom>
          <a:solidFill>
            <a:srgbClr val="F39C4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7701412" y="2236062"/>
            <a:ext cx="428018" cy="141919"/>
          </a:xfrm>
          <a:prstGeom prst="rect">
            <a:avLst/>
          </a:prstGeom>
          <a:solidFill>
            <a:srgbClr val="F5F2E8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8552" y="1625352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年齢による自己負担の割合</a:t>
            </a:r>
            <a:endParaRPr lang="en-US" altLang="ja-JP" sz="2000" b="1" dirty="0">
              <a:solidFill>
                <a:srgbClr val="00B0F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15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5292350D-C4E7-40A1-A060-1D9F48DA2ED6}"/>
              </a:ext>
            </a:extLst>
          </p:cNvPr>
          <p:cNvGrpSpPr/>
          <p:nvPr/>
        </p:nvGrpSpPr>
        <p:grpSpPr>
          <a:xfrm>
            <a:off x="1346527" y="5320394"/>
            <a:ext cx="7086404" cy="1312814"/>
            <a:chOff x="1346527" y="5320394"/>
            <a:chExt cx="7086404" cy="1312814"/>
          </a:xfrm>
        </p:grpSpPr>
        <p:sp>
          <p:nvSpPr>
            <p:cNvPr id="38" name="角丸四角形 37"/>
            <p:cNvSpPr/>
            <p:nvPr/>
          </p:nvSpPr>
          <p:spPr>
            <a:xfrm>
              <a:off x="2284540" y="5320394"/>
              <a:ext cx="5945060" cy="1312814"/>
            </a:xfrm>
            <a:prstGeom prst="roundRect">
              <a:avLst>
                <a:gd name="adj" fmla="val 7759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1750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等号 44"/>
            <p:cNvSpPr/>
            <p:nvPr/>
          </p:nvSpPr>
          <p:spPr>
            <a:xfrm>
              <a:off x="1346527" y="5790031"/>
              <a:ext cx="785616" cy="373540"/>
            </a:xfrm>
            <a:prstGeom prst="mathEqual">
              <a:avLst>
                <a:gd name="adj1" fmla="val 23520"/>
                <a:gd name="adj2" fmla="val 26685"/>
              </a:avLst>
            </a:prstGeom>
            <a:solidFill>
              <a:schemeClr val="tx1">
                <a:lumMod val="75000"/>
                <a:lumOff val="25000"/>
              </a:schemeClr>
            </a:solidFill>
            <a:ln w="317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300411" y="5409632"/>
              <a:ext cx="61325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3200" b="1" dirty="0">
                  <a:solidFill>
                    <a:schemeClr val="accent3">
                      <a:lumMod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③自分で準備する必要があるお金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00B05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6400" y="32401"/>
            <a:ext cx="9043030" cy="7236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事例①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08080" y="2638424"/>
            <a:ext cx="8724901" cy="2543176"/>
            <a:chOff x="108080" y="2638424"/>
            <a:chExt cx="8724901" cy="2543176"/>
          </a:xfrm>
        </p:grpSpPr>
        <p:grpSp>
          <p:nvGrpSpPr>
            <p:cNvPr id="39" name="グループ化 38"/>
            <p:cNvGrpSpPr/>
            <p:nvPr/>
          </p:nvGrpSpPr>
          <p:grpSpPr>
            <a:xfrm>
              <a:off x="108080" y="2638424"/>
              <a:ext cx="3819526" cy="2543176"/>
              <a:chOff x="266699" y="1381124"/>
              <a:chExt cx="3819526" cy="2543176"/>
            </a:xfrm>
          </p:grpSpPr>
          <p:sp>
            <p:nvSpPr>
              <p:cNvPr id="3" name="角丸四角形 2"/>
              <p:cNvSpPr/>
              <p:nvPr/>
            </p:nvSpPr>
            <p:spPr>
              <a:xfrm>
                <a:off x="409575" y="1562100"/>
                <a:ext cx="3676650" cy="2362200"/>
              </a:xfrm>
              <a:prstGeom prst="roundRect">
                <a:avLst>
                  <a:gd name="adj" fmla="val 7759"/>
                </a:avLst>
              </a:prstGeom>
              <a:solidFill>
                <a:srgbClr val="FFCCCC"/>
              </a:solidFill>
              <a:ln w="31750">
                <a:solidFill>
                  <a:srgbClr val="FF7C8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4" name="楕円 3"/>
              <p:cNvSpPr/>
              <p:nvPr/>
            </p:nvSpPr>
            <p:spPr>
              <a:xfrm>
                <a:off x="266699" y="1381124"/>
                <a:ext cx="576000" cy="576000"/>
              </a:xfrm>
              <a:prstGeom prst="ellipse">
                <a:avLst/>
              </a:prstGeom>
              <a:solidFill>
                <a:srgbClr val="FF7C80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－</a:t>
                </a:r>
              </a:p>
            </p:txBody>
          </p:sp>
          <p:sp>
            <p:nvSpPr>
              <p:cNvPr id="6" name="テキスト ボックス 5"/>
              <p:cNvSpPr txBox="1"/>
              <p:nvPr/>
            </p:nvSpPr>
            <p:spPr>
              <a:xfrm>
                <a:off x="747449" y="1616641"/>
                <a:ext cx="31623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①必要となるお金</a:t>
                </a:r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666750" y="2287142"/>
                <a:ext cx="3162300" cy="1418083"/>
              </a:xfrm>
              <a:prstGeom prst="roundRect">
                <a:avLst>
                  <a:gd name="adj" fmla="val 7759"/>
                </a:avLst>
              </a:prstGeom>
              <a:solidFill>
                <a:srgbClr val="FF7C80"/>
              </a:solidFill>
              <a:ln w="31750">
                <a:solidFill>
                  <a:srgbClr val="FF7C8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747449" y="2409825"/>
                <a:ext cx="18052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かかった医療費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その他</a:t>
                </a: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2400300" y="2409824"/>
                <a:ext cx="13716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180</a:t>
                </a: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  <a:endPara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endParaRP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8</a:t>
                </a: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  <p:cxnSp>
            <p:nvCxnSpPr>
              <p:cNvPr id="18" name="直線コネクタ 17"/>
              <p:cNvCxnSpPr/>
              <p:nvPr/>
            </p:nvCxnSpPr>
            <p:spPr>
              <a:xfrm flipV="1">
                <a:off x="747449" y="3162300"/>
                <a:ext cx="2938726" cy="95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/>
              <p:cNvSpPr txBox="1"/>
              <p:nvPr/>
            </p:nvSpPr>
            <p:spPr>
              <a:xfrm>
                <a:off x="747449" y="3275231"/>
                <a:ext cx="18052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合計</a:t>
                </a: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2400300" y="3275230"/>
                <a:ext cx="1371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188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</p:grpSp>
        <p:grpSp>
          <p:nvGrpSpPr>
            <p:cNvPr id="40" name="グループ化 39"/>
            <p:cNvGrpSpPr/>
            <p:nvPr/>
          </p:nvGrpSpPr>
          <p:grpSpPr>
            <a:xfrm>
              <a:off x="5013455" y="2638424"/>
              <a:ext cx="3819526" cy="2543176"/>
              <a:chOff x="4724399" y="1381124"/>
              <a:chExt cx="3819526" cy="2543176"/>
            </a:xfrm>
          </p:grpSpPr>
          <p:sp>
            <p:nvSpPr>
              <p:cNvPr id="29" name="角丸四角形 28"/>
              <p:cNvSpPr/>
              <p:nvPr/>
            </p:nvSpPr>
            <p:spPr>
              <a:xfrm>
                <a:off x="4867275" y="1562100"/>
                <a:ext cx="3676650" cy="2362200"/>
              </a:xfrm>
              <a:prstGeom prst="roundRect">
                <a:avLst>
                  <a:gd name="adj" fmla="val 7759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" name="楕円 29"/>
              <p:cNvSpPr/>
              <p:nvPr/>
            </p:nvSpPr>
            <p:spPr>
              <a:xfrm>
                <a:off x="4724399" y="1381124"/>
                <a:ext cx="576000" cy="576000"/>
              </a:xfrm>
              <a:prstGeom prst="ellipse">
                <a:avLst/>
              </a:prstGeom>
              <a:solidFill>
                <a:schemeClr val="accent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＋</a:t>
                </a: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>
                <a:off x="5353049" y="1580357"/>
                <a:ext cx="30099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>
                        <a:lumMod val="75000"/>
                      </a:srgbClr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②入ってくるお金</a:t>
                </a:r>
              </a:p>
            </p:txBody>
          </p:sp>
          <p:sp>
            <p:nvSpPr>
              <p:cNvPr id="32" name="角丸四角形 31"/>
              <p:cNvSpPr/>
              <p:nvPr/>
            </p:nvSpPr>
            <p:spPr>
              <a:xfrm>
                <a:off x="5124450" y="2287142"/>
                <a:ext cx="3162300" cy="1418083"/>
              </a:xfrm>
              <a:prstGeom prst="roundRect">
                <a:avLst>
                  <a:gd name="adj" fmla="val 7759"/>
                </a:avLst>
              </a:prstGeom>
              <a:solidFill>
                <a:schemeClr val="accent1"/>
              </a:solidFill>
              <a:ln w="317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3" name="テキスト ボックス 32"/>
              <p:cNvSpPr txBox="1"/>
              <p:nvPr/>
            </p:nvSpPr>
            <p:spPr>
              <a:xfrm>
                <a:off x="5164798" y="2550476"/>
                <a:ext cx="1885951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ja-JP" altLang="en-US" sz="2000" dirty="0">
                    <a:solidFill>
                      <a:prstClr val="white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公的保障</a:t>
                </a:r>
                <a:endParaRPr lang="en-US" altLang="ja-JP" sz="2000" dirty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（公的医療保険）</a:t>
                </a:r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>
                <a:off x="6858000" y="2562224"/>
                <a:ext cx="1371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168</a:t>
                </a:r>
                <a:r>
                  <a:rPr kumimoji="1" lang="ja-JP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  <p:cxnSp>
            <p:nvCxnSpPr>
              <p:cNvPr id="35" name="直線コネクタ 34"/>
              <p:cNvCxnSpPr/>
              <p:nvPr/>
            </p:nvCxnSpPr>
            <p:spPr>
              <a:xfrm flipV="1">
                <a:off x="5205149" y="3162300"/>
                <a:ext cx="2938726" cy="9525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>
                <a:off x="5205149" y="3275231"/>
                <a:ext cx="18052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合計</a:t>
                </a: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858000" y="3275230"/>
                <a:ext cx="13716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約</a:t>
                </a:r>
                <a:r>
                  <a:rPr kumimoji="1" lang="en-US" altLang="ja-JP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168</a:t>
                </a:r>
                <a:r>
                  <a:rPr kumimoji="1" lang="ja-JP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Meiryo UI" panose="020B0604030504040204" pitchFamily="50" charset="-128"/>
                    <a:ea typeface="Meiryo UI" panose="020B0604030504040204" pitchFamily="50" charset="-128"/>
                    <a:cs typeface="+mn-cs"/>
                  </a:rPr>
                  <a:t>万円</a:t>
                </a:r>
              </a:p>
            </p:txBody>
          </p:sp>
        </p:grpSp>
        <p:cxnSp>
          <p:nvCxnSpPr>
            <p:cNvPr id="43" name="直線コネクタ 42"/>
            <p:cNvCxnSpPr/>
            <p:nvPr/>
          </p:nvCxnSpPr>
          <p:spPr>
            <a:xfrm flipV="1">
              <a:off x="4137156" y="4000500"/>
              <a:ext cx="752475" cy="10211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テキスト ボックス 45"/>
          <p:cNvSpPr txBox="1"/>
          <p:nvPr/>
        </p:nvSpPr>
        <p:spPr>
          <a:xfrm>
            <a:off x="3766511" y="5687567"/>
            <a:ext cx="3532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約</a:t>
            </a:r>
            <a:r>
              <a:rPr kumimoji="1" lang="en-US" altLang="ja-JP" sz="6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20</a:t>
            </a:r>
            <a:r>
              <a:rPr kumimoji="1" lang="ja-JP" altLang="en-US" sz="4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万円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08080" y="864396"/>
            <a:ext cx="567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「必要となるお金」から「入ってくるお金」を差し引いた金額が自分で「準備する必要があるお金」。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591" y="1261590"/>
            <a:ext cx="3250169" cy="1223698"/>
          </a:xfrm>
          <a:prstGeom prst="rect">
            <a:avLst/>
          </a:prstGeo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994656" y="6485657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1891039"/>
            <a:ext cx="939733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②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2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もしも亡くなってしまったら</a:t>
            </a:r>
            <a:endParaRPr lang="en-US" altLang="ja-JP" sz="62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B</a:t>
            </a:r>
            <a:r>
              <a:rPr lang="ja-JP" altLang="en-US" sz="3600" b="1" dirty="0" err="1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(45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妻（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42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歳）</a:t>
            </a:r>
            <a:endParaRPr lang="en-US" altLang="ja-JP" sz="36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子ども</a:t>
            </a:r>
            <a:r>
              <a:rPr lang="en-US" altLang="ja-JP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</a:t>
            </a:r>
            <a:r>
              <a:rPr lang="ja-JP" altLang="en-US" sz="3600" b="1" dirty="0">
                <a:solidFill>
                  <a:srgbClr val="66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人の場合</a:t>
            </a:r>
            <a:endParaRPr lang="en-US" altLang="ja-JP" sz="3600" b="1" dirty="0">
              <a:solidFill>
                <a:srgbClr val="66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　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59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614937"/>
            <a:ext cx="8547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solidFill>
                  <a:srgbClr val="4F81BD">
                    <a:lumMod val="5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１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リスクへの備え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～３つの保障を理解しよう～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18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EB34EF-F4F5-4292-908C-10E756300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"/>
          <a:stretch/>
        </p:blipFill>
        <p:spPr>
          <a:xfrm>
            <a:off x="0" y="-266700"/>
            <a:ext cx="9144000" cy="712470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3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C3C162-3C5C-4A2D-8CBD-1487CEE32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1975"/>
            <a:ext cx="9348756" cy="7419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E8EDCF-CFBC-4CBE-8693-3071FFC75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7" y="-425377"/>
            <a:ext cx="4316748" cy="232043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0FC1B17-14A7-4ACC-AFF2-7A9EC16BE0B7}"/>
              </a:ext>
            </a:extLst>
          </p:cNvPr>
          <p:cNvSpPr/>
          <p:nvPr/>
        </p:nvSpPr>
        <p:spPr>
          <a:xfrm>
            <a:off x="4968056" y="128282"/>
            <a:ext cx="4054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夫の収入が無くなって、</a:t>
            </a:r>
          </a:p>
          <a:p>
            <a:r>
              <a:rPr lang="ja-JP" altLang="en-US" sz="3200" b="1" dirty="0">
                <a:solidFill>
                  <a:srgbClr val="222222"/>
                </a:solidFill>
                <a:latin typeface="Arial" panose="020B0604020202020204" pitchFamily="34" charset="0"/>
              </a:rPr>
              <a:t>私の収入だけでは</a:t>
            </a:r>
            <a:r>
              <a:rPr lang="en-US" altLang="ja-JP" sz="3200" b="1" dirty="0">
                <a:solidFill>
                  <a:srgbClr val="222222"/>
                </a:solidFill>
                <a:latin typeface="Arial" panose="020B0604020202020204" pitchFamily="34" charset="0"/>
              </a:rPr>
              <a:t>…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215156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DF40269-E942-4D7A-BEF2-6142E2E93C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359"/>
            <a:ext cx="9144000" cy="725746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48823C-50EB-4424-96FF-74D32D1B1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88" y="2150959"/>
            <a:ext cx="2609114" cy="17862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98EF95-C26C-4124-B331-6989E22263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37" y="1019917"/>
            <a:ext cx="3066536" cy="202418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835C6FE-CACB-453E-9DEB-A59F63CAAF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69" y="1915856"/>
            <a:ext cx="3066536" cy="18980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09EC71-891D-4889-8939-D0F0F3DD878E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生活費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9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800">
        <p:fade/>
      </p:transition>
    </mc:Choice>
    <mc:Fallback xmlns="">
      <p:transition advTm="5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C4055D4-08CD-40CA-B8E8-AC35C85911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732"/>
            <a:ext cx="9144000" cy="72574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739ACC-0E51-4DCF-847A-A4C280B0E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6" y="838201"/>
            <a:ext cx="8900523" cy="33491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637BC68-0FB0-4956-9966-D0EFCB092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888" y="2884614"/>
            <a:ext cx="3098223" cy="417311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049627-059A-4111-8C33-01A7DEB9FAC3}"/>
              </a:ext>
            </a:extLst>
          </p:cNvPr>
          <p:cNvSpPr txBox="1"/>
          <p:nvPr/>
        </p:nvSpPr>
        <p:spPr>
          <a:xfrm>
            <a:off x="425315" y="250114"/>
            <a:ext cx="3761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/>
              <a:t>教育費</a:t>
            </a:r>
            <a:r>
              <a:rPr kumimoji="1" lang="ja-JP" altLang="en-US" sz="3600" b="1" dirty="0"/>
              <a:t>もあるし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399" y="649287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98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403D486-B6D8-42EE-95D5-AEB472BA3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375" y="-495300"/>
            <a:ext cx="9264749" cy="73533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16849D7-EA73-449F-829C-D34DE607F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191" y="-163743"/>
            <a:ext cx="4191474" cy="21515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64D0813-2B9A-455F-8A8E-4564178AC232}"/>
              </a:ext>
            </a:extLst>
          </p:cNvPr>
          <p:cNvSpPr txBox="1"/>
          <p:nvPr/>
        </p:nvSpPr>
        <p:spPr>
          <a:xfrm>
            <a:off x="5022575" y="225165"/>
            <a:ext cx="5069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これから一体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いくらかかるのかしら？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3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雲形吹き出し 3"/>
          <p:cNvSpPr/>
          <p:nvPr/>
        </p:nvSpPr>
        <p:spPr>
          <a:xfrm>
            <a:off x="2780146" y="2359114"/>
            <a:ext cx="6280728" cy="4411141"/>
          </a:xfrm>
          <a:prstGeom prst="cloudCallout">
            <a:avLst>
              <a:gd name="adj1" fmla="val -60586"/>
              <a:gd name="adj2" fmla="val 14551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194553" y="974178"/>
            <a:ext cx="8498670" cy="112770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もしも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B</a:t>
            </a:r>
            <a:r>
              <a:rPr lang="ja-JP" altLang="en-US" sz="4000" b="1" dirty="0" err="1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さんが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亡くなってしまったら・・・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「何」に「いくら」かかるか考えてみよう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594094" y="3012896"/>
            <a:ext cx="5466780" cy="310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生活費や教育費・住まいにかかるお金とかかな？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kumimoji="1"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お葬式のお金も必要？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1,000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万円くらい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かかるのかな？</a:t>
            </a:r>
            <a:endParaRPr kumimoji="1"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5050" y1="25882" x2="85050" y2="25882"/>
                        <a14:foregroundMark x1="77537" y1="25882" x2="77537" y2="25882"/>
                        <a14:foregroundMark x1="73509" y1="35049" x2="73509" y2="35049"/>
                        <a14:foregroundMark x1="40744" y1="53244" x2="40744" y2="53244"/>
                        <a14:foregroundMark x1="81642" y1="20028" x2="81642" y2="20028"/>
                        <a14:foregroundMark x1="76220" y1="22003" x2="76220" y2="22003"/>
                        <a14:foregroundMark x1="74129" y1="28491" x2="74129" y2="28491"/>
                        <a14:foregroundMark x1="79628" y1="9591" x2="79628" y2="9591"/>
                        <a14:foregroundMark x1="89156" y1="9591" x2="89156" y2="9591"/>
                        <a14:foregroundMark x1="93261" y1="17419" x2="93261" y2="17419"/>
                        <a14:foregroundMark x1="37335" y1="53949" x2="37335" y2="53949"/>
                        <a14:foregroundMark x1="40744" y1="55219" x2="40744" y2="55219"/>
                        <a14:foregroundMark x1="38033" y1="64386" x2="38033" y2="64386"/>
                        <a14:foregroundMark x1="42835" y1="63047" x2="42835" y2="63047"/>
                        <a14:foregroundMark x1="71340" y1="33639" x2="71340" y2="33639"/>
                        <a14:foregroundMark x1="71108" y1="35543" x2="71108" y2="35543"/>
                        <a14:foregroundMark x1="75213" y1="33639" x2="75213" y2="33639"/>
                        <a14:foregroundMark x1="75213" y1="28914" x2="75213" y2="28914"/>
                        <a14:foregroundMark x1="72502" y1="33145" x2="72502" y2="33145"/>
                        <a14:foregroundMark x1="38885" y1="52891" x2="38885" y2="52891"/>
                        <a14:foregroundMark x1="38885" y1="56347" x2="38885" y2="56347"/>
                        <a14:foregroundMark x1="42990" y1="52398" x2="42990" y2="52398"/>
                        <a14:foregroundMark x1="38885" y1="98801" x2="38885" y2="98801"/>
                        <a14:foregroundMark x1="41053" y1="98801" x2="41053" y2="98801"/>
                        <a14:foregroundMark x1="39969" y1="98801" x2="39969" y2="98801"/>
                        <a14:foregroundMark x1="38265" y1="98801" x2="38265" y2="98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458035"/>
            <a:ext cx="2618396" cy="2737595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6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857000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①必要となるお金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184827" y="1117411"/>
            <a:ext cx="8773643" cy="3562073"/>
          </a:xfrm>
          <a:prstGeom prst="roundRect">
            <a:avLst>
              <a:gd name="adj" fmla="val 7759"/>
            </a:avLst>
          </a:prstGeom>
          <a:solidFill>
            <a:srgbClr val="FFCCCC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楕円 3"/>
          <p:cNvSpPr/>
          <p:nvPr/>
        </p:nvSpPr>
        <p:spPr>
          <a:xfrm>
            <a:off x="411737" y="698737"/>
            <a:ext cx="931403" cy="868578"/>
          </a:xfrm>
          <a:prstGeom prst="ellipse">
            <a:avLst/>
          </a:prstGeom>
          <a:solidFill>
            <a:srgbClr val="FF7C80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－</a:t>
            </a:r>
            <a:endParaRPr kumimoji="1" lang="ja-JP" altLang="en-US" sz="4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96945" y="1278798"/>
            <a:ext cx="6415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①必要</a:t>
            </a:r>
            <a:r>
              <a:rPr kumimoji="1" lang="ja-JP" altLang="en-US" sz="60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となるお金</a:t>
            </a:r>
            <a:endParaRPr kumimoji="1" lang="ja-JP" altLang="en-US" sz="3200" b="1" dirty="0">
              <a:solidFill>
                <a:srgbClr val="FF505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735496" y="2210736"/>
            <a:ext cx="7666382" cy="2361264"/>
          </a:xfrm>
          <a:prstGeom prst="roundRect">
            <a:avLst>
              <a:gd name="adj" fmla="val 7759"/>
            </a:avLst>
          </a:prstGeom>
          <a:solidFill>
            <a:srgbClr val="FF7C80"/>
          </a:solidFill>
          <a:ln w="31750">
            <a:solidFill>
              <a:srgbClr val="FF7C8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/>
          <p:cNvCxnSpPr/>
          <p:nvPr/>
        </p:nvCxnSpPr>
        <p:spPr>
          <a:xfrm flipV="1">
            <a:off x="1258952" y="3932632"/>
            <a:ext cx="6423617" cy="265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228883" y="3959136"/>
            <a:ext cx="2919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51828" y="3952509"/>
            <a:ext cx="3821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3,160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519" y="4920250"/>
            <a:ext cx="4247521" cy="1830747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258952" y="2140782"/>
            <a:ext cx="35253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生活費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子どもの教育費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その他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900594" y="2135293"/>
            <a:ext cx="3781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9,320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2,250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1,590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92062" y="5079947"/>
            <a:ext cx="4917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その他・・・住居修繕費用や</a:t>
            </a:r>
            <a:endParaRPr lang="en-US" altLang="ja-JP" sz="2400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子ども</a:t>
            </a:r>
            <a:r>
              <a:rPr lang="en-US" altLang="ja-JP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400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人の結婚費用、葬儀費用など</a:t>
            </a:r>
            <a:endParaRPr lang="en-US" altLang="ja-JP" sz="2400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51828" y="4696294"/>
            <a:ext cx="58228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5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5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雲形吹き出し 3"/>
          <p:cNvSpPr/>
          <p:nvPr/>
        </p:nvSpPr>
        <p:spPr>
          <a:xfrm>
            <a:off x="2548647" y="2266473"/>
            <a:ext cx="6410527" cy="3764676"/>
          </a:xfrm>
          <a:prstGeom prst="cloudCallout">
            <a:avLst>
              <a:gd name="adj1" fmla="val -48614"/>
              <a:gd name="adj2" fmla="val 42764"/>
            </a:avLst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7354111" y="4046706"/>
            <a:ext cx="885217" cy="778213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45031" y="30760"/>
            <a:ext cx="73464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考えてみよう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62338" y="2939746"/>
            <a:ext cx="5583677" cy="2451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こんな大金どうやって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kumimoji="1"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準備するんだろう？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預貯金で払える金額</a:t>
            </a:r>
            <a:endParaRPr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>
              <a:lnSpc>
                <a:spcPts val="4600"/>
              </a:lnSpc>
            </a:pPr>
            <a:r>
              <a:rPr lang="ja-JP" altLang="en-US" sz="44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なのかな？</a:t>
            </a:r>
            <a:endParaRPr kumimoji="1" lang="en-US" altLang="ja-JP" sz="44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45031" y="1039308"/>
            <a:ext cx="8258703" cy="1098236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必要なお金（約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1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億</a:t>
            </a:r>
            <a:r>
              <a:rPr lang="en-US" altLang="ja-JP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3,160</a:t>
            </a:r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万円）は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  <a:p>
            <a:pPr algn="ctr"/>
            <a:r>
              <a:rPr lang="ja-JP" altLang="en-US" sz="40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どうやって準備するか考えてみよう</a:t>
            </a:r>
            <a:endParaRPr lang="en-US" altLang="ja-JP" sz="40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" b="99706" l="0" r="99921">
                        <a14:foregroundMark x1="31807" y1="40705" x2="31807" y2="40705"/>
                        <a14:foregroundMark x1="40016" y1="55400" x2="40016" y2="55400"/>
                        <a14:foregroundMark x1="42226" y1="51286" x2="42226" y2="51286"/>
                        <a14:foregroundMark x1="39384" y1="51874" x2="39384" y2="51874"/>
                        <a14:foregroundMark x1="45067" y1="52755" x2="45067" y2="52755"/>
                        <a14:foregroundMark x1="41594" y1="72667" x2="41594" y2="72667"/>
                        <a14:foregroundMark x1="40016" y1="75312" x2="40016" y2="75312"/>
                        <a14:foregroundMark x1="39069" y1="72961" x2="39069" y2="72961"/>
                        <a14:foregroundMark x1="44120" y1="62748" x2="44120" y2="62748"/>
                        <a14:foregroundMark x1="82636" y1="16899" x2="82636" y2="16899"/>
                        <a14:foregroundMark x1="78532" y1="25422" x2="78532" y2="25422"/>
                        <a14:foregroundMark x1="79795" y1="23365" x2="79795" y2="23365"/>
                        <a14:foregroundMark x1="76006" y1="32182" x2="76006" y2="32182"/>
                        <a14:foregroundMark x1="73481" y1="34240" x2="73481" y2="34240"/>
                        <a14:foregroundMark x1="40963" y1="54813" x2="40963" y2="54813"/>
                        <a14:foregroundMark x1="81373" y1="5143" x2="81373" y2="5143"/>
                        <a14:foregroundMark x1="91476" y1="5731" x2="91476" y2="5731"/>
                        <a14:foregroundMark x1="95896" y1="15136" x2="95896" y2="15136"/>
                        <a14:foregroundMark x1="36543" y1="50992" x2="36543" y2="50992"/>
                        <a14:foregroundMark x1="36859" y1="61866" x2="36859" y2="61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687069"/>
            <a:ext cx="2737738" cy="2959450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5915" y="30760"/>
            <a:ext cx="8793804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②入ってくるお金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2766" y="5001179"/>
            <a:ext cx="8946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国などから受けられる公的保障として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公的年金には、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「遺族年金」</a:t>
            </a:r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があります。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45915" y="1225826"/>
            <a:ext cx="8893310" cy="3457375"/>
          </a:xfrm>
          <a:prstGeom prst="roundRect">
            <a:avLst>
              <a:gd name="adj" fmla="val 7759"/>
            </a:avLst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/>
        </p:nvSpPr>
        <p:spPr>
          <a:xfrm>
            <a:off x="424992" y="788591"/>
            <a:ext cx="931403" cy="868578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＋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848674" y="1156621"/>
            <a:ext cx="5897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②入ってくるお金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609600" y="2136708"/>
            <a:ext cx="7865165" cy="2448543"/>
          </a:xfrm>
          <a:prstGeom prst="roundRect">
            <a:avLst>
              <a:gd name="adj" fmla="val 7759"/>
            </a:avLst>
          </a:prstGeom>
          <a:solidFill>
            <a:schemeClr val="accent1"/>
          </a:solidFill>
          <a:ln w="317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/>
        </p:nvCxnSpPr>
        <p:spPr>
          <a:xfrm>
            <a:off x="1133061" y="3863006"/>
            <a:ext cx="6745356" cy="6625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1116234" y="3883341"/>
            <a:ext cx="2919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合計</a:t>
            </a:r>
            <a:endParaRPr kumimoji="1"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83416" y="3942978"/>
            <a:ext cx="3085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9,000</a:t>
            </a:r>
            <a:r>
              <a:rPr lang="ja-JP" altLang="en-US" sz="3600" b="1" u="sng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33060" y="2080687"/>
            <a:ext cx="3916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公的保障</a:t>
            </a:r>
            <a:r>
              <a:rPr lang="ja-JP" altLang="en-US" sz="24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（遺族年金）</a:t>
            </a:r>
            <a:endParaRPr lang="en-US" altLang="ja-JP" sz="24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企業保障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妻の収入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97630" y="2107191"/>
            <a:ext cx="36736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6,260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400</a:t>
            </a:r>
            <a:r>
              <a:rPr kumimoji="1"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en-US" altLang="ja-JP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2,340</a:t>
            </a:r>
            <a:r>
              <a:rPr lang="ja-JP" altLang="en-US" sz="3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035360" y="4696294"/>
            <a:ext cx="5844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生命保険文化センター「遺族保障ガイド」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(2023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月改訂版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をもとに作成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2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9" grpId="0"/>
      <p:bldP spid="30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角丸四角形 37"/>
          <p:cNvSpPr/>
          <p:nvPr/>
        </p:nvSpPr>
        <p:spPr>
          <a:xfrm>
            <a:off x="2027583" y="5436940"/>
            <a:ext cx="5903843" cy="1312814"/>
          </a:xfrm>
          <a:prstGeom prst="roundRect">
            <a:avLst>
              <a:gd name="adj" fmla="val 7759"/>
            </a:avLst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022809" y="5398642"/>
            <a:ext cx="6074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solidFill>
                  <a:schemeClr val="accent3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③自分で準備する必要があるお金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08080" y="30760"/>
            <a:ext cx="9035919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③自分で準備する必要があるお金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(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事例②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)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cxnSp>
        <p:nvCxnSpPr>
          <p:cNvPr id="43" name="直線コネクタ 42"/>
          <p:cNvCxnSpPr/>
          <p:nvPr/>
        </p:nvCxnSpPr>
        <p:spPr>
          <a:xfrm>
            <a:off x="4143717" y="3926662"/>
            <a:ext cx="726674" cy="1418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等号 44"/>
          <p:cNvSpPr/>
          <p:nvPr/>
        </p:nvSpPr>
        <p:spPr>
          <a:xfrm>
            <a:off x="1192841" y="5965528"/>
            <a:ext cx="785616" cy="373540"/>
          </a:xfrm>
          <a:prstGeom prst="mathEqual">
            <a:avLst>
              <a:gd name="adj1" fmla="val 23520"/>
              <a:gd name="adj2" fmla="val 26685"/>
            </a:avLst>
          </a:prstGeom>
          <a:solidFill>
            <a:schemeClr val="tx1">
              <a:lumMod val="75000"/>
              <a:lumOff val="2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71" y="749260"/>
            <a:ext cx="3823712" cy="1758710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2652607" y="5761010"/>
            <a:ext cx="5093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約</a:t>
            </a:r>
            <a:r>
              <a:rPr lang="en-US" altLang="ja-JP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4,160</a:t>
            </a:r>
            <a:r>
              <a:rPr kumimoji="1" lang="ja-JP" altLang="en-US" sz="6000" b="1" u="sng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万円</a:t>
            </a:r>
            <a:endParaRPr kumimoji="1" lang="ja-JP" altLang="en-US" sz="3200" b="1" u="sng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-52395" y="654926"/>
            <a:ext cx="5369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「必要となるお金」から「入ってくるお金」を差し引いた金額が「自分で準備する必要があるお金」。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93529" y="2387480"/>
            <a:ext cx="3819526" cy="2908104"/>
            <a:chOff x="108080" y="2676524"/>
            <a:chExt cx="3819526" cy="2908104"/>
          </a:xfrm>
        </p:grpSpPr>
        <p:sp>
          <p:nvSpPr>
            <p:cNvPr id="3" name="角丸四角形 2"/>
            <p:cNvSpPr/>
            <p:nvPr/>
          </p:nvSpPr>
          <p:spPr>
            <a:xfrm>
              <a:off x="250956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rgbClr val="FFCCCC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楕円 3"/>
            <p:cNvSpPr/>
            <p:nvPr/>
          </p:nvSpPr>
          <p:spPr>
            <a:xfrm>
              <a:off x="108080" y="2676524"/>
              <a:ext cx="576000" cy="576000"/>
            </a:xfrm>
            <a:prstGeom prst="ellipse">
              <a:avLst/>
            </a:prstGeom>
            <a:solidFill>
              <a:srgbClr val="FF7C80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－</a:t>
              </a:r>
              <a:endPara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98000" y="2944646"/>
              <a:ext cx="32048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①必要</a:t>
              </a:r>
              <a:r>
                <a:rPr kumimoji="1" lang="ja-JP" altLang="en-US" sz="3200" b="1" dirty="0">
                  <a:solidFill>
                    <a:srgbClr val="FF505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となるお金</a:t>
              </a:r>
              <a:endParaRPr kumimoji="1" lang="ja-JP" altLang="en-US" sz="2400" b="1" dirty="0">
                <a:solidFill>
                  <a:srgbClr val="FF505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角丸四角形 15"/>
            <p:cNvSpPr/>
            <p:nvPr/>
          </p:nvSpPr>
          <p:spPr>
            <a:xfrm>
              <a:off x="508131" y="3582542"/>
              <a:ext cx="3162300" cy="1751458"/>
            </a:xfrm>
            <a:prstGeom prst="roundRect">
              <a:avLst>
                <a:gd name="adj" fmla="val 7759"/>
              </a:avLst>
            </a:prstGeom>
            <a:solidFill>
              <a:srgbClr val="FF7C80"/>
            </a:solidFill>
            <a:ln w="31750">
              <a:solidFill>
                <a:srgbClr val="FF7C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88830" y="3705225"/>
              <a:ext cx="18052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生活費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子どもの教育費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その他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600200" y="3705224"/>
              <a:ext cx="20130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320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250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590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18" name="直線コネクタ 17"/>
            <p:cNvCxnSpPr/>
            <p:nvPr/>
          </p:nvCxnSpPr>
          <p:spPr>
            <a:xfrm flipV="1">
              <a:off x="588830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588830" y="492305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1362075" y="4923056"/>
              <a:ext cx="2251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億</a:t>
              </a:r>
              <a:r>
                <a:rPr lang="en-US" altLang="zh-TW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3,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160</a:t>
              </a:r>
              <a:r>
                <a:rPr lang="zh-TW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016068" y="2387480"/>
            <a:ext cx="3819526" cy="2908104"/>
            <a:chOff x="5013455" y="2676524"/>
            <a:chExt cx="3819526" cy="2908104"/>
          </a:xfrm>
        </p:grpSpPr>
        <p:sp>
          <p:nvSpPr>
            <p:cNvPr id="29" name="角丸四角形 28"/>
            <p:cNvSpPr/>
            <p:nvPr/>
          </p:nvSpPr>
          <p:spPr>
            <a:xfrm>
              <a:off x="5156331" y="2857499"/>
              <a:ext cx="3676650" cy="2727129"/>
            </a:xfrm>
            <a:prstGeom prst="roundRect">
              <a:avLst>
                <a:gd name="adj" fmla="val 7759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/>
            <p:cNvSpPr/>
            <p:nvPr/>
          </p:nvSpPr>
          <p:spPr>
            <a:xfrm>
              <a:off x="5013455" y="2676524"/>
              <a:ext cx="576000" cy="576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＋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5615959" y="2931394"/>
              <a:ext cx="3067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accent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②入ってくるお金</a:t>
              </a:r>
              <a:endParaRPr kumimoji="1" lang="ja-JP" altLang="en-US" sz="2400" b="1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角丸四角形 31"/>
            <p:cNvSpPr/>
            <p:nvPr/>
          </p:nvSpPr>
          <p:spPr>
            <a:xfrm>
              <a:off x="5413506" y="3582542"/>
              <a:ext cx="3162300" cy="1751458"/>
            </a:xfrm>
            <a:prstGeom prst="roundRect">
              <a:avLst>
                <a:gd name="adj" fmla="val 7759"/>
              </a:avLst>
            </a:prstGeom>
            <a:solidFill>
              <a:schemeClr val="accent1"/>
            </a:solidFill>
            <a:ln w="317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494205" y="3705224"/>
              <a:ext cx="18052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公的保障</a:t>
              </a:r>
              <a:endParaRPr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企業保障</a:t>
              </a:r>
              <a:endPara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妻の収入</a:t>
              </a:r>
              <a:endPara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15150" y="3705224"/>
              <a:ext cx="16035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6,</a:t>
              </a:r>
              <a:r>
                <a:rPr lang="en-US" altLang="ja-JP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26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400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  <a:p>
              <a:pPr algn="r"/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zh-TW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2,340</a:t>
              </a:r>
              <a:r>
                <a:rPr lang="zh-TW" altLang="en-US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</a:p>
          </p:txBody>
        </p:sp>
        <p:cxnSp>
          <p:nvCxnSpPr>
            <p:cNvPr id="35" name="直線コネクタ 34"/>
            <p:cNvCxnSpPr/>
            <p:nvPr/>
          </p:nvCxnSpPr>
          <p:spPr>
            <a:xfrm flipV="1">
              <a:off x="5494205" y="4810125"/>
              <a:ext cx="2938726" cy="9525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5"/>
            <p:cNvSpPr txBox="1"/>
            <p:nvPr/>
          </p:nvSpPr>
          <p:spPr>
            <a:xfrm>
              <a:off x="5494205" y="4923056"/>
              <a:ext cx="1805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合計</a:t>
              </a: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6248400" y="4923056"/>
              <a:ext cx="2270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9,000</a:t>
              </a:r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万円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>
          <a:xfrm>
            <a:off x="6997269" y="6473906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3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正方形/長方形 3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リスクとは何か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62620" y="848513"/>
            <a:ext cx="8009467" cy="475861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リスクとは</a:t>
            </a:r>
            <a:r>
              <a:rPr lang="en-US" altLang="ja-JP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…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12032230-361A-4607-88B5-E7BA7B161FD1}"/>
              </a:ext>
            </a:extLst>
          </p:cNvPr>
          <p:cNvGrpSpPr/>
          <p:nvPr/>
        </p:nvGrpSpPr>
        <p:grpSpPr>
          <a:xfrm>
            <a:off x="3364298" y="1584892"/>
            <a:ext cx="2505355" cy="2399189"/>
            <a:chOff x="5006826" y="4173752"/>
            <a:chExt cx="2505355" cy="2399189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826" y="4173752"/>
              <a:ext cx="2426554" cy="2208689"/>
            </a:xfrm>
            <a:prstGeom prst="rect">
              <a:avLst/>
            </a:prstGeom>
          </p:spPr>
        </p:pic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0F4FD678-876F-4360-9784-BCF9500CA129}"/>
                </a:ext>
              </a:extLst>
            </p:cNvPr>
            <p:cNvGrpSpPr/>
            <p:nvPr/>
          </p:nvGrpSpPr>
          <p:grpSpPr>
            <a:xfrm>
              <a:off x="5018363" y="6029611"/>
              <a:ext cx="2493818" cy="543330"/>
              <a:chOff x="5018363" y="6029611"/>
              <a:chExt cx="2493818" cy="543330"/>
            </a:xfrm>
          </p:grpSpPr>
          <p:sp>
            <p:nvSpPr>
              <p:cNvPr id="21" name="角丸四角形 20"/>
              <p:cNvSpPr/>
              <p:nvPr/>
            </p:nvSpPr>
            <p:spPr bwMode="gray">
              <a:xfrm>
                <a:off x="5018363" y="6029611"/>
                <a:ext cx="2493818" cy="543330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角丸四角形 21"/>
              <p:cNvSpPr/>
              <p:nvPr/>
            </p:nvSpPr>
            <p:spPr bwMode="white">
              <a:xfrm>
                <a:off x="5046649" y="6065877"/>
                <a:ext cx="2439669" cy="493936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white">
              <a:xfrm>
                <a:off x="5102514" y="6094137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病気で入院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A9D589F-85AC-4AD7-B684-539BB32F85D4}"/>
              </a:ext>
            </a:extLst>
          </p:cNvPr>
          <p:cNvGrpSpPr/>
          <p:nvPr/>
        </p:nvGrpSpPr>
        <p:grpSpPr>
          <a:xfrm>
            <a:off x="5196553" y="4147877"/>
            <a:ext cx="2734676" cy="2476477"/>
            <a:chOff x="1458541" y="4113397"/>
            <a:chExt cx="2734676" cy="247647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541" y="4113397"/>
              <a:ext cx="2666943" cy="2111893"/>
            </a:xfrm>
            <a:prstGeom prst="rect">
              <a:avLst/>
            </a:prstGeom>
          </p:spPr>
        </p:pic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97140D80-37C1-4847-9D64-EFFC874CB775}"/>
                </a:ext>
              </a:extLst>
            </p:cNvPr>
            <p:cNvGrpSpPr/>
            <p:nvPr/>
          </p:nvGrpSpPr>
          <p:grpSpPr>
            <a:xfrm>
              <a:off x="1699399" y="6068292"/>
              <a:ext cx="2493818" cy="521582"/>
              <a:chOff x="1699399" y="6068292"/>
              <a:chExt cx="2493818" cy="521582"/>
            </a:xfrm>
          </p:grpSpPr>
          <p:sp>
            <p:nvSpPr>
              <p:cNvPr id="18" name="角丸四角形 17"/>
              <p:cNvSpPr/>
              <p:nvPr/>
            </p:nvSpPr>
            <p:spPr bwMode="gray">
              <a:xfrm>
                <a:off x="1699399" y="6068292"/>
                <a:ext cx="2493818" cy="521582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9" name="角丸四角形 18"/>
              <p:cNvSpPr/>
              <p:nvPr/>
            </p:nvSpPr>
            <p:spPr bwMode="white">
              <a:xfrm>
                <a:off x="1727685" y="6102580"/>
                <a:ext cx="2439669" cy="474165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white">
              <a:xfrm>
                <a:off x="1771286" y="6130478"/>
                <a:ext cx="2324197" cy="414628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スマホを破損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1A4C6A90-0FD1-4CD9-6DBC-0A06394770B5}"/>
              </a:ext>
            </a:extLst>
          </p:cNvPr>
          <p:cNvGrpSpPr/>
          <p:nvPr/>
        </p:nvGrpSpPr>
        <p:grpSpPr>
          <a:xfrm>
            <a:off x="6108317" y="1804643"/>
            <a:ext cx="2613325" cy="2162994"/>
            <a:chOff x="6108317" y="1804643"/>
            <a:chExt cx="2613325" cy="2162994"/>
          </a:xfrm>
        </p:grpSpPr>
        <p:pic>
          <p:nvPicPr>
            <p:cNvPr id="41" name="図 40" descr="黒い背景と男性の絵&#10;&#10;低い精度で自動的に生成された説明">
              <a:extLst>
                <a:ext uri="{FF2B5EF4-FFF2-40B4-BE49-F238E27FC236}">
                  <a16:creationId xmlns:a16="http://schemas.microsoft.com/office/drawing/2014/main" id="{84C08ABD-F2E4-3BB6-8152-CD6E5D7F7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891" y="1804643"/>
              <a:ext cx="1751243" cy="1739736"/>
            </a:xfrm>
            <a:prstGeom prst="rect">
              <a:avLst/>
            </a:prstGeom>
          </p:spPr>
        </p:pic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AD77788-0651-4960-876D-240A8A12355E}"/>
                </a:ext>
              </a:extLst>
            </p:cNvPr>
            <p:cNvGrpSpPr/>
            <p:nvPr/>
          </p:nvGrpSpPr>
          <p:grpSpPr>
            <a:xfrm>
              <a:off x="6108317" y="3440751"/>
              <a:ext cx="2613325" cy="526886"/>
              <a:chOff x="6108317" y="3440751"/>
              <a:chExt cx="2613325" cy="526886"/>
            </a:xfrm>
          </p:grpSpPr>
          <p:sp>
            <p:nvSpPr>
              <p:cNvPr id="15" name="角丸四角形 14"/>
              <p:cNvSpPr/>
              <p:nvPr/>
            </p:nvSpPr>
            <p:spPr bwMode="gray">
              <a:xfrm>
                <a:off x="6108317" y="3440751"/>
                <a:ext cx="2613325" cy="526886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角丸四角形 15"/>
              <p:cNvSpPr/>
              <p:nvPr/>
            </p:nvSpPr>
            <p:spPr bwMode="white">
              <a:xfrm>
                <a:off x="6136604" y="3475521"/>
                <a:ext cx="2556581" cy="478987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7" name="正方形/長方形 16"/>
              <p:cNvSpPr/>
              <p:nvPr/>
            </p:nvSpPr>
            <p:spPr bwMode="white">
              <a:xfrm>
                <a:off x="6207271" y="3525884"/>
                <a:ext cx="2415246" cy="394021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rgbClr val="FFFFFF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自転車の盗難</a:t>
                </a:r>
                <a:endParaRPr lang="en-US" altLang="ja-JP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</p:grpSp>
      <p:sp>
        <p:nvSpPr>
          <p:cNvPr id="30" name="正方形/長方形 29"/>
          <p:cNvSpPr/>
          <p:nvPr/>
        </p:nvSpPr>
        <p:spPr>
          <a:xfrm>
            <a:off x="0" y="1356539"/>
            <a:ext cx="9421091" cy="457703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起きてほしくないこと</a:t>
            </a:r>
            <a:r>
              <a:rPr lang="ja-JP" altLang="en-US" sz="3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で、起きるとお金がかかること</a:t>
            </a:r>
          </a:p>
        </p:txBody>
      </p:sp>
      <p:sp>
        <p:nvSpPr>
          <p:cNvPr id="38" name="スライド番号プレースホルダー 37"/>
          <p:cNvSpPr>
            <a:spLocks noGrp="1"/>
          </p:cNvSpPr>
          <p:nvPr>
            <p:ph type="sldNum" sz="quarter" idx="12"/>
          </p:nvPr>
        </p:nvSpPr>
        <p:spPr>
          <a:xfrm>
            <a:off x="7010400" y="648341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EF26A567-5E4B-A3E2-7BA7-C473D189C21E}"/>
              </a:ext>
            </a:extLst>
          </p:cNvPr>
          <p:cNvGrpSpPr/>
          <p:nvPr/>
        </p:nvGrpSpPr>
        <p:grpSpPr>
          <a:xfrm>
            <a:off x="547664" y="1922008"/>
            <a:ext cx="2493818" cy="2029256"/>
            <a:chOff x="547664" y="1922008"/>
            <a:chExt cx="2493818" cy="2029256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F1847605-0D24-4B6C-916D-3DF331A17634}"/>
                </a:ext>
              </a:extLst>
            </p:cNvPr>
            <p:cNvGrpSpPr/>
            <p:nvPr/>
          </p:nvGrpSpPr>
          <p:grpSpPr>
            <a:xfrm>
              <a:off x="547664" y="3440750"/>
              <a:ext cx="2493818" cy="510514"/>
              <a:chOff x="547664" y="3440750"/>
              <a:chExt cx="2493818" cy="510514"/>
            </a:xfrm>
          </p:grpSpPr>
          <p:sp>
            <p:nvSpPr>
              <p:cNvPr id="6" name="角丸四角形 5"/>
              <p:cNvSpPr/>
              <p:nvPr/>
            </p:nvSpPr>
            <p:spPr bwMode="gray">
              <a:xfrm>
                <a:off x="547664" y="3440750"/>
                <a:ext cx="2493818" cy="510514"/>
              </a:xfrm>
              <a:prstGeom prst="roundRect">
                <a:avLst>
                  <a:gd name="adj" fmla="val 43388"/>
                </a:avLst>
              </a:prstGeom>
              <a:solidFill>
                <a:schemeClr val="tx2"/>
              </a:solidFill>
              <a:ln w="317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7" name="角丸四角形 6"/>
              <p:cNvSpPr/>
              <p:nvPr/>
            </p:nvSpPr>
            <p:spPr bwMode="gray">
              <a:xfrm>
                <a:off x="575950" y="3461234"/>
                <a:ext cx="2439669" cy="476902"/>
              </a:xfrm>
              <a:prstGeom prst="roundRect">
                <a:avLst>
                  <a:gd name="adj" fmla="val 45836"/>
                </a:avLst>
              </a:prstGeom>
              <a:noFill/>
              <a:ln w="9525" cmpd="sng">
                <a:solidFill>
                  <a:schemeClr val="bg1"/>
                </a:solidFill>
                <a:prstDash val="dot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 b="1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8" name="正方形/長方形 7"/>
              <p:cNvSpPr/>
              <p:nvPr/>
            </p:nvSpPr>
            <p:spPr bwMode="white">
              <a:xfrm>
                <a:off x="717285" y="3461233"/>
                <a:ext cx="2108002" cy="469424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Pro W6"/>
                  </a:rPr>
                  <a:t>交通事故</a:t>
                </a:r>
                <a:endParaRPr lang="en-US" altLang="ja-JP" sz="28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endParaRPr>
              </a:p>
            </p:txBody>
          </p:sp>
        </p:grpSp>
        <p:pic>
          <p:nvPicPr>
            <p:cNvPr id="37" name="図 36" descr="ロゴ&#10;&#10;中程度の精度で自動的に生成された説明">
              <a:extLst>
                <a:ext uri="{FF2B5EF4-FFF2-40B4-BE49-F238E27FC236}">
                  <a16:creationId xmlns:a16="http://schemas.microsoft.com/office/drawing/2014/main" id="{0D86A2C0-2238-C5CB-2FA4-38B7E0926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30" y="1922008"/>
              <a:ext cx="2392994" cy="1505007"/>
            </a:xfrm>
            <a:prstGeom prst="rect">
              <a:avLst/>
            </a:prstGeom>
          </p:spPr>
        </p:pic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D488D57-086A-E169-36AF-359AC7DAD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2355" y="4251781"/>
            <a:ext cx="1826584" cy="1857427"/>
          </a:xfrm>
          <a:prstGeom prst="rect">
            <a:avLst/>
          </a:prstGeom>
        </p:spPr>
      </p:pic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2C56BE61-536F-8BF7-51F1-61C247FC26AD}"/>
              </a:ext>
            </a:extLst>
          </p:cNvPr>
          <p:cNvGrpSpPr/>
          <p:nvPr/>
        </p:nvGrpSpPr>
        <p:grpSpPr>
          <a:xfrm>
            <a:off x="1608688" y="6067434"/>
            <a:ext cx="2493818" cy="487293"/>
            <a:chOff x="3324736" y="3463575"/>
            <a:chExt cx="2493818" cy="487293"/>
          </a:xfrm>
        </p:grpSpPr>
        <p:sp>
          <p:nvSpPr>
            <p:cNvPr id="31" name="角丸四角形 11">
              <a:extLst>
                <a:ext uri="{FF2B5EF4-FFF2-40B4-BE49-F238E27FC236}">
                  <a16:creationId xmlns:a16="http://schemas.microsoft.com/office/drawing/2014/main" id="{C90E39E0-1FDD-BB4A-CF68-D1624A415DA2}"/>
                </a:ext>
              </a:extLst>
            </p:cNvPr>
            <p:cNvSpPr/>
            <p:nvPr/>
          </p:nvSpPr>
          <p:spPr bwMode="gray">
            <a:xfrm>
              <a:off x="3324736" y="3463575"/>
              <a:ext cx="2493818" cy="487293"/>
            </a:xfrm>
            <a:prstGeom prst="roundRect">
              <a:avLst>
                <a:gd name="adj" fmla="val 43388"/>
              </a:avLst>
            </a:prstGeom>
            <a:solidFill>
              <a:schemeClr val="tx2"/>
            </a:solidFill>
            <a:ln w="317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6" name="角丸四角形 12">
              <a:extLst>
                <a:ext uri="{FF2B5EF4-FFF2-40B4-BE49-F238E27FC236}">
                  <a16:creationId xmlns:a16="http://schemas.microsoft.com/office/drawing/2014/main" id="{FABCCD1C-355C-9A0C-10B4-BB5BD56D16B2}"/>
                </a:ext>
              </a:extLst>
            </p:cNvPr>
            <p:cNvSpPr/>
            <p:nvPr/>
          </p:nvSpPr>
          <p:spPr bwMode="white">
            <a:xfrm>
              <a:off x="3353022" y="3494747"/>
              <a:ext cx="2439669" cy="442993"/>
            </a:xfrm>
            <a:prstGeom prst="roundRect">
              <a:avLst>
                <a:gd name="adj" fmla="val 45836"/>
              </a:avLst>
            </a:prstGeom>
            <a:noFill/>
            <a:ln w="9525" cmpd="sng">
              <a:solidFill>
                <a:schemeClr val="bg1"/>
              </a:solidFill>
              <a:prstDash val="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27777475-3434-C4EC-D343-2539D003BB96}"/>
                </a:ext>
              </a:extLst>
            </p:cNvPr>
            <p:cNvSpPr/>
            <p:nvPr/>
          </p:nvSpPr>
          <p:spPr bwMode="white">
            <a:xfrm>
              <a:off x="3517644" y="3514786"/>
              <a:ext cx="2108002" cy="394021"/>
            </a:xfrm>
            <a:prstGeom prst="rect">
              <a:avLst/>
            </a:prstGeom>
            <a:noFill/>
            <a:ln w="50800" cap="rnd" cmpd="sng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>
                  <a:solidFill>
                    <a:srgbClr val="FFFFFF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介護</a:t>
              </a:r>
              <a:endParaRPr lang="en-US" altLang="ja-JP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097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D9969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78434" y="769134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444909" y="1507508"/>
            <a:ext cx="1979035" cy="53483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ホームベース 28"/>
          <p:cNvSpPr/>
          <p:nvPr/>
        </p:nvSpPr>
        <p:spPr>
          <a:xfrm rot="10800000">
            <a:off x="1455357" y="4791854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1671782" y="5871239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30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C9A6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98450" y="2559875"/>
            <a:ext cx="8547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３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自分で準備する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「私的保障」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013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正方形/長方形 3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>
          <a:xfrm>
            <a:off x="7018814" y="6488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B4017BE-287B-80BF-F7D9-F7F72D405521}"/>
              </a:ext>
            </a:extLst>
          </p:cNvPr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預貯金と民間保険①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graphicFrame>
        <p:nvGraphicFramePr>
          <p:cNvPr id="20" name="表 19">
            <a:extLst>
              <a:ext uri="{FF2B5EF4-FFF2-40B4-BE49-F238E27FC236}">
                <a16:creationId xmlns:a16="http://schemas.microsoft.com/office/drawing/2014/main" id="{4FEE6356-3257-48DD-BB1D-C874C9474396}"/>
              </a:ext>
            </a:extLst>
          </p:cNvPr>
          <p:cNvGraphicFramePr>
            <a:graphicFrameLocks noGrp="1"/>
          </p:cNvGraphicFramePr>
          <p:nvPr/>
        </p:nvGraphicFramePr>
        <p:xfrm>
          <a:off x="166256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647785F8-72D4-D87A-A12B-6D0322557D34}"/>
              </a:ext>
            </a:extLst>
          </p:cNvPr>
          <p:cNvGraphicFramePr>
            <a:graphicFrameLocks noGrp="1"/>
          </p:cNvGraphicFramePr>
          <p:nvPr/>
        </p:nvGraphicFramePr>
        <p:xfrm>
          <a:off x="4613369" y="1126084"/>
          <a:ext cx="4392000" cy="532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b="1" i="0" dirty="0">
                          <a:solidFill>
                            <a:srgbClr val="339966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0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" name="図 21">
            <a:extLst>
              <a:ext uri="{FF2B5EF4-FFF2-40B4-BE49-F238E27FC236}">
                <a16:creationId xmlns:a16="http://schemas.microsoft.com/office/drawing/2014/main" id="{F07ECA74-E5CC-9B88-2337-4F40F0DAD5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0764" y="2966349"/>
            <a:ext cx="1416466" cy="1864921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79E6730B-3DE6-D770-21B2-357F54A43438}"/>
              </a:ext>
            </a:extLst>
          </p:cNvPr>
          <p:cNvGrpSpPr/>
          <p:nvPr/>
        </p:nvGrpSpPr>
        <p:grpSpPr>
          <a:xfrm>
            <a:off x="1465688" y="2558439"/>
            <a:ext cx="1597813" cy="914705"/>
            <a:chOff x="1465688" y="2558439"/>
            <a:chExt cx="1597813" cy="914705"/>
          </a:xfrm>
        </p:grpSpPr>
        <p:sp>
          <p:nvSpPr>
            <p:cNvPr id="24" name="右矢印 10">
              <a:extLst>
                <a:ext uri="{FF2B5EF4-FFF2-40B4-BE49-F238E27FC236}">
                  <a16:creationId xmlns:a16="http://schemas.microsoft.com/office/drawing/2014/main" id="{179885B4-3063-165D-1469-FBE0577B3882}"/>
                </a:ext>
              </a:extLst>
            </p:cNvPr>
            <p:cNvSpPr/>
            <p:nvPr/>
          </p:nvSpPr>
          <p:spPr bwMode="black">
            <a:xfrm rot="1058399">
              <a:off x="1465688" y="2558439"/>
              <a:ext cx="1597813" cy="914705"/>
            </a:xfrm>
            <a:prstGeom prst="rightArrow">
              <a:avLst>
                <a:gd name="adj1" fmla="val 50000"/>
                <a:gd name="adj2" fmla="val 60917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BAD40431-1761-43EF-B412-9E50E638F784}"/>
                </a:ext>
              </a:extLst>
            </p:cNvPr>
            <p:cNvSpPr txBox="1"/>
            <p:nvPr/>
          </p:nvSpPr>
          <p:spPr bwMode="white">
            <a:xfrm rot="1159575">
              <a:off x="1496336" y="2831976"/>
              <a:ext cx="14093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お金を預ける</a:t>
              </a: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E94CCC02-2458-9AC8-CFEE-2AFB9AD85127}"/>
              </a:ext>
            </a:extLst>
          </p:cNvPr>
          <p:cNvGrpSpPr/>
          <p:nvPr/>
        </p:nvGrpSpPr>
        <p:grpSpPr>
          <a:xfrm>
            <a:off x="1428601" y="4493423"/>
            <a:ext cx="1761318" cy="929642"/>
            <a:chOff x="1428601" y="4493423"/>
            <a:chExt cx="1761318" cy="929642"/>
          </a:xfrm>
        </p:grpSpPr>
        <p:sp>
          <p:nvSpPr>
            <p:cNvPr id="32" name="右矢印 12">
              <a:extLst>
                <a:ext uri="{FF2B5EF4-FFF2-40B4-BE49-F238E27FC236}">
                  <a16:creationId xmlns:a16="http://schemas.microsoft.com/office/drawing/2014/main" id="{600C6990-6977-C249-37F3-916D91D2D910}"/>
                </a:ext>
              </a:extLst>
            </p:cNvPr>
            <p:cNvSpPr/>
            <p:nvPr/>
          </p:nvSpPr>
          <p:spPr bwMode="gray">
            <a:xfrm rot="9417149">
              <a:off x="1428601" y="4493423"/>
              <a:ext cx="1702313" cy="929642"/>
            </a:xfrm>
            <a:prstGeom prst="rightArrow">
              <a:avLst>
                <a:gd name="adj1" fmla="val 50000"/>
                <a:gd name="adj2" fmla="val 65335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74C575A-E8C3-EFF5-4877-C7FFCF47156C}"/>
                </a:ext>
              </a:extLst>
            </p:cNvPr>
            <p:cNvSpPr txBox="1"/>
            <p:nvPr/>
          </p:nvSpPr>
          <p:spPr bwMode="white">
            <a:xfrm rot="20185190">
              <a:off x="1560947" y="4720834"/>
              <a:ext cx="1628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お金を引き出す</a:t>
              </a:r>
            </a:p>
          </p:txBody>
        </p:sp>
      </p:grpSp>
      <p:pic>
        <p:nvPicPr>
          <p:cNvPr id="34" name="図 33">
            <a:extLst>
              <a:ext uri="{FF2B5EF4-FFF2-40B4-BE49-F238E27FC236}">
                <a16:creationId xmlns:a16="http://schemas.microsoft.com/office/drawing/2014/main" id="{E35C5695-9505-69A7-0325-F8F993B647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99" y="4364576"/>
            <a:ext cx="1155920" cy="1147960"/>
          </a:xfrm>
          <a:prstGeom prst="rect">
            <a:avLst/>
          </a:prstGeom>
        </p:spPr>
      </p:pic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22CACD13-2AEE-3433-A62F-98A2B422F794}"/>
              </a:ext>
            </a:extLst>
          </p:cNvPr>
          <p:cNvGrpSpPr/>
          <p:nvPr/>
        </p:nvGrpSpPr>
        <p:grpSpPr>
          <a:xfrm rot="21250923">
            <a:off x="5990055" y="4342785"/>
            <a:ext cx="1910884" cy="904066"/>
            <a:chOff x="6138786" y="4287654"/>
            <a:chExt cx="1910884" cy="767104"/>
          </a:xfrm>
        </p:grpSpPr>
        <p:sp>
          <p:nvSpPr>
            <p:cNvPr id="38" name="右矢印 28">
              <a:extLst>
                <a:ext uri="{FF2B5EF4-FFF2-40B4-BE49-F238E27FC236}">
                  <a16:creationId xmlns:a16="http://schemas.microsoft.com/office/drawing/2014/main" id="{B364FFEF-6231-FB69-F5B1-A6F81E7D12A4}"/>
                </a:ext>
              </a:extLst>
            </p:cNvPr>
            <p:cNvSpPr/>
            <p:nvPr/>
          </p:nvSpPr>
          <p:spPr bwMode="gray">
            <a:xfrm rot="9998293">
              <a:off x="6138786" y="4287654"/>
              <a:ext cx="1783199" cy="767104"/>
            </a:xfrm>
            <a:prstGeom prst="rightArrow">
              <a:avLst>
                <a:gd name="adj1" fmla="val 51606"/>
                <a:gd name="adj2" fmla="val 73693"/>
              </a:avLst>
            </a:prstGeom>
            <a:solidFill>
              <a:schemeClr val="accent4">
                <a:lumMod val="75000"/>
              </a:schemeClr>
            </a:solidFill>
            <a:ln w="31750">
              <a:solidFill>
                <a:schemeClr val="accent4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7AFC4967-323F-E8FD-D533-6DB913A3BBD2}"/>
                </a:ext>
              </a:extLst>
            </p:cNvPr>
            <p:cNvSpPr txBox="1"/>
            <p:nvPr/>
          </p:nvSpPr>
          <p:spPr bwMode="white">
            <a:xfrm rot="20766334">
              <a:off x="6340653" y="4396808"/>
              <a:ext cx="1709017" cy="496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受取る</a:t>
              </a:r>
            </a:p>
          </p:txBody>
        </p:sp>
      </p:grpSp>
      <p:pic>
        <p:nvPicPr>
          <p:cNvPr id="41" name="図 40">
            <a:extLst>
              <a:ext uri="{FF2B5EF4-FFF2-40B4-BE49-F238E27FC236}">
                <a16:creationId xmlns:a16="http://schemas.microsoft.com/office/drawing/2014/main" id="{4E8B7997-7095-243A-4DFC-E9815BF4E3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45" y="3064346"/>
            <a:ext cx="1290024" cy="1700486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AD5C0569-B299-A548-3D7D-70A5FEE4BA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75" y="1822293"/>
            <a:ext cx="1254450" cy="1644395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D4DD1AF2-D068-E87A-8880-4E184EE42C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15" y="5220760"/>
            <a:ext cx="1129112" cy="1121338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8F67A00E-154E-E3F7-9ECE-2DFB212A2D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2617" y="4361684"/>
            <a:ext cx="1053377" cy="977867"/>
          </a:xfrm>
          <a:prstGeom prst="rect">
            <a:avLst/>
          </a:prstGeom>
        </p:spPr>
      </p:pic>
      <p:pic>
        <p:nvPicPr>
          <p:cNvPr id="49" name="図 48" descr="おもちゃ, 人形, 写真, 異なる が含まれている画像&#10;&#10;自動的に生成された説明">
            <a:extLst>
              <a:ext uri="{FF2B5EF4-FFF2-40B4-BE49-F238E27FC236}">
                <a16:creationId xmlns:a16="http://schemas.microsoft.com/office/drawing/2014/main" id="{EA456822-8318-BCCA-1AD3-C63970B476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2679" y="1929288"/>
            <a:ext cx="1661881" cy="1416461"/>
          </a:xfrm>
          <a:prstGeom prst="rect">
            <a:avLst/>
          </a:prstGeom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91631AF9-7C52-C5D1-6ECC-4760B1F54DD3}"/>
              </a:ext>
            </a:extLst>
          </p:cNvPr>
          <p:cNvGrpSpPr/>
          <p:nvPr/>
        </p:nvGrpSpPr>
        <p:grpSpPr>
          <a:xfrm>
            <a:off x="6162685" y="2860509"/>
            <a:ext cx="1673736" cy="823030"/>
            <a:chOff x="6222848" y="3002696"/>
            <a:chExt cx="1673736" cy="823030"/>
          </a:xfrm>
        </p:grpSpPr>
        <p:sp>
          <p:nvSpPr>
            <p:cNvPr id="51" name="右矢印 26">
              <a:extLst>
                <a:ext uri="{FF2B5EF4-FFF2-40B4-BE49-F238E27FC236}">
                  <a16:creationId xmlns:a16="http://schemas.microsoft.com/office/drawing/2014/main" id="{0206D32E-CA2A-9983-FC96-6DB8DBF0B557}"/>
                </a:ext>
              </a:extLst>
            </p:cNvPr>
            <p:cNvSpPr/>
            <p:nvPr/>
          </p:nvSpPr>
          <p:spPr bwMode="black">
            <a:xfrm rot="1218939">
              <a:off x="6348977" y="3002696"/>
              <a:ext cx="1547607" cy="823030"/>
            </a:xfrm>
            <a:prstGeom prst="rightArrow">
              <a:avLst>
                <a:gd name="adj1" fmla="val 59133"/>
                <a:gd name="adj2" fmla="val 51299"/>
              </a:avLst>
            </a:prstGeom>
            <a:solidFill>
              <a:schemeClr val="accent5"/>
            </a:solidFill>
            <a:ln w="3175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94BFEA7D-7F40-65DA-0F46-941916A9E248}"/>
                </a:ext>
              </a:extLst>
            </p:cNvPr>
            <p:cNvSpPr txBox="1"/>
            <p:nvPr/>
          </p:nvSpPr>
          <p:spPr bwMode="white">
            <a:xfrm rot="1272866">
              <a:off x="6222848" y="3131726"/>
              <a:ext cx="16672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お金</a:t>
              </a:r>
              <a:r>
                <a:rPr kumimoji="1"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(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保険料</a:t>
              </a:r>
              <a:r>
                <a:rPr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)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を</a:t>
              </a:r>
              <a:r>
                <a:rPr kumimoji="1"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支払う</a:t>
              </a:r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0231A8DF-7882-F53B-12BD-96EC2BF920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28" y="3780667"/>
            <a:ext cx="1254450" cy="1014150"/>
          </a:xfrm>
          <a:prstGeom prst="rect">
            <a:avLst/>
          </a:prstGeom>
        </p:spPr>
      </p:pic>
      <p:pic>
        <p:nvPicPr>
          <p:cNvPr id="54" name="図 53" descr="ブラック, 時計, 立つ が含まれている画像&#10;&#10;自動的に生成された説明">
            <a:extLst>
              <a:ext uri="{FF2B5EF4-FFF2-40B4-BE49-F238E27FC236}">
                <a16:creationId xmlns:a16="http://schemas.microsoft.com/office/drawing/2014/main" id="{BBBF491D-95DA-ACE3-6089-A9F6E22AB5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451" y="5304317"/>
            <a:ext cx="1119742" cy="805469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D492582D-9B4D-5C84-CBB3-EAC8D4C5B594}"/>
              </a:ext>
            </a:extLst>
          </p:cNvPr>
          <p:cNvSpPr txBox="1"/>
          <p:nvPr/>
        </p:nvSpPr>
        <p:spPr>
          <a:xfrm>
            <a:off x="1886729" y="5625037"/>
            <a:ext cx="20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お金が必要になると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C14934A2-A05B-B7EA-2CAD-FCD105CDA027}"/>
              </a:ext>
            </a:extLst>
          </p:cNvPr>
          <p:cNvSpPr txBox="1"/>
          <p:nvPr/>
        </p:nvSpPr>
        <p:spPr>
          <a:xfrm>
            <a:off x="6743239" y="5625037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latin typeface="Meiryo UI" panose="020B0604030504040204" pitchFamily="50" charset="-128"/>
                <a:ea typeface="Meiryo UI" panose="020B0604030504040204" pitchFamily="50" charset="-128"/>
              </a:rPr>
              <a:t>リスクの起</a:t>
            </a:r>
            <a:r>
              <a:rPr lang="ja-JP" altLang="en-US" b="1">
                <a:latin typeface="Meiryo UI" panose="020B0604030504040204" pitchFamily="50" charset="-128"/>
                <a:ea typeface="Meiryo UI" panose="020B0604030504040204" pitchFamily="50" charset="-128"/>
              </a:rPr>
              <a:t>きた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人が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686C722D-A2BA-B41E-7555-B97204E47A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2" y="5183754"/>
            <a:ext cx="1378410" cy="86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2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7" name="表 6"/>
          <p:cNvGraphicFramePr>
            <a:graphicFrameLocks noGrp="1"/>
          </p:cNvGraphicFramePr>
          <p:nvPr/>
        </p:nvGraphicFramePr>
        <p:xfrm>
          <a:off x="265989" y="786703"/>
          <a:ext cx="4286974" cy="56250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6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331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14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0261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表 11"/>
          <p:cNvGraphicFramePr>
            <a:graphicFrameLocks noGrp="1"/>
          </p:cNvGraphicFramePr>
          <p:nvPr/>
        </p:nvGraphicFramePr>
        <p:xfrm>
          <a:off x="4637925" y="786702"/>
          <a:ext cx="4430730" cy="562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119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4364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69477">
                <a:tc>
                  <a:txBody>
                    <a:bodyPr/>
                    <a:lstStyle/>
                    <a:p>
                      <a:pPr algn="ctr"/>
                      <a:endParaRPr kumimoji="1" lang="ja-JP" altLang="en-US" sz="2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302012" y="4614826"/>
          <a:ext cx="985833" cy="4045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458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テキスト ボックス 16"/>
          <p:cNvSpPr txBox="1"/>
          <p:nvPr/>
        </p:nvSpPr>
        <p:spPr>
          <a:xfrm>
            <a:off x="467699" y="4949122"/>
            <a:ext cx="3993648" cy="14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さまざまな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目的</a:t>
            </a: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</a:t>
            </a:r>
          </a:p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ために貯める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459850" y="4966917"/>
            <a:ext cx="27077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特定</a:t>
            </a:r>
            <a:r>
              <a:rPr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の損失</a:t>
            </a:r>
          </a:p>
          <a:p>
            <a:pPr algn="ctr">
              <a:lnSpc>
                <a:spcPct val="120000"/>
              </a:lnSpc>
            </a:pPr>
            <a:r>
              <a:rPr lang="ja-JP" altLang="en-US" sz="40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に備える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44304" y="4196651"/>
            <a:ext cx="4461478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貯蓄額は毎年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1,000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796332" y="4187173"/>
            <a:ext cx="4272323" cy="387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保険料は毎年約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万円（総額約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30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万円）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275761-9FE9-43BF-BB18-A5A0C0DDD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37" y="2079540"/>
            <a:ext cx="4201134" cy="196691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77D9232-1EB3-4E06-A875-C2E9BEE913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821" y="2088078"/>
            <a:ext cx="4086242" cy="1937881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75345" y="1604617"/>
            <a:ext cx="4610318" cy="2916762"/>
            <a:chOff x="13395" y="1637522"/>
            <a:chExt cx="4610318" cy="2916762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F997734-76CF-4AD2-A3E2-26E9596AF190}"/>
                </a:ext>
              </a:extLst>
            </p:cNvPr>
            <p:cNvSpPr txBox="1"/>
            <p:nvPr/>
          </p:nvSpPr>
          <p:spPr>
            <a:xfrm>
              <a:off x="164745" y="4069539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30</a:t>
              </a:r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4BEE68A-9988-42B9-BF2A-D5BA0AA9429A}"/>
                </a:ext>
              </a:extLst>
            </p:cNvPr>
            <p:cNvSpPr txBox="1"/>
            <p:nvPr/>
          </p:nvSpPr>
          <p:spPr>
            <a:xfrm>
              <a:off x="3972903" y="4067402"/>
              <a:ext cx="650810" cy="4847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40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歳</a:t>
              </a:r>
              <a:endPara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6F6F963-7D7A-4929-9572-BECC0283934F}"/>
                </a:ext>
              </a:extLst>
            </p:cNvPr>
            <p:cNvSpPr txBox="1"/>
            <p:nvPr/>
          </p:nvSpPr>
          <p:spPr>
            <a:xfrm>
              <a:off x="13395" y="1637522"/>
              <a:ext cx="453335" cy="93919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目標額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1BDA1492-731B-4115-930C-0DD10AB5D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462" y="2109509"/>
            <a:ext cx="653716" cy="193310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BEE3A99-671C-4578-8261-FA7414DA7661}"/>
              </a:ext>
            </a:extLst>
          </p:cNvPr>
          <p:cNvSpPr txBox="1"/>
          <p:nvPr/>
        </p:nvSpPr>
        <p:spPr>
          <a:xfrm>
            <a:off x="4678163" y="4073541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9E28851-1FB0-4756-8BB3-B53DDFF6C895}"/>
              </a:ext>
            </a:extLst>
          </p:cNvPr>
          <p:cNvSpPr txBox="1"/>
          <p:nvPr/>
        </p:nvSpPr>
        <p:spPr>
          <a:xfrm>
            <a:off x="8439064" y="4031484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歳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7C58435-9A21-48C0-A43E-326D26DFC7F3}"/>
              </a:ext>
            </a:extLst>
          </p:cNvPr>
          <p:cNvCxnSpPr/>
          <p:nvPr/>
        </p:nvCxnSpPr>
        <p:spPr>
          <a:xfrm>
            <a:off x="4067625" y="2079540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518657E6-B697-41C5-ADFB-A856E9DD4189}"/>
              </a:ext>
            </a:extLst>
          </p:cNvPr>
          <p:cNvCxnSpPr/>
          <p:nvPr/>
        </p:nvCxnSpPr>
        <p:spPr>
          <a:xfrm>
            <a:off x="3988960" y="4046457"/>
            <a:ext cx="1008000" cy="0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預貯金と民間保険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graphicFrame>
        <p:nvGraphicFramePr>
          <p:cNvPr id="36" name="表 35"/>
          <p:cNvGraphicFramePr>
            <a:graphicFrameLocks noGrp="1"/>
          </p:cNvGraphicFramePr>
          <p:nvPr/>
        </p:nvGraphicFramePr>
        <p:xfrm>
          <a:off x="4671276" y="4621572"/>
          <a:ext cx="985833" cy="454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85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0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特　　徴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292144" y="6411742"/>
            <a:ext cx="8389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注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①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預貯金は利子や税金などを考慮しない金額。 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②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保険料は男性（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30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歳）契約で、保険期間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年、保険金額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1,000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3"/>
              </a:rPr>
              <a:t>万円の定期保険の例。実際の保険料は、保険種類や契約内容、生命保険会社によって異なる場合があります。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ヒラギノ角ゴ Pro W3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998985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089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19F82F41-6F50-B2B4-AF78-DB2997B1D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902612"/>
              </p:ext>
            </p:extLst>
          </p:nvPr>
        </p:nvGraphicFramePr>
        <p:xfrm>
          <a:off x="5064506" y="748468"/>
          <a:ext cx="3986846" cy="5793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8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6142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rgbClr val="00B05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民間保険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0503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1457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12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正方形/長方形 2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 bwMode="white">
          <a:xfrm>
            <a:off x="461965" y="30760"/>
            <a:ext cx="6996110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「預貯金」と「民間保険」の違い③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3A698F6-31A0-44C5-92C4-DE60B706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17360" y="6468110"/>
            <a:ext cx="2133600" cy="365125"/>
          </a:xfrm>
        </p:spPr>
        <p:txBody>
          <a:bodyPr/>
          <a:lstStyle/>
          <a:p>
            <a:fld id="{E1D7E502-7D6F-49F2-8D91-33EB17385912}" type="slidenum">
              <a:rPr lang="ja-JP" altLang="en-US" smtClean="0"/>
              <a:pPr/>
              <a:t>34</a:t>
            </a:fld>
            <a:endParaRPr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67DE1A44-94FA-0F57-DE04-4AEF79757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94057"/>
              </p:ext>
            </p:extLst>
          </p:nvPr>
        </p:nvGraphicFramePr>
        <p:xfrm>
          <a:off x="1295654" y="734998"/>
          <a:ext cx="3682827" cy="58068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82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787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tx2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預貯金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35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endParaRPr kumimoji="1" lang="ja-JP" altLang="en-US" sz="1400" b="0" i="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8729">
                <a:tc>
                  <a:txBody>
                    <a:bodyPr/>
                    <a:lstStyle/>
                    <a:p>
                      <a:pPr algn="l"/>
                      <a:endParaRPr kumimoji="1" lang="ja-JP" altLang="en-US" sz="1400" b="0" i="0" spc="-40" dirty="0">
                        <a:solidFill>
                          <a:srgbClr val="000000"/>
                        </a:solidFill>
                        <a:latin typeface="ヒラギノ角ゴ Pro W6"/>
                        <a:ea typeface="ヒラギノ角ゴ Pro W6"/>
                        <a:cs typeface="ヒラギノ角ゴ Pro W6"/>
                      </a:endParaRPr>
                    </a:p>
                  </a:txBody>
                  <a:tcPr marL="144000" marR="144000" marT="93600" marB="93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F4D947A4-090D-A475-A8F5-988C5214D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426750"/>
              </p:ext>
            </p:extLst>
          </p:nvPr>
        </p:nvGraphicFramePr>
        <p:xfrm>
          <a:off x="42931" y="1647824"/>
          <a:ext cx="1228724" cy="4894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3767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35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spc="-21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デメリット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622264-B55B-0E4B-2AE8-4C63E5CFE0A6}"/>
              </a:ext>
            </a:extLst>
          </p:cNvPr>
          <p:cNvSpPr txBox="1"/>
          <p:nvPr/>
        </p:nvSpPr>
        <p:spPr>
          <a:xfrm>
            <a:off x="1295654" y="1579507"/>
            <a:ext cx="3817577" cy="274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貯めたお金は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に使うことができる。</a:t>
            </a:r>
            <a:endParaRPr lang="en-US" altLang="ja-JP" sz="24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途中での引き出しや貯めるペースが</a:t>
            </a:r>
            <a:r>
              <a:rPr lang="ja-JP" altLang="en-US" sz="2400" spc="-5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自由</a:t>
            </a: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。</a:t>
            </a:r>
            <a:endParaRPr lang="en-US" altLang="ja-JP" sz="2400" spc="-5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>
              <a:lnSpc>
                <a:spcPts val="3500"/>
              </a:lnSpc>
            </a:pPr>
            <a:r>
              <a:rPr lang="ja-JP" altLang="en-US" sz="2400" spc="-5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○預けた金額に応じて利子がつく。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AB1A43-6242-7042-EF30-5D8F1B026999}"/>
              </a:ext>
            </a:extLst>
          </p:cNvPr>
          <p:cNvSpPr txBox="1"/>
          <p:nvPr/>
        </p:nvSpPr>
        <p:spPr>
          <a:xfrm>
            <a:off x="1255396" y="4496260"/>
            <a:ext cx="3817577" cy="1846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●途中で病気やケガ等、リスクが発生した場合に、</a:t>
            </a:r>
            <a:r>
              <a:rPr lang="ja-JP" altLang="en-US" sz="2400" b="1" spc="-4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必要な</a:t>
            </a:r>
            <a:r>
              <a:rPr lang="ja-JP" altLang="en-US" sz="2400" spc="-4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金額が貯まっているとは限らない。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0365A71-A1F9-DDD3-9FC5-485BDE27B543}"/>
              </a:ext>
            </a:extLst>
          </p:cNvPr>
          <p:cNvSpPr txBox="1"/>
          <p:nvPr/>
        </p:nvSpPr>
        <p:spPr>
          <a:xfrm>
            <a:off x="5173785" y="1897954"/>
            <a:ext cx="3996000" cy="183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○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途中いつでも、</a:t>
            </a:r>
            <a:r>
              <a:rPr lang="ja-JP" altLang="en-US" sz="24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病気やケガ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等のリスクが発生した場合に、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あらかじめ</a:t>
            </a:r>
            <a:r>
              <a:rPr lang="ja-JP" altLang="en-US" sz="2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決められた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金額</a:t>
            </a:r>
            <a:r>
              <a:rPr lang="ja-JP" altLang="en-US" sz="24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を受け取ることができる。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422A569-8107-31C8-15FC-1B46934DE388}"/>
              </a:ext>
            </a:extLst>
          </p:cNvPr>
          <p:cNvSpPr txBox="1"/>
          <p:nvPr/>
        </p:nvSpPr>
        <p:spPr>
          <a:xfrm>
            <a:off x="5108813" y="4259429"/>
            <a:ext cx="3996000" cy="2280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ja-JP" altLang="en-US" sz="22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●結果的にリスクが発生しなくても、決められた金額を保険料として支払う必要がある（保険の種類によっては一部戻ってくる場合がある）。</a:t>
            </a:r>
            <a:endParaRPr lang="ja-JP" altLang="en-US" sz="2200" spc="-12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2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837"/>
    </mc:Choice>
    <mc:Fallback xmlns="">
      <p:transition spd="slow" advTm="10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ECBA1880-306E-4608-BD88-F8D6D284CEB8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①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200416" y="1063641"/>
            <a:ext cx="3950897" cy="2335610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人の部員がいる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サッカーチーム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5005388" y="4039211"/>
            <a:ext cx="3950722" cy="2335610"/>
            <a:chOff x="5005388" y="4039211"/>
            <a:chExt cx="3467100" cy="2335610"/>
          </a:xfrm>
        </p:grpSpPr>
        <p:sp>
          <p:nvSpPr>
            <p:cNvPr id="15" name="角丸四角形 14"/>
            <p:cNvSpPr/>
            <p:nvPr/>
          </p:nvSpPr>
          <p:spPr>
            <a:xfrm>
              <a:off x="5005388" y="4039211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治療にかかる費用は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</a:t>
              </a:r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10,000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円</a:t>
              </a:r>
              <a:endPara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34" name="図形グループ 33"/>
            <p:cNvGrpSpPr/>
            <p:nvPr/>
          </p:nvGrpSpPr>
          <p:grpSpPr>
            <a:xfrm>
              <a:off x="6005876" y="5520154"/>
              <a:ext cx="1452563" cy="559691"/>
              <a:chOff x="6005876" y="5641383"/>
              <a:chExt cx="1452563" cy="559691"/>
            </a:xfrm>
          </p:grpSpPr>
          <p:sp>
            <p:nvSpPr>
              <p:cNvPr id="4" name="正方形/長方形 3"/>
              <p:cNvSpPr/>
              <p:nvPr/>
            </p:nvSpPr>
            <p:spPr>
              <a:xfrm>
                <a:off x="6005876" y="5641383"/>
                <a:ext cx="1452563" cy="559691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6296872" y="5868800"/>
                <a:ext cx="35137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2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ヒラギノ丸ゴ Pro W4"/>
                    <a:ea typeface="ヒラギノ丸ゴ Pro W4"/>
                    <a:cs typeface="ヒラギノ丸ゴ Pro W4"/>
                  </a:rPr>
                  <a:t>●</a:t>
                </a:r>
                <a:endParaRPr kumimoji="1" lang="ja-JP" altLang="en-US" sz="12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ヒラギノ丸ゴ Pro W4"/>
                  <a:ea typeface="ヒラギノ丸ゴ Pro W4"/>
                  <a:cs typeface="ヒラギノ丸ゴ Pro W4"/>
                </a:endParaRPr>
              </a:p>
            </p:txBody>
          </p:sp>
          <p:sp>
            <p:nvSpPr>
              <p:cNvPr id="25" name="円/楕円 24"/>
              <p:cNvSpPr/>
              <p:nvPr/>
            </p:nvSpPr>
            <p:spPr>
              <a:xfrm>
                <a:off x="6543243" y="5714287"/>
                <a:ext cx="372732" cy="407206"/>
              </a:xfrm>
              <a:prstGeom prst="ellipse">
                <a:avLst/>
              </a:prstGeom>
              <a:solidFill>
                <a:schemeClr val="bg1"/>
              </a:solidFill>
              <a:ln w="317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6040391" y="5764374"/>
                <a:ext cx="607859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050" b="1" dirty="0">
                    <a:latin typeface="ヒラギノ丸ゴ Pro W4"/>
                    <a:ea typeface="ヒラギノ丸ゴ Pro W4"/>
                    <a:cs typeface="ヒラギノ丸ゴ Pro W4"/>
                  </a:rPr>
                  <a:t>壱万円</a:t>
                </a:r>
              </a:p>
            </p:txBody>
          </p:sp>
        </p:grpSp>
      </p:grpSp>
      <p:sp>
        <p:nvSpPr>
          <p:cNvPr id="27" name="右矢印 26"/>
          <p:cNvSpPr/>
          <p:nvPr/>
        </p:nvSpPr>
        <p:spPr bwMode="gray">
          <a:xfrm>
            <a:off x="4373679" y="1989130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>
            <a:off x="4373679" y="5035522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右矢印 28"/>
          <p:cNvSpPr/>
          <p:nvPr/>
        </p:nvSpPr>
        <p:spPr bwMode="gray">
          <a:xfrm rot="8166730">
            <a:off x="4373679" y="34946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図形グループ 6"/>
          <p:cNvGrpSpPr/>
          <p:nvPr/>
        </p:nvGrpSpPr>
        <p:grpSpPr>
          <a:xfrm>
            <a:off x="183273" y="4070635"/>
            <a:ext cx="3998522" cy="2387215"/>
            <a:chOff x="690543" y="4191864"/>
            <a:chExt cx="3467100" cy="2387215"/>
          </a:xfrm>
        </p:grpSpPr>
        <p:sp>
          <p:nvSpPr>
            <p:cNvPr id="14" name="角丸四角形 13"/>
            <p:cNvSpPr/>
            <p:nvPr/>
          </p:nvSpPr>
          <p:spPr>
            <a:xfrm>
              <a:off x="690543" y="4191864"/>
              <a:ext cx="3467100" cy="2335610"/>
            </a:xfrm>
            <a:prstGeom prst="roundRect">
              <a:avLst/>
            </a:prstGeom>
            <a:ln w="381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9740" y="5246884"/>
              <a:ext cx="1152541" cy="1332195"/>
            </a:xfrm>
            <a:prstGeom prst="rect">
              <a:avLst/>
            </a:prstGeom>
          </p:spPr>
        </p:pic>
        <p:sp>
          <p:nvSpPr>
            <p:cNvPr id="33" name="テキスト ボックス 32"/>
            <p:cNvSpPr txBox="1"/>
            <p:nvPr/>
          </p:nvSpPr>
          <p:spPr>
            <a:xfrm>
              <a:off x="1113022" y="4321849"/>
              <a:ext cx="266343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対策をしても</a:t>
              </a:r>
              <a:endPara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  <a:p>
              <a:pPr algn="ctr"/>
              <a:r>
                <a:rPr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ケガは減らない</a:t>
              </a:r>
              <a:r>
                <a: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…</a:t>
              </a:r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保険のしくみ①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DFA9B0-F9A9-4733-A0C9-BB523C245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9FCA747-DC48-494A-A666-503A268B8915}"/>
              </a:ext>
            </a:extLst>
          </p:cNvPr>
          <p:cNvGrpSpPr/>
          <p:nvPr/>
        </p:nvGrpSpPr>
        <p:grpSpPr>
          <a:xfrm>
            <a:off x="5005388" y="1063641"/>
            <a:ext cx="3950722" cy="2335610"/>
            <a:chOff x="5005388" y="1063641"/>
            <a:chExt cx="3950722" cy="2335610"/>
          </a:xfrm>
        </p:grpSpPr>
        <p:grpSp>
          <p:nvGrpSpPr>
            <p:cNvPr id="6" name="図形グループ 5"/>
            <p:cNvGrpSpPr/>
            <p:nvPr/>
          </p:nvGrpSpPr>
          <p:grpSpPr>
            <a:xfrm>
              <a:off x="5005388" y="1063641"/>
              <a:ext cx="3950722" cy="2335610"/>
              <a:chOff x="5005388" y="1261070"/>
              <a:chExt cx="3467100" cy="2335610"/>
            </a:xfrm>
          </p:grpSpPr>
          <p:sp>
            <p:nvSpPr>
              <p:cNvPr id="13" name="角丸四角形 12"/>
              <p:cNvSpPr/>
              <p:nvPr/>
            </p:nvSpPr>
            <p:spPr>
              <a:xfrm>
                <a:off x="5005388" y="1261070"/>
                <a:ext cx="3467100" cy="2335610"/>
              </a:xfrm>
              <a:prstGeom prst="roundRect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en-US" altLang="ja-JP" sz="2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231842" y="1375530"/>
                <a:ext cx="2155459" cy="220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毎年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en-US" altLang="ja-JP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5</a:t>
                </a: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人の部員が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骨折を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>
                  <a:lnSpc>
                    <a:spcPct val="110000"/>
                  </a:lnSpc>
                </a:pPr>
                <a:r>
                  <a:rPr lang="ja-JP" altLang="en-US" sz="32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している</a:t>
                </a:r>
                <a:endParaRPr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</p:grpSp>
        <p:pic>
          <p:nvPicPr>
            <p:cNvPr id="11" name="図 10" descr="椅子, テーブル, マグカップ が含まれている画像&#10;&#10;自動的に生成された説明">
              <a:extLst>
                <a:ext uri="{FF2B5EF4-FFF2-40B4-BE49-F238E27FC236}">
                  <a16:creationId xmlns:a16="http://schemas.microsoft.com/office/drawing/2014/main" id="{CEF9BF96-5F9D-4A73-AF55-27F2F95A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8557" y="1281043"/>
              <a:ext cx="682764" cy="1999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401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28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2E65E61-70D3-4FF4-9C12-1BD61FDE66F0}"/>
              </a:ext>
            </a:extLst>
          </p:cNvPr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②</a:t>
            </a:r>
          </a:p>
        </p:txBody>
      </p:sp>
      <p:sp>
        <p:nvSpPr>
          <p:cNvPr id="12" name="角丸四角形 11"/>
          <p:cNvSpPr/>
          <p:nvPr/>
        </p:nvSpPr>
        <p:spPr>
          <a:xfrm>
            <a:off x="4880128" y="1092556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治療にかかる費用は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全員分で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 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×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 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237995" y="1092556"/>
            <a:ext cx="39466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全員で治療</a:t>
            </a: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にかかる</a:t>
            </a:r>
            <a:endParaRPr lang="en-US" altLang="ja-JP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費用を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準備すれば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よいのでは？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4880128" y="3986858"/>
            <a:ext cx="4138612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骨折した生徒は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を受け取り、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>
              <a:lnSpc>
                <a:spcPct val="110000"/>
              </a:lnSpc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治療費にあてる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250695" y="3986858"/>
            <a:ext cx="3933953" cy="2335610"/>
          </a:xfrm>
          <a:prstGeom prst="roundRect">
            <a:avLst/>
          </a:prstGeom>
          <a:ln w="38100">
            <a:solidFill>
              <a:srgbClr val="604A7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50,000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÷100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8" name="右矢印 17"/>
          <p:cNvSpPr/>
          <p:nvPr/>
        </p:nvSpPr>
        <p:spPr bwMode="gray">
          <a:xfrm>
            <a:off x="5577404" y="2864032"/>
            <a:ext cx="456570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6033974" y="2770757"/>
            <a:ext cx="21243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50,000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0" name="右矢印 19"/>
          <p:cNvSpPr/>
          <p:nvPr/>
        </p:nvSpPr>
        <p:spPr bwMode="gray">
          <a:xfrm>
            <a:off x="617209" y="5275377"/>
            <a:ext cx="415064" cy="3964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1032273" y="5077776"/>
            <a:ext cx="25681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人あたり</a:t>
            </a:r>
            <a:endParaRPr lang="en-US" altLang="ja-JP" sz="3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年間</a:t>
            </a:r>
            <a:r>
              <a:rPr lang="en-US" altLang="ja-JP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500</a:t>
            </a:r>
            <a:r>
              <a:rPr lang="ja-JP" altLang="en-US" sz="3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</a:p>
        </p:txBody>
      </p:sp>
      <p:sp>
        <p:nvSpPr>
          <p:cNvPr id="26" name="右矢印 25"/>
          <p:cNvSpPr/>
          <p:nvPr/>
        </p:nvSpPr>
        <p:spPr bwMode="gray">
          <a:xfrm>
            <a:off x="4336101" y="1873963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 26"/>
          <p:cNvSpPr/>
          <p:nvPr/>
        </p:nvSpPr>
        <p:spPr bwMode="gray">
          <a:xfrm>
            <a:off x="4336101" y="4996555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 bwMode="gray">
          <a:xfrm rot="8166730">
            <a:off x="4336101" y="3493788"/>
            <a:ext cx="458788" cy="484632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保険のしくみ②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A99F210-8C01-424B-BEAB-4423A32AB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3563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8" grpId="0" animBg="1"/>
      <p:bldP spid="19" grpId="0"/>
      <p:bldP spid="20" grpId="0" animBg="1"/>
      <p:bldP spid="21" grpId="0"/>
      <p:bldP spid="26" grpId="0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③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59651" y="5487920"/>
            <a:ext cx="8779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骨折した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5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人は</a:t>
            </a:r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10,000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円ずつ受け取り、治療費を支払える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528AA83-7FE6-4289-A312-2D1F4F8C0584}"/>
              </a:ext>
            </a:extLst>
          </p:cNvPr>
          <p:cNvGrpSpPr/>
          <p:nvPr/>
        </p:nvGrpSpPr>
        <p:grpSpPr>
          <a:xfrm>
            <a:off x="461964" y="690485"/>
            <a:ext cx="8258703" cy="2352651"/>
            <a:chOff x="461964" y="772874"/>
            <a:chExt cx="8258703" cy="2352651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6191915" y="2725415"/>
              <a:ext cx="145934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100</a:t>
              </a:r>
              <a:r>
                <a:rPr lang="ja-JP" altLang="en-US" sz="20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rPr>
                <a:t>人</a:t>
              </a:r>
              <a:endPara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endParaRPr>
            </a:p>
          </p:txBody>
        </p:sp>
        <p:grpSp>
          <p:nvGrpSpPr>
            <p:cNvPr id="2" name="グループ化 1">
              <a:extLst>
                <a:ext uri="{FF2B5EF4-FFF2-40B4-BE49-F238E27FC236}">
                  <a16:creationId xmlns:a16="http://schemas.microsoft.com/office/drawing/2014/main" id="{F328CB0E-9DA6-4669-A3FB-B47A69976753}"/>
                </a:ext>
              </a:extLst>
            </p:cNvPr>
            <p:cNvGrpSpPr/>
            <p:nvPr/>
          </p:nvGrpSpPr>
          <p:grpSpPr>
            <a:xfrm>
              <a:off x="461964" y="772874"/>
              <a:ext cx="8258703" cy="2126182"/>
              <a:chOff x="461964" y="772874"/>
              <a:chExt cx="8258703" cy="2126182"/>
            </a:xfrm>
          </p:grpSpPr>
          <p:sp>
            <p:nvSpPr>
              <p:cNvPr id="11" name="正方形/長方形 10"/>
              <p:cNvSpPr/>
              <p:nvPr/>
            </p:nvSpPr>
            <p:spPr>
              <a:xfrm>
                <a:off x="461964" y="772874"/>
                <a:ext cx="8258703" cy="725182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ja-JP" altLang="en-US" sz="40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ケガに備えるために</a:t>
                </a:r>
                <a:r>
                  <a:rPr lang="en-US" altLang="ja-JP" sz="40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……</a:t>
                </a:r>
              </a:p>
            </p:txBody>
          </p:sp>
          <p:sp>
            <p:nvSpPr>
              <p:cNvPr id="6" name="正方形/長方形 5"/>
              <p:cNvSpPr/>
              <p:nvPr/>
            </p:nvSpPr>
            <p:spPr>
              <a:xfrm>
                <a:off x="789920" y="1690110"/>
                <a:ext cx="2986479" cy="909235"/>
              </a:xfrm>
              <a:prstGeom prst="rect">
                <a:avLst/>
              </a:prstGeom>
              <a:noFill/>
              <a:ln w="50800" cap="rnd" cmpd="sng">
                <a:noFill/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それぞれが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  <a:p>
                <a:pPr algn="ctr"/>
                <a:r>
                  <a:rPr lang="ja-JP" altLang="en-US" sz="3600" b="1" dirty="0">
                    <a:solidFill>
                      <a:schemeClr val="tx2">
                        <a:lumMod val="7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ヒラギノ丸ゴ Pro W4"/>
                  </a:rPr>
                  <a:t>出し合う費用</a:t>
                </a:r>
                <a:endParaRPr lang="en-US" altLang="ja-JP" sz="3600" b="1" dirty="0">
                  <a:solidFill>
                    <a:schemeClr val="tx2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丸ゴ Pro W4"/>
                </a:endParaRPr>
              </a:p>
            </p:txBody>
          </p:sp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9882" y="1455186"/>
                <a:ext cx="1174157" cy="1179542"/>
              </a:xfrm>
              <a:prstGeom prst="rect">
                <a:avLst/>
              </a:prstGeom>
            </p:spPr>
          </p:pic>
          <p:pic>
            <p:nvPicPr>
              <p:cNvPr id="25" name="図 24"/>
              <p:cNvPicPr>
                <a:picLocks noChangeAspect="1"/>
              </p:cNvPicPr>
              <p:nvPr/>
            </p:nvPicPr>
            <p:blipFill rotWithShape="1">
              <a:blip r:embed="rId4"/>
              <a:srcRect t="15566"/>
              <a:stretch/>
            </p:blipFill>
            <p:spPr>
              <a:xfrm>
                <a:off x="6450330" y="1190859"/>
                <a:ext cx="794373" cy="1708197"/>
              </a:xfrm>
              <a:prstGeom prst="rect">
                <a:avLst/>
              </a:prstGeom>
            </p:spPr>
          </p:pic>
          <p:sp>
            <p:nvSpPr>
              <p:cNvPr id="41" name="乗算記号 40"/>
              <p:cNvSpPr/>
              <p:nvPr/>
            </p:nvSpPr>
            <p:spPr>
              <a:xfrm>
                <a:off x="5393683" y="1701456"/>
                <a:ext cx="687003" cy="687003"/>
              </a:xfrm>
              <a:prstGeom prst="mathMultiply">
                <a:avLst>
                  <a:gd name="adj1" fmla="val 11020"/>
                </a:avLst>
              </a:prstGeom>
              <a:solidFill>
                <a:srgbClr val="17375E"/>
              </a:solidFill>
              <a:ln w="31750">
                <a:solidFill>
                  <a:srgbClr val="17375E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66" name="右矢印 65"/>
          <p:cNvSpPr/>
          <p:nvPr/>
        </p:nvSpPr>
        <p:spPr bwMode="gray">
          <a:xfrm rot="5400000">
            <a:off x="4175336" y="2548331"/>
            <a:ext cx="555134" cy="1129384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3175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CF71646E-C48F-4292-AA65-D90D6423EE76}"/>
              </a:ext>
            </a:extLst>
          </p:cNvPr>
          <p:cNvGrpSpPr/>
          <p:nvPr/>
        </p:nvGrpSpPr>
        <p:grpSpPr>
          <a:xfrm>
            <a:off x="1351279" y="3515601"/>
            <a:ext cx="1057205" cy="1923546"/>
            <a:chOff x="1175490" y="3744977"/>
            <a:chExt cx="1057205" cy="1923546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C7FB609-190F-4831-A1C2-F849D5C5924A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4" name="図 13" descr="アイコン&#10;&#10;自動的に生成された説明">
                <a:extLst>
                  <a:ext uri="{FF2B5EF4-FFF2-40B4-BE49-F238E27FC236}">
                    <a16:creationId xmlns:a16="http://schemas.microsoft.com/office/drawing/2014/main" id="{3EA870D2-38D0-4EDC-A155-365948F834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76" name="乗算記号 69"/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90FE5F1E-EF7E-4E20-B023-B180366633C4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00" name="正方形/長方形 99"/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2" name="テキスト ボックス 101"/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9524659F-C6E2-467A-AC23-9D2E6A799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7075" y="64706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457200" rtl="0" eaLnBrk="1" latinLnBrk="0" hangingPunct="1">
              <a:defRPr kumimoji="1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E1D277-9C57-4E30-9C75-4A0776A97483}" type="slidenum">
              <a:rPr lang="ja-JP" altLang="en-US" smtClean="0"/>
              <a:pPr/>
              <a:t>37</a:t>
            </a:fld>
            <a:endParaRPr lang="ja-JP" altLang="en-US" dirty="0"/>
          </a:p>
        </p:txBody>
      </p:sp>
      <p:grpSp>
        <p:nvGrpSpPr>
          <p:cNvPr id="112" name="グループ化 111">
            <a:extLst>
              <a:ext uri="{FF2B5EF4-FFF2-40B4-BE49-F238E27FC236}">
                <a16:creationId xmlns:a16="http://schemas.microsoft.com/office/drawing/2014/main" id="{F6F526A6-DE36-4EAE-A340-11AED47A87F1}"/>
              </a:ext>
            </a:extLst>
          </p:cNvPr>
          <p:cNvGrpSpPr/>
          <p:nvPr/>
        </p:nvGrpSpPr>
        <p:grpSpPr>
          <a:xfrm>
            <a:off x="2635768" y="3530782"/>
            <a:ext cx="1057205" cy="1923546"/>
            <a:chOff x="1175490" y="3744977"/>
            <a:chExt cx="1057205" cy="1923546"/>
          </a:xfrm>
        </p:grpSpPr>
        <p:grpSp>
          <p:nvGrpSpPr>
            <p:cNvPr id="113" name="グループ化 112">
              <a:extLst>
                <a:ext uri="{FF2B5EF4-FFF2-40B4-BE49-F238E27FC236}">
                  <a16:creationId xmlns:a16="http://schemas.microsoft.com/office/drawing/2014/main" id="{08073AB3-7C94-4EB9-868C-74A7E008E5F0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17" name="図 116" descr="アイコン&#10;&#10;自動的に生成された説明">
                <a:extLst>
                  <a:ext uri="{FF2B5EF4-FFF2-40B4-BE49-F238E27FC236}">
                    <a16:creationId xmlns:a16="http://schemas.microsoft.com/office/drawing/2014/main" id="{69EAE735-919E-450A-AE8F-D1E892B3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18" name="乗算記号 69">
                <a:extLst>
                  <a:ext uri="{FF2B5EF4-FFF2-40B4-BE49-F238E27FC236}">
                    <a16:creationId xmlns:a16="http://schemas.microsoft.com/office/drawing/2014/main" id="{1673167E-6825-4920-AC5A-FF74804E5B3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14" name="グループ化 113">
              <a:extLst>
                <a:ext uri="{FF2B5EF4-FFF2-40B4-BE49-F238E27FC236}">
                  <a16:creationId xmlns:a16="http://schemas.microsoft.com/office/drawing/2014/main" id="{1F0986DF-0D36-4AEE-8748-FB5655D974E6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15" name="正方形/長方形 114">
                <a:extLst>
                  <a:ext uri="{FF2B5EF4-FFF2-40B4-BE49-F238E27FC236}">
                    <a16:creationId xmlns:a16="http://schemas.microsoft.com/office/drawing/2014/main" id="{557031C2-8A98-4D6D-B801-8722F041D56A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6" name="テキスト ボックス 115">
                <a:extLst>
                  <a:ext uri="{FF2B5EF4-FFF2-40B4-BE49-F238E27FC236}">
                    <a16:creationId xmlns:a16="http://schemas.microsoft.com/office/drawing/2014/main" id="{A6426DD6-C692-41D5-8940-8948E5741490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19" name="グループ化 118">
            <a:extLst>
              <a:ext uri="{FF2B5EF4-FFF2-40B4-BE49-F238E27FC236}">
                <a16:creationId xmlns:a16="http://schemas.microsoft.com/office/drawing/2014/main" id="{A19EA518-7786-49FB-90AA-0A691F917168}"/>
              </a:ext>
            </a:extLst>
          </p:cNvPr>
          <p:cNvGrpSpPr/>
          <p:nvPr/>
        </p:nvGrpSpPr>
        <p:grpSpPr>
          <a:xfrm>
            <a:off x="3920258" y="3527384"/>
            <a:ext cx="1057205" cy="1923546"/>
            <a:chOff x="1175490" y="3744977"/>
            <a:chExt cx="1057205" cy="1923546"/>
          </a:xfrm>
        </p:grpSpPr>
        <p:grpSp>
          <p:nvGrpSpPr>
            <p:cNvPr id="120" name="グループ化 119">
              <a:extLst>
                <a:ext uri="{FF2B5EF4-FFF2-40B4-BE49-F238E27FC236}">
                  <a16:creationId xmlns:a16="http://schemas.microsoft.com/office/drawing/2014/main" id="{08688397-8AA9-4B66-AC4F-B96432E16E85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24" name="図 123" descr="アイコン&#10;&#10;自動的に生成された説明">
                <a:extLst>
                  <a:ext uri="{FF2B5EF4-FFF2-40B4-BE49-F238E27FC236}">
                    <a16:creationId xmlns:a16="http://schemas.microsoft.com/office/drawing/2014/main" id="{9B222935-CB3A-4E6F-92AB-0716ECBF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25" name="乗算記号 69">
                <a:extLst>
                  <a:ext uri="{FF2B5EF4-FFF2-40B4-BE49-F238E27FC236}">
                    <a16:creationId xmlns:a16="http://schemas.microsoft.com/office/drawing/2014/main" id="{C54284E7-2995-4902-A7D9-2D6535FCAA1B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1" name="グループ化 120">
              <a:extLst>
                <a:ext uri="{FF2B5EF4-FFF2-40B4-BE49-F238E27FC236}">
                  <a16:creationId xmlns:a16="http://schemas.microsoft.com/office/drawing/2014/main" id="{E00C5FA9-F3CB-496E-8925-331CD91E697A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2" name="正方形/長方形 121">
                <a:extLst>
                  <a:ext uri="{FF2B5EF4-FFF2-40B4-BE49-F238E27FC236}">
                    <a16:creationId xmlns:a16="http://schemas.microsoft.com/office/drawing/2014/main" id="{81DC97FB-AEE9-4A39-A179-4DE3B6E4184E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23" name="テキスト ボックス 122">
                <a:extLst>
                  <a:ext uri="{FF2B5EF4-FFF2-40B4-BE49-F238E27FC236}">
                    <a16:creationId xmlns:a16="http://schemas.microsoft.com/office/drawing/2014/main" id="{D7CA0C0D-CE5E-4AEB-9AB1-79348178BED7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C05C5236-5C82-4BE9-91D6-B3AF6160256C}"/>
              </a:ext>
            </a:extLst>
          </p:cNvPr>
          <p:cNvGrpSpPr/>
          <p:nvPr/>
        </p:nvGrpSpPr>
        <p:grpSpPr>
          <a:xfrm>
            <a:off x="5217377" y="3527384"/>
            <a:ext cx="1057205" cy="1923546"/>
            <a:chOff x="1175490" y="3744977"/>
            <a:chExt cx="1057205" cy="1923546"/>
          </a:xfrm>
        </p:grpSpPr>
        <p:grpSp>
          <p:nvGrpSpPr>
            <p:cNvPr id="127" name="グループ化 126">
              <a:extLst>
                <a:ext uri="{FF2B5EF4-FFF2-40B4-BE49-F238E27FC236}">
                  <a16:creationId xmlns:a16="http://schemas.microsoft.com/office/drawing/2014/main" id="{39DCDEB9-38E7-46A6-808D-5F462DE1C0BE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1" name="図 130" descr="アイコン&#10;&#10;自動的に生成された説明">
                <a:extLst>
                  <a:ext uri="{FF2B5EF4-FFF2-40B4-BE49-F238E27FC236}">
                    <a16:creationId xmlns:a16="http://schemas.microsoft.com/office/drawing/2014/main" id="{083676B5-3D9E-4AEE-B894-EBCE6F9D9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2" name="乗算記号 69">
                <a:extLst>
                  <a:ext uri="{FF2B5EF4-FFF2-40B4-BE49-F238E27FC236}">
                    <a16:creationId xmlns:a16="http://schemas.microsoft.com/office/drawing/2014/main" id="{A581DD56-3046-4BD4-8E5C-FE19A3170583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28" name="グループ化 127">
              <a:extLst>
                <a:ext uri="{FF2B5EF4-FFF2-40B4-BE49-F238E27FC236}">
                  <a16:creationId xmlns:a16="http://schemas.microsoft.com/office/drawing/2014/main" id="{1B251524-A8C9-4B1E-AB18-D7B918B5C7B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29" name="正方形/長方形 128">
                <a:extLst>
                  <a:ext uri="{FF2B5EF4-FFF2-40B4-BE49-F238E27FC236}">
                    <a16:creationId xmlns:a16="http://schemas.microsoft.com/office/drawing/2014/main" id="{18B30357-5E3D-4CEE-AA9D-B505D9A591E0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0" name="テキスト ボックス 129">
                <a:extLst>
                  <a:ext uri="{FF2B5EF4-FFF2-40B4-BE49-F238E27FC236}">
                    <a16:creationId xmlns:a16="http://schemas.microsoft.com/office/drawing/2014/main" id="{B7B0A91E-6D66-455A-8351-C01868F2D0B8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grpSp>
        <p:nvGrpSpPr>
          <p:cNvPr id="133" name="グループ化 132">
            <a:extLst>
              <a:ext uri="{FF2B5EF4-FFF2-40B4-BE49-F238E27FC236}">
                <a16:creationId xmlns:a16="http://schemas.microsoft.com/office/drawing/2014/main" id="{0257CFE0-DAD2-4A4E-A9D2-1E549D0B3676}"/>
              </a:ext>
            </a:extLst>
          </p:cNvPr>
          <p:cNvGrpSpPr/>
          <p:nvPr/>
        </p:nvGrpSpPr>
        <p:grpSpPr>
          <a:xfrm>
            <a:off x="6489237" y="3532272"/>
            <a:ext cx="1057205" cy="1923546"/>
            <a:chOff x="1175490" y="3744977"/>
            <a:chExt cx="1057205" cy="1923546"/>
          </a:xfrm>
        </p:grpSpPr>
        <p:grpSp>
          <p:nvGrpSpPr>
            <p:cNvPr id="134" name="グループ化 133">
              <a:extLst>
                <a:ext uri="{FF2B5EF4-FFF2-40B4-BE49-F238E27FC236}">
                  <a16:creationId xmlns:a16="http://schemas.microsoft.com/office/drawing/2014/main" id="{613C7528-DCFC-4E6C-BF66-8579CCAA8E04}"/>
                </a:ext>
              </a:extLst>
            </p:cNvPr>
            <p:cNvGrpSpPr/>
            <p:nvPr/>
          </p:nvGrpSpPr>
          <p:grpSpPr>
            <a:xfrm>
              <a:off x="1333792" y="4216524"/>
              <a:ext cx="748686" cy="1451999"/>
              <a:chOff x="908289" y="3504258"/>
              <a:chExt cx="748686" cy="1451999"/>
            </a:xfrm>
          </p:grpSpPr>
          <p:pic>
            <p:nvPicPr>
              <p:cNvPr id="138" name="図 137" descr="アイコン&#10;&#10;自動的に生成された説明">
                <a:extLst>
                  <a:ext uri="{FF2B5EF4-FFF2-40B4-BE49-F238E27FC236}">
                    <a16:creationId xmlns:a16="http://schemas.microsoft.com/office/drawing/2014/main" id="{0BD681D5-33C6-48BB-9BD1-475AE453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8289" y="3504259"/>
                <a:ext cx="748686" cy="1451998"/>
              </a:xfrm>
              <a:prstGeom prst="rect">
                <a:avLst/>
              </a:prstGeom>
            </p:spPr>
          </p:pic>
          <p:sp>
            <p:nvSpPr>
              <p:cNvPr id="139" name="乗算記号 69">
                <a:extLst>
                  <a:ext uri="{FF2B5EF4-FFF2-40B4-BE49-F238E27FC236}">
                    <a16:creationId xmlns:a16="http://schemas.microsoft.com/office/drawing/2014/main" id="{F19148B4-0D5E-4A99-A56C-936A3E5A61B7}"/>
                  </a:ext>
                </a:extLst>
              </p:cNvPr>
              <p:cNvSpPr/>
              <p:nvPr/>
            </p:nvSpPr>
            <p:spPr>
              <a:xfrm rot="20847909">
                <a:off x="1039657" y="3504258"/>
                <a:ext cx="340278" cy="320323"/>
              </a:xfrm>
              <a:prstGeom prst="mathMultiply">
                <a:avLst/>
              </a:prstGeom>
              <a:solidFill>
                <a:schemeClr val="bg1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grpSp>
          <p:nvGrpSpPr>
            <p:cNvPr id="135" name="グループ化 134">
              <a:extLst>
                <a:ext uri="{FF2B5EF4-FFF2-40B4-BE49-F238E27FC236}">
                  <a16:creationId xmlns:a16="http://schemas.microsoft.com/office/drawing/2014/main" id="{071EBC54-3D61-42BE-B280-F533E043E849}"/>
                </a:ext>
              </a:extLst>
            </p:cNvPr>
            <p:cNvGrpSpPr/>
            <p:nvPr/>
          </p:nvGrpSpPr>
          <p:grpSpPr>
            <a:xfrm>
              <a:off x="1175490" y="3744977"/>
              <a:ext cx="1057205" cy="425163"/>
              <a:chOff x="1189004" y="5264106"/>
              <a:chExt cx="1057205" cy="425163"/>
            </a:xfrm>
          </p:grpSpPr>
          <p:sp>
            <p:nvSpPr>
              <p:cNvPr id="136" name="正方形/長方形 135">
                <a:extLst>
                  <a:ext uri="{FF2B5EF4-FFF2-40B4-BE49-F238E27FC236}">
                    <a16:creationId xmlns:a16="http://schemas.microsoft.com/office/drawing/2014/main" id="{3CAEEA87-61B6-4362-9CEB-8FBF50E3A534}"/>
                  </a:ext>
                </a:extLst>
              </p:cNvPr>
              <p:cNvSpPr/>
              <p:nvPr/>
            </p:nvSpPr>
            <p:spPr>
              <a:xfrm>
                <a:off x="1218281" y="5264106"/>
                <a:ext cx="1027928" cy="425163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bg2">
                    <a:lumMod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37" name="テキスト ボックス 136">
                <a:extLst>
                  <a:ext uri="{FF2B5EF4-FFF2-40B4-BE49-F238E27FC236}">
                    <a16:creationId xmlns:a16="http://schemas.microsoft.com/office/drawing/2014/main" id="{DEB12449-04FE-4DA2-812A-0CADFA1D5B04}"/>
                  </a:ext>
                </a:extLst>
              </p:cNvPr>
              <p:cNvSpPr txBox="1"/>
              <p:nvPr/>
            </p:nvSpPr>
            <p:spPr>
              <a:xfrm>
                <a:off x="1189004" y="5327573"/>
                <a:ext cx="10279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￥</a:t>
                </a:r>
                <a:r>
                  <a:rPr kumimoji="1" lang="en-US" altLang="ja-JP" sz="1400" b="1" dirty="0">
                    <a:latin typeface="Meiryo UI" panose="020B0604030504040204" pitchFamily="50" charset="-128"/>
                    <a:ea typeface="Meiryo UI" panose="020B0604030504040204" pitchFamily="50" charset="-128"/>
                    <a:cs typeface="ヒラギノ角ゴ Std W8"/>
                  </a:rPr>
                  <a:t>10,000</a:t>
                </a:r>
                <a:endParaRPr kumimoji="1"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Std W8"/>
                </a:endParaRPr>
              </a:p>
            </p:txBody>
          </p:sp>
        </p:grp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08836F-1B8F-559C-04FB-10F8BD620C1D}"/>
              </a:ext>
            </a:extLst>
          </p:cNvPr>
          <p:cNvSpPr txBox="1"/>
          <p:nvPr/>
        </p:nvSpPr>
        <p:spPr>
          <a:xfrm>
            <a:off x="29937" y="6500260"/>
            <a:ext cx="809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※</a:t>
            </a:r>
            <a:r>
              <a:rPr kumimoji="1" lang="ja-JP" altLang="en-US" sz="1400" dirty="0"/>
              <a:t>保険料を集め、保険金・給付金等を提供する場合、規模等により保険業の免許・登録が必要になります</a:t>
            </a:r>
            <a:r>
              <a:rPr kumimoji="1" lang="ja-JP" altLang="en-US" dirty="0"/>
              <a:t>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B08984A-12F4-B1FB-AC64-28A60246EDF3}"/>
              </a:ext>
            </a:extLst>
          </p:cNvPr>
          <p:cNvSpPr/>
          <p:nvPr/>
        </p:nvSpPr>
        <p:spPr>
          <a:xfrm>
            <a:off x="0" y="1243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5EFD1C4-A936-DAFF-F5DD-BFDAAF71C71B}"/>
              </a:ext>
            </a:extLst>
          </p:cNvPr>
          <p:cNvSpPr/>
          <p:nvPr/>
        </p:nvSpPr>
        <p:spPr>
          <a:xfrm>
            <a:off x="461964" y="30760"/>
            <a:ext cx="58445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保険のしくみ③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1957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66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生命保険と損害保険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1797050" y="914399"/>
            <a:ext cx="3420000" cy="5419725"/>
          </a:xfrm>
          <a:prstGeom prst="roundRect">
            <a:avLst>
              <a:gd name="adj" fmla="val 3812"/>
            </a:avLst>
          </a:prstGeom>
          <a:solidFill>
            <a:srgbClr val="DBEFE0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5295900" y="914399"/>
            <a:ext cx="3420000" cy="5419725"/>
          </a:xfrm>
          <a:prstGeom prst="roundRect">
            <a:avLst>
              <a:gd name="adj" fmla="val 3409"/>
            </a:avLst>
          </a:prstGeom>
          <a:solidFill>
            <a:srgbClr val="E5F2D1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56994"/>
              </p:ext>
            </p:extLst>
          </p:nvPr>
        </p:nvGraphicFramePr>
        <p:xfrm>
          <a:off x="431799" y="865200"/>
          <a:ext cx="8364535" cy="58442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0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2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301">
                <a:tc>
                  <a:txBody>
                    <a:bodyPr/>
                    <a:lstStyle/>
                    <a:p>
                      <a:pPr algn="ctr"/>
                      <a:endParaRPr kumimoji="1" lang="ja-JP" altLang="en-US" sz="1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生命保険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損害保険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7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対象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4000" b="1" i="0" dirty="0">
                        <a:solidFill>
                          <a:srgbClr val="FF000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51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受取額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あらかじめ約束した</a:t>
                      </a:r>
                    </a:p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金額</a:t>
                      </a:r>
                    </a:p>
                    <a:p>
                      <a:pPr algn="ctr">
                        <a:lnSpc>
                          <a:spcPts val="5100"/>
                        </a:lnSpc>
                      </a:pP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（定額給付）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事故により発生した</a:t>
                      </a:r>
                    </a:p>
                    <a:p>
                      <a:pPr algn="l">
                        <a:lnSpc>
                          <a:spcPts val="3000"/>
                        </a:lnSpc>
                      </a:pPr>
                      <a:r>
                        <a:rPr kumimoji="1" lang="ja-JP" altLang="en-US" sz="14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 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損害額</a:t>
                      </a:r>
                    </a:p>
                    <a:p>
                      <a:pPr algn="l">
                        <a:lnSpc>
                          <a:spcPts val="5100"/>
                        </a:lnSpc>
                      </a:pP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</a:t>
                      </a:r>
                      <a:r>
                        <a:rPr kumimoji="1" lang="zh-TW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（実損填補）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47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備えられる</a:t>
                      </a:r>
                      <a:endParaRPr kumimoji="1" lang="en-US" altLang="ja-JP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algn="ctr"/>
                      <a:r>
                        <a:rPr kumimoji="1" lang="ja-JP" altLang="en-US" sz="2000" b="1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リスク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死亡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病気・ケガ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老後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21596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介護　　　　　　　　　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endParaRPr kumimoji="1" lang="en-US" altLang="ja-JP" sz="20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　　　　　　　　　  </a:t>
                      </a:r>
                    </a:p>
                  </a:txBody>
                  <a:tcPr marL="252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交通事故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火事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台風や地震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b="1" i="0" dirty="0">
                          <a:solidFill>
                            <a:srgbClr val="4F6228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●</a:t>
                      </a:r>
                      <a:r>
                        <a:rPr kumimoji="1" lang="ja-JP" altLang="en-US" sz="2800" b="1" i="0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ケガ</a:t>
                      </a:r>
                      <a:endParaRPr kumimoji="1" lang="en-US" altLang="ja-JP" sz="2800" b="1" i="0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  <a:p>
                      <a:r>
                        <a:rPr kumimoji="1" lang="ja-JP" altLang="en-US" sz="28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　　　　　　</a:t>
                      </a:r>
                      <a:r>
                        <a:rPr kumimoji="1" lang="ja-JP" altLang="en-US" sz="2000" b="1" i="0" dirty="0"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ヒラギノ角ゴ Pro W6"/>
                        </a:rPr>
                        <a:t>など</a:t>
                      </a:r>
                      <a:endParaRPr kumimoji="1" lang="en-US" altLang="ja-JP" sz="2800" b="1" i="0" dirty="0">
                        <a:latin typeface="Meiryo UI" panose="020B0604030504040204" pitchFamily="50" charset="-128"/>
                        <a:ea typeface="Meiryo UI" panose="020B0604030504040204" pitchFamily="50" charset="-128"/>
                        <a:cs typeface="ヒラギノ角ゴ Pro W6"/>
                      </a:endParaRPr>
                    </a:p>
                  </a:txBody>
                  <a:tcPr marL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角丸四角形 5"/>
          <p:cNvSpPr/>
          <p:nvPr/>
        </p:nvSpPr>
        <p:spPr>
          <a:xfrm>
            <a:off x="411165" y="1517625"/>
            <a:ext cx="8364535" cy="692800"/>
          </a:xfrm>
          <a:prstGeom prst="roundRect">
            <a:avLst/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411164" y="2297234"/>
            <a:ext cx="8364535" cy="1479387"/>
          </a:xfrm>
          <a:prstGeom prst="roundRect">
            <a:avLst>
              <a:gd name="adj" fmla="val 11430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411165" y="3845808"/>
            <a:ext cx="8364535" cy="2537516"/>
          </a:xfrm>
          <a:prstGeom prst="roundRect">
            <a:avLst>
              <a:gd name="adj" fmla="val 6915"/>
            </a:avLst>
          </a:prstGeom>
          <a:noFill/>
          <a:ln w="12700" cmpd="sng">
            <a:solidFill>
              <a:schemeClr val="tx1">
                <a:lumMod val="65000"/>
                <a:lumOff val="35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ウィンドウ, マグカップ, 挿絵 が含まれている画像&#10;&#10;自動的に生成された説明">
            <a:extLst>
              <a:ext uri="{FF2B5EF4-FFF2-40B4-BE49-F238E27FC236}">
                <a16:creationId xmlns:a16="http://schemas.microsoft.com/office/drawing/2014/main" id="{21EEB853-4BDB-40D7-ADD8-0C0DFBB4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199" y="4398630"/>
            <a:ext cx="988531" cy="12220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849F068-6124-45C5-942D-F069BA489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175" y="5271356"/>
            <a:ext cx="1081770" cy="914594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B220EA-4B80-45F3-A7AB-515EED1C6C74}"/>
              </a:ext>
            </a:extLst>
          </p:cNvPr>
          <p:cNvSpPr txBox="1"/>
          <p:nvPr/>
        </p:nvSpPr>
        <p:spPr>
          <a:xfrm>
            <a:off x="3223674" y="1565441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人</a:t>
            </a:r>
            <a:endParaRPr kumimoji="1" lang="ja-JP" altLang="en-US" sz="4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56503D4-3217-4F23-8884-3DBC5993FAB6}"/>
              </a:ext>
            </a:extLst>
          </p:cNvPr>
          <p:cNvSpPr txBox="1"/>
          <p:nvPr/>
        </p:nvSpPr>
        <p:spPr>
          <a:xfrm>
            <a:off x="6314799" y="1541532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000" b="1" i="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モノ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65862" y="3055715"/>
            <a:ext cx="1440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じっそん</a:t>
            </a:r>
            <a:r>
              <a:rPr kumimoji="1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てんぽ</a:t>
            </a:r>
          </a:p>
        </p:txBody>
      </p:sp>
      <p:sp>
        <p:nvSpPr>
          <p:cNvPr id="18" name="スライド番号プレースホルダー 12"/>
          <p:cNvSpPr>
            <a:spLocks noGrp="1"/>
          </p:cNvSpPr>
          <p:nvPr>
            <p:ph type="sldNum" sz="quarter" idx="4294967295"/>
          </p:nvPr>
        </p:nvSpPr>
        <p:spPr>
          <a:xfrm>
            <a:off x="7086323" y="6492875"/>
            <a:ext cx="2057400" cy="365125"/>
          </a:xfrm>
        </p:spPr>
        <p:txBody>
          <a:bodyPr/>
          <a:lstStyle/>
          <a:p>
            <a:pPr algn="r"/>
            <a:fld id="{CFE1D277-9C57-4E30-9C75-4A0776A97483}" type="slidenum">
              <a:rPr kumimoji="1" lang="ja-JP" altLang="en-US" sz="1800" smtClean="0">
                <a:solidFill>
                  <a:schemeClr val="tx1"/>
                </a:solidFill>
              </a:rPr>
              <a:pPr algn="r"/>
              <a:t>38</a:t>
            </a:fld>
            <a:endParaRPr kumimoji="1" lang="ja-JP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グループ化 33"/>
          <p:cNvGrpSpPr/>
          <p:nvPr/>
        </p:nvGrpSpPr>
        <p:grpSpPr>
          <a:xfrm>
            <a:off x="248246" y="786702"/>
            <a:ext cx="8438554" cy="4398141"/>
            <a:chOff x="248246" y="786702"/>
            <a:chExt cx="8438554" cy="4398141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248246" y="786702"/>
              <a:ext cx="8438554" cy="4398141"/>
              <a:chOff x="248246" y="786702"/>
              <a:chExt cx="8438554" cy="4398141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248246" y="786702"/>
                <a:ext cx="8438554" cy="4398141"/>
                <a:chOff x="248246" y="786702"/>
                <a:chExt cx="8438554" cy="4398141"/>
              </a:xfrm>
            </p:grpSpPr>
            <p:sp>
              <p:nvSpPr>
                <p:cNvPr id="4" name="雲形吹き出し 3"/>
                <p:cNvSpPr/>
                <p:nvPr/>
              </p:nvSpPr>
              <p:spPr>
                <a:xfrm>
                  <a:off x="248246" y="786702"/>
                  <a:ext cx="8438554" cy="4398141"/>
                </a:xfrm>
                <a:prstGeom prst="cloudCallout">
                  <a:avLst>
                    <a:gd name="adj1" fmla="val 27253"/>
                    <a:gd name="adj2" fmla="val 61678"/>
                  </a:avLst>
                </a:prstGeom>
                <a:noFill/>
                <a:ln w="3175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" name="角丸四角形 4"/>
                <p:cNvSpPr/>
                <p:nvPr/>
              </p:nvSpPr>
              <p:spPr>
                <a:xfrm>
                  <a:off x="700391" y="3021203"/>
                  <a:ext cx="875490" cy="792040"/>
                </a:xfrm>
                <a:prstGeom prst="roundRect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" name="角丸四角形 7"/>
              <p:cNvSpPr/>
              <p:nvPr/>
            </p:nvSpPr>
            <p:spPr>
              <a:xfrm>
                <a:off x="6488349" y="2985772"/>
                <a:ext cx="1235413" cy="821517"/>
              </a:xfrm>
              <a:prstGeom prst="roundRect">
                <a:avLst/>
              </a:prstGeom>
              <a:solidFill>
                <a:schemeClr val="bg1"/>
              </a:solidFill>
              <a:ln w="3175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角丸四角形 32"/>
            <p:cNvSpPr/>
            <p:nvPr/>
          </p:nvSpPr>
          <p:spPr>
            <a:xfrm>
              <a:off x="5318266" y="3975759"/>
              <a:ext cx="1315998" cy="558519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C9A6E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45032" y="30760"/>
            <a:ext cx="594305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状況に応じたリスクマネジメント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090" y="4173508"/>
            <a:ext cx="3044359" cy="2852588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0D2D38C-AB48-4730-8442-45F746041F32}"/>
              </a:ext>
            </a:extLst>
          </p:cNvPr>
          <p:cNvSpPr/>
          <p:nvPr/>
        </p:nvSpPr>
        <p:spPr>
          <a:xfrm>
            <a:off x="321013" y="5220315"/>
            <a:ext cx="5865777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家族構成や年齢などによって、</a:t>
            </a:r>
            <a:endParaRPr lang="en-US" altLang="ja-JP" sz="32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5674684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身の回りにあるリスクは異なります。</a:t>
            </a:r>
            <a:endParaRPr lang="en-US" altLang="ja-JP" sz="32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943" y="1411174"/>
            <a:ext cx="1909805" cy="1738335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A7161817-3256-4D7C-9D8C-32A433E76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276" y="3051022"/>
            <a:ext cx="2405558" cy="154777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177" y="1351901"/>
            <a:ext cx="1539734" cy="14293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956" y="2068396"/>
            <a:ext cx="1743494" cy="1625607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678" y="1436125"/>
            <a:ext cx="1196972" cy="172896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59" y="2872124"/>
            <a:ext cx="943793" cy="1383179"/>
          </a:xfrm>
          <a:prstGeom prst="rect">
            <a:avLst/>
          </a:prstGeom>
        </p:spPr>
      </p:pic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BADB4C4-5251-41C1-8FED-B8404F1B59AB}"/>
              </a:ext>
            </a:extLst>
          </p:cNvPr>
          <p:cNvSpPr/>
          <p:nvPr/>
        </p:nvSpPr>
        <p:spPr>
          <a:xfrm>
            <a:off x="321014" y="6118713"/>
            <a:ext cx="6641126" cy="54000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N W4"/>
              </a:rPr>
              <a:t>状況に応じてリスクへの備えを考えよう。</a:t>
            </a:r>
            <a:endParaRPr lang="en-US" altLang="ja-JP" sz="32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N W4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1" name="図 10" descr="ロゴ&#10;&#10;中程度の精度で自動的に生成された説明">
            <a:extLst>
              <a:ext uri="{FF2B5EF4-FFF2-40B4-BE49-F238E27FC236}">
                <a16:creationId xmlns:a16="http://schemas.microsoft.com/office/drawing/2014/main" id="{F4725D87-17D0-462B-F9DA-0A2E0B8767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96" y="3417223"/>
            <a:ext cx="1914949" cy="120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3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0">
            <a:solidFill>
              <a:srgbClr val="558ED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631136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リスクに備える</a:t>
            </a:r>
            <a:r>
              <a:rPr lang="en-US" altLang="ja-JP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3</a:t>
            </a:r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つの保障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61964" y="782326"/>
            <a:ext cx="8258703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rgbClr val="17375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保障：もしものときに生活を守るもの</a:t>
            </a:r>
            <a:endParaRPr lang="en-US" altLang="ja-JP" sz="3600" b="1" dirty="0">
              <a:solidFill>
                <a:srgbClr val="17375E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4305935" y="2659454"/>
            <a:ext cx="43921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4303554" y="3906661"/>
            <a:ext cx="41258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4301819" y="5292615"/>
            <a:ext cx="219607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4507786" y="5768176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4507786" y="4901284"/>
            <a:ext cx="21072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4525542" y="4882912"/>
            <a:ext cx="2219" cy="90013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 bwMode="ltGray">
          <a:xfrm>
            <a:off x="4754682" y="2126092"/>
            <a:ext cx="317965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社会保障制度</a:t>
            </a:r>
            <a:endParaRPr kumimoji="1" lang="en-US" altLang="ja-JP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/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(</a:t>
            </a:r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社会保険等</a:t>
            </a:r>
            <a:r>
              <a:rPr lang="en-US" altLang="ja-JP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)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0" name="テキスト ボックス 19"/>
          <p:cNvSpPr txBox="1"/>
          <p:nvPr/>
        </p:nvSpPr>
        <p:spPr bwMode="ltGray">
          <a:xfrm>
            <a:off x="4754681" y="3617324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3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死亡退職金等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1" name="テキスト ボックス 20"/>
          <p:cNvSpPr txBox="1"/>
          <p:nvPr/>
        </p:nvSpPr>
        <p:spPr bwMode="ltGray">
          <a:xfrm>
            <a:off x="4745150" y="4707840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2" name="テキスト ボックス 21"/>
          <p:cNvSpPr txBox="1"/>
          <p:nvPr/>
        </p:nvSpPr>
        <p:spPr bwMode="ltGray">
          <a:xfrm>
            <a:off x="4754678" y="5432312"/>
            <a:ext cx="317965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accent4">
                <a:lumMod val="75000"/>
              </a:schemeClr>
            </a:solidFill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endParaRPr kumimoji="1" lang="ja-JP" alt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4" name="角丸四角形 3"/>
          <p:cNvSpPr/>
          <p:nvPr/>
        </p:nvSpPr>
        <p:spPr>
          <a:xfrm>
            <a:off x="458112" y="1820923"/>
            <a:ext cx="895647" cy="4382427"/>
          </a:xfrm>
          <a:prstGeom prst="roundRect">
            <a:avLst>
              <a:gd name="adj" fmla="val 50000"/>
            </a:avLst>
          </a:prstGeom>
          <a:solidFill>
            <a:srgbClr val="799AB4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-10761" y="2049740"/>
            <a:ext cx="1827496" cy="38208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リ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ス</a:t>
            </a:r>
            <a:endParaRPr kumimoji="1" lang="en-US" altLang="ja-JP" sz="4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kumimoji="1" lang="ja-JP" altLang="en-US" sz="4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ク</a:t>
            </a:r>
          </a:p>
        </p:txBody>
      </p:sp>
      <p:sp>
        <p:nvSpPr>
          <p:cNvPr id="5" name="ホームベース 4"/>
          <p:cNvSpPr/>
          <p:nvPr/>
        </p:nvSpPr>
        <p:spPr>
          <a:xfrm rot="10800000">
            <a:off x="1449443" y="2190493"/>
            <a:ext cx="2956744" cy="924567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 w="762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ホームベース 30"/>
          <p:cNvSpPr/>
          <p:nvPr/>
        </p:nvSpPr>
        <p:spPr>
          <a:xfrm rot="10800000">
            <a:off x="1467200" y="3478244"/>
            <a:ext cx="2956744" cy="924567"/>
          </a:xfrm>
          <a:prstGeom prst="homePlate">
            <a:avLst/>
          </a:prstGeom>
          <a:solidFill>
            <a:srgbClr val="D2E7B8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ホームベース 31"/>
          <p:cNvSpPr/>
          <p:nvPr/>
        </p:nvSpPr>
        <p:spPr>
          <a:xfrm rot="10800000">
            <a:off x="1449444" y="4797381"/>
            <a:ext cx="2956744" cy="924567"/>
          </a:xfrm>
          <a:prstGeom prst="homePlate">
            <a:avLst/>
          </a:prstGeom>
          <a:solidFill>
            <a:srgbClr val="CBCADB"/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997577" y="2350924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公的保障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7577" y="363918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企業保障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997577" y="4953239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私的保障</a:t>
            </a:r>
          </a:p>
        </p:txBody>
      </p:sp>
      <p:sp>
        <p:nvSpPr>
          <p:cNvPr id="26" name="角丸四角形吹き出し 25"/>
          <p:cNvSpPr/>
          <p:nvPr/>
        </p:nvSpPr>
        <p:spPr>
          <a:xfrm>
            <a:off x="1671782" y="5871239"/>
            <a:ext cx="2235588" cy="699307"/>
          </a:xfrm>
          <a:prstGeom prst="wedgeRoundRectCallout">
            <a:avLst>
              <a:gd name="adj1" fmla="val -2868"/>
              <a:gd name="adj2" fmla="val -9406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本人の意思</a:t>
            </a:r>
          </a:p>
        </p:txBody>
      </p:sp>
      <p:sp>
        <p:nvSpPr>
          <p:cNvPr id="36" name="円/楕円 35"/>
          <p:cNvSpPr/>
          <p:nvPr/>
        </p:nvSpPr>
        <p:spPr bwMode="ltGray">
          <a:xfrm>
            <a:off x="7738849" y="1989763"/>
            <a:ext cx="1165006" cy="11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571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国など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7" name="円/楕円 36"/>
          <p:cNvSpPr/>
          <p:nvPr/>
        </p:nvSpPr>
        <p:spPr bwMode="ltGray">
          <a:xfrm>
            <a:off x="7738849" y="3314092"/>
            <a:ext cx="1165005" cy="136473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5715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勤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め先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8" name="円/楕円 37"/>
          <p:cNvSpPr/>
          <p:nvPr/>
        </p:nvSpPr>
        <p:spPr bwMode="ltGray">
          <a:xfrm>
            <a:off x="7807107" y="4838312"/>
            <a:ext cx="1096748" cy="11880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 cmpd="sng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2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自分</a:t>
            </a:r>
            <a:endParaRPr lang="en-US" altLang="ja-JP" sz="28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0" name="ホームベース 29"/>
          <p:cNvSpPr/>
          <p:nvPr/>
        </p:nvSpPr>
        <p:spPr>
          <a:xfrm rot="10800000">
            <a:off x="1449446" y="2207429"/>
            <a:ext cx="2956744" cy="924567"/>
          </a:xfrm>
          <a:prstGeom prst="homePlat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2444909" y="1507508"/>
            <a:ext cx="1979035" cy="534837"/>
          </a:xfrm>
          <a:prstGeom prst="wedgeRoundRectCallout">
            <a:avLst>
              <a:gd name="adj1" fmla="val 2196"/>
              <a:gd name="adj2" fmla="val 101664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法で強制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10400" y="6437749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4</a:t>
            </a:fld>
            <a:endParaRPr kumimoji="1" lang="ja-JP" altLang="en-US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9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38" grpId="0" animBg="1"/>
      <p:bldP spid="30" grpId="0" animBg="1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28338" y="2853062"/>
            <a:ext cx="8547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600" b="1" noProof="0" dirty="0">
                <a:solidFill>
                  <a:srgbClr val="4F81BD">
                    <a:lumMod val="5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４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まとめ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88741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665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201707" y="3508804"/>
            <a:ext cx="8526578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③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預貯金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民間保険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にはそれぞれ特徴があり、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使い分ける必要がある。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201707" y="858425"/>
            <a:ext cx="8406751" cy="95336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①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リスクに対して</a:t>
            </a:r>
            <a:r>
              <a:rPr lang="en-US" altLang="ja-JP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3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つの保障手段で備えること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ができる。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01707" y="2130215"/>
            <a:ext cx="8740586" cy="1060159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②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公的保障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と企業保障で不足する部分を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私的保障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で補う。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chemeClr val="accent2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 bwMode="white">
          <a:xfrm>
            <a:off x="461964" y="30760"/>
            <a:ext cx="5303835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まとめ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01707" y="4982126"/>
            <a:ext cx="8669919" cy="978430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④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家族構成や年齢などによって、身の回りに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  <a:p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あるリスクは異なる。</a:t>
            </a:r>
            <a:br>
              <a:rPr lang="en-US" altLang="ja-JP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</a:b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　状況に応じて</a:t>
            </a:r>
            <a:r>
              <a:rPr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リスクへの備え</a:t>
            </a:r>
            <a:r>
              <a:rPr lang="ja-JP" altLang="en-US" sz="3600" b="1" dirty="0">
                <a:solidFill>
                  <a:schemeClr val="tx2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丸ゴ Pro W4"/>
              </a:rPr>
              <a:t>を考えよう。</a:t>
            </a:r>
            <a:endParaRPr lang="en-US" altLang="ja-JP" sz="3600" b="1" dirty="0">
              <a:solidFill>
                <a:schemeClr val="tx2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丸ゴ Pro W4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19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2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ボックス 18"/>
          <p:cNvSpPr txBox="1">
            <a:spLocks noChangeArrowheads="1"/>
          </p:cNvSpPr>
          <p:nvPr/>
        </p:nvSpPr>
        <p:spPr bwMode="auto">
          <a:xfrm>
            <a:off x="5290344" y="1584132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病気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や</a:t>
            </a: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ケガ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にかかる治療費</a:t>
            </a:r>
          </a:p>
        </p:txBody>
      </p:sp>
      <p:sp>
        <p:nvSpPr>
          <p:cNvPr id="47" name="正方形/長方形 46"/>
          <p:cNvSpPr/>
          <p:nvPr/>
        </p:nvSpPr>
        <p:spPr>
          <a:xfrm>
            <a:off x="0" y="0"/>
            <a:ext cx="9144000" cy="716948"/>
          </a:xfrm>
          <a:prstGeom prst="rect">
            <a:avLst/>
          </a:prstGeom>
          <a:solidFill>
            <a:srgbClr val="558ED5"/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white">
          <a:xfrm>
            <a:off x="461965" y="30760"/>
            <a:ext cx="3922878" cy="725182"/>
          </a:xfrm>
          <a:prstGeom prst="rect">
            <a:avLst/>
          </a:prstGeom>
          <a:noFill/>
          <a:ln w="50800" cap="rnd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3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N W6"/>
              </a:rPr>
              <a:t>社会保障制度の概要</a:t>
            </a:r>
            <a:endParaRPr lang="en-US" altLang="ja-JP" sz="3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N W6"/>
            </a:endParaRPr>
          </a:p>
        </p:txBody>
      </p:sp>
      <p:sp>
        <p:nvSpPr>
          <p:cNvPr id="13" name="テキスト ボックス 31"/>
          <p:cNvSpPr txBox="1">
            <a:spLocks noChangeArrowheads="1"/>
          </p:cNvSpPr>
          <p:nvPr/>
        </p:nvSpPr>
        <p:spPr bwMode="gray">
          <a:xfrm>
            <a:off x="2279534" y="1008372"/>
            <a:ext cx="2380143" cy="400110"/>
          </a:xfrm>
          <a:prstGeom prst="rect">
            <a:avLst/>
          </a:prstGeom>
          <a:solidFill>
            <a:srgbClr val="50AF86"/>
          </a:solidFill>
          <a:ln w="19050" cmpd="sng">
            <a:solidFill>
              <a:srgbClr val="50AF8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制度</a:t>
            </a:r>
            <a:endParaRPr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4" name="テキスト ボックス 22"/>
          <p:cNvSpPr txBox="1">
            <a:spLocks noChangeArrowheads="1"/>
          </p:cNvSpPr>
          <p:nvPr/>
        </p:nvSpPr>
        <p:spPr bwMode="gray">
          <a:xfrm>
            <a:off x="5290344" y="1008372"/>
            <a:ext cx="3421856" cy="399600"/>
          </a:xfrm>
          <a:prstGeom prst="rect">
            <a:avLst/>
          </a:prstGeom>
          <a:solidFill>
            <a:srgbClr val="0070C0"/>
          </a:solidFill>
          <a:ln w="19050" cmpd="sng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主な保障の内容</a:t>
            </a:r>
          </a:p>
        </p:txBody>
      </p:sp>
      <p:sp>
        <p:nvSpPr>
          <p:cNvPr id="16" name="右矢印 15"/>
          <p:cNvSpPr/>
          <p:nvPr/>
        </p:nvSpPr>
        <p:spPr bwMode="auto">
          <a:xfrm>
            <a:off x="4787200" y="1825720"/>
            <a:ext cx="431035" cy="41682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4787200" y="2852444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9" name="テキスト ボックス 20"/>
          <p:cNvSpPr txBox="1">
            <a:spLocks noChangeArrowheads="1"/>
          </p:cNvSpPr>
          <p:nvPr/>
        </p:nvSpPr>
        <p:spPr bwMode="auto">
          <a:xfrm>
            <a:off x="5290344" y="4633798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仕事中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のケガ等の治療費</a:t>
            </a:r>
          </a:p>
        </p:txBody>
      </p:sp>
      <p:sp>
        <p:nvSpPr>
          <p:cNvPr id="20" name="右矢印 19"/>
          <p:cNvSpPr/>
          <p:nvPr/>
        </p:nvSpPr>
        <p:spPr bwMode="auto">
          <a:xfrm>
            <a:off x="4787200" y="4874488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1" name="テキスト ボックス 19"/>
          <p:cNvSpPr txBox="1">
            <a:spLocks noChangeArrowheads="1"/>
          </p:cNvSpPr>
          <p:nvPr/>
        </p:nvSpPr>
        <p:spPr bwMode="auto">
          <a:xfrm>
            <a:off x="5280819" y="3624802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介護サービス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費用</a:t>
            </a:r>
            <a:endParaRPr lang="en-US" altLang="ja-JP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訪問介護など</a:t>
            </a:r>
            <a:r>
              <a:rPr lang="en-US" altLang="ja-JP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endParaRPr lang="ja-JP" altLang="en-US" sz="2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4787200" y="3866390"/>
            <a:ext cx="431035" cy="41682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3" name="テキスト ボックス 21"/>
          <p:cNvSpPr txBox="1">
            <a:spLocks noChangeArrowheads="1"/>
          </p:cNvSpPr>
          <p:nvPr/>
        </p:nvSpPr>
        <p:spPr bwMode="auto">
          <a:xfrm>
            <a:off x="5280819" y="5635865"/>
            <a:ext cx="3431381" cy="90000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  <a:miter lim="800000"/>
            <a:headEnd/>
            <a:tailEnd/>
          </a:ln>
        </p:spPr>
        <p:txBody>
          <a:bodyPr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失業</a:t>
            </a:r>
            <a:r>
              <a: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時の生活費</a:t>
            </a:r>
          </a:p>
        </p:txBody>
      </p:sp>
      <p:sp>
        <p:nvSpPr>
          <p:cNvPr id="24" name="右矢印 23"/>
          <p:cNvSpPr/>
          <p:nvPr/>
        </p:nvSpPr>
        <p:spPr bwMode="auto">
          <a:xfrm>
            <a:off x="4787200" y="5876555"/>
            <a:ext cx="431035" cy="41862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b="1"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5" name="テキスト ボックス 3"/>
          <p:cNvSpPr txBox="1">
            <a:spLocks noChangeArrowheads="1"/>
          </p:cNvSpPr>
          <p:nvPr/>
        </p:nvSpPr>
        <p:spPr bwMode="auto">
          <a:xfrm>
            <a:off x="2279532" y="2736856"/>
            <a:ext cx="2507667" cy="648000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2.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公的年金保険</a:t>
            </a:r>
          </a:p>
        </p:txBody>
      </p:sp>
      <p:sp>
        <p:nvSpPr>
          <p:cNvPr id="27" name="テキスト ボックス 3"/>
          <p:cNvSpPr txBox="1">
            <a:spLocks noChangeArrowheads="1"/>
          </p:cNvSpPr>
          <p:nvPr/>
        </p:nvSpPr>
        <p:spPr bwMode="auto">
          <a:xfrm>
            <a:off x="2279533" y="4687798"/>
            <a:ext cx="2376000" cy="792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4.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労働者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 災害補償保険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8" name="テキスト ボックス 3"/>
          <p:cNvSpPr txBox="1">
            <a:spLocks noChangeArrowheads="1"/>
          </p:cNvSpPr>
          <p:nvPr/>
        </p:nvSpPr>
        <p:spPr bwMode="auto">
          <a:xfrm>
            <a:off x="2279532" y="3750802"/>
            <a:ext cx="2651773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3.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公的介護保険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29" name="テキスト ボックス 3"/>
          <p:cNvSpPr txBox="1">
            <a:spLocks noChangeArrowheads="1"/>
          </p:cNvSpPr>
          <p:nvPr/>
        </p:nvSpPr>
        <p:spPr bwMode="auto">
          <a:xfrm>
            <a:off x="2279533" y="5761865"/>
            <a:ext cx="2376000" cy="64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5.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雇用保険</a:t>
            </a:r>
            <a:endParaRPr lang="en-US" altLang="ja-JP" sz="2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1460532" y="1999274"/>
            <a:ext cx="823145" cy="0"/>
            <a:chOff x="1460532" y="2004884"/>
            <a:chExt cx="823145" cy="2798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1460532" y="2004884"/>
              <a:ext cx="499512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1955800" y="2007682"/>
              <a:ext cx="327877" cy="0"/>
            </a:xfrm>
            <a:prstGeom prst="line">
              <a:avLst/>
            </a:prstGeom>
            <a:ln w="38100">
              <a:solidFill>
                <a:srgbClr val="50AF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線コネクタ 31"/>
          <p:cNvCxnSpPr/>
          <p:nvPr/>
        </p:nvCxnSpPr>
        <p:spPr>
          <a:xfrm>
            <a:off x="1955800" y="3060856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955800" y="4074802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955800" y="5083798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955800" y="5983269"/>
            <a:ext cx="327877" cy="0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cxnSpLocks/>
          </p:cNvCxnSpPr>
          <p:nvPr/>
        </p:nvCxnSpPr>
        <p:spPr>
          <a:xfrm>
            <a:off x="1955800" y="2011812"/>
            <a:ext cx="0" cy="3988287"/>
          </a:xfrm>
          <a:prstGeom prst="line">
            <a:avLst/>
          </a:prstGeom>
          <a:ln w="38100">
            <a:solidFill>
              <a:srgbClr val="50A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角丸四角形 1"/>
          <p:cNvSpPr>
            <a:spLocks/>
          </p:cNvSpPr>
          <p:nvPr/>
        </p:nvSpPr>
        <p:spPr bwMode="gray">
          <a:xfrm>
            <a:off x="441588" y="1569282"/>
            <a:ext cx="1152000" cy="1080000"/>
          </a:xfrm>
          <a:prstGeom prst="roundRect">
            <a:avLst/>
          </a:prstGeom>
          <a:solidFill>
            <a:srgbClr val="50AF86"/>
          </a:solidFill>
          <a:ln w="38100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 bwMode="white">
          <a:xfrm>
            <a:off x="516814" y="1654768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保険</a:t>
            </a:r>
          </a:p>
        </p:txBody>
      </p:sp>
      <p:sp>
        <p:nvSpPr>
          <p:cNvPr id="37" name="角丸四角形 36"/>
          <p:cNvSpPr>
            <a:spLocks/>
          </p:cNvSpPr>
          <p:nvPr/>
        </p:nvSpPr>
        <p:spPr>
          <a:xfrm>
            <a:off x="454288" y="2864798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角丸四角形 37"/>
          <p:cNvSpPr>
            <a:spLocks/>
          </p:cNvSpPr>
          <p:nvPr/>
        </p:nvSpPr>
        <p:spPr>
          <a:xfrm>
            <a:off x="454288" y="4020614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角丸四角形 38"/>
          <p:cNvSpPr>
            <a:spLocks/>
          </p:cNvSpPr>
          <p:nvPr/>
        </p:nvSpPr>
        <p:spPr>
          <a:xfrm>
            <a:off x="454288" y="5176429"/>
            <a:ext cx="1152000" cy="1080000"/>
          </a:xfrm>
          <a:prstGeom prst="roundRect">
            <a:avLst/>
          </a:prstGeom>
          <a:solidFill>
            <a:srgbClr val="9374A4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 bwMode="white">
          <a:xfrm>
            <a:off x="529514" y="2949077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kumimoji="1"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社会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福祉</a:t>
            </a:r>
            <a:endParaRPr kumimoji="1" lang="ja-JP" altLang="en-US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8" name="正方形/長方形 7"/>
          <p:cNvSpPr/>
          <p:nvPr/>
        </p:nvSpPr>
        <p:spPr bwMode="white">
          <a:xfrm>
            <a:off x="529514" y="4103686"/>
            <a:ext cx="981818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ja-JP" altLang="en-US" sz="28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公的扶助</a:t>
            </a:r>
            <a:endParaRPr kumimoji="1" lang="en-US" altLang="ja-JP" sz="2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12" name="正方形/長方形 11"/>
          <p:cNvSpPr/>
          <p:nvPr/>
        </p:nvSpPr>
        <p:spPr bwMode="white">
          <a:xfrm>
            <a:off x="330200" y="5223370"/>
            <a:ext cx="1371600" cy="98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200" b="1" spc="-12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公衆衛生</a:t>
            </a:r>
            <a:endParaRPr lang="en-US" altLang="ja-JP" sz="2200" b="1" spc="-120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endParaRPr lang="en-US" altLang="ja-JP" sz="8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algn="ctr"/>
            <a:r>
              <a:rPr lang="ja-JP" altLang="en-US" sz="22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医療</a:t>
            </a:r>
            <a:endParaRPr kumimoji="1" lang="en-US" altLang="ja-JP" sz="22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0" name="正方形/長方形 39"/>
          <p:cNvSpPr/>
          <p:nvPr/>
        </p:nvSpPr>
        <p:spPr bwMode="white">
          <a:xfrm>
            <a:off x="742400" y="5498584"/>
            <a:ext cx="527600" cy="4094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・</a:t>
            </a:r>
            <a:endParaRPr kumimoji="1" lang="en-US" altLang="ja-JP" sz="20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1" name="角丸四角形 40"/>
          <p:cNvSpPr>
            <a:spLocks/>
          </p:cNvSpPr>
          <p:nvPr/>
        </p:nvSpPr>
        <p:spPr>
          <a:xfrm>
            <a:off x="2279533" y="1623282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角丸四角形 41"/>
          <p:cNvSpPr>
            <a:spLocks/>
          </p:cNvSpPr>
          <p:nvPr/>
        </p:nvSpPr>
        <p:spPr>
          <a:xfrm>
            <a:off x="2279533" y="2650006"/>
            <a:ext cx="2380143" cy="8217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角丸四角形 42"/>
          <p:cNvSpPr>
            <a:spLocks/>
          </p:cNvSpPr>
          <p:nvPr/>
        </p:nvSpPr>
        <p:spPr>
          <a:xfrm>
            <a:off x="2279533" y="3660802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角丸四角形 43"/>
          <p:cNvSpPr>
            <a:spLocks/>
          </p:cNvSpPr>
          <p:nvPr/>
        </p:nvSpPr>
        <p:spPr>
          <a:xfrm>
            <a:off x="2279533" y="4669798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5" name="角丸四角形 44"/>
          <p:cNvSpPr>
            <a:spLocks/>
          </p:cNvSpPr>
          <p:nvPr/>
        </p:nvSpPr>
        <p:spPr>
          <a:xfrm>
            <a:off x="2279533" y="5671865"/>
            <a:ext cx="2380143" cy="828000"/>
          </a:xfrm>
          <a:prstGeom prst="roundRect">
            <a:avLst/>
          </a:prstGeom>
          <a:noFill/>
          <a:ln w="38100" cmpd="sng">
            <a:solidFill>
              <a:srgbClr val="50AF8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テキスト ボックス 3"/>
          <p:cNvSpPr txBox="1">
            <a:spLocks noChangeArrowheads="1"/>
          </p:cNvSpPr>
          <p:nvPr/>
        </p:nvSpPr>
        <p:spPr bwMode="auto">
          <a:xfrm>
            <a:off x="2279533" y="1706860"/>
            <a:ext cx="2507667" cy="654545"/>
          </a:xfrm>
          <a:prstGeom prst="rect">
            <a:avLst/>
          </a:prstGeom>
          <a:noFill/>
          <a:ln w="57150" cmpd="sng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1.</a:t>
            </a:r>
            <a:r>
              <a:rPr lang="ja-JP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公的医療保険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020EC8F-A522-43A4-A786-A4EC546F1587}"/>
              </a:ext>
            </a:extLst>
          </p:cNvPr>
          <p:cNvGrpSpPr/>
          <p:nvPr/>
        </p:nvGrpSpPr>
        <p:grpSpPr>
          <a:xfrm>
            <a:off x="5280819" y="2574856"/>
            <a:ext cx="3457279" cy="972000"/>
            <a:chOff x="5280819" y="2574856"/>
            <a:chExt cx="3457279" cy="972000"/>
          </a:xfrm>
        </p:grpSpPr>
        <p:sp>
          <p:nvSpPr>
            <p:cNvPr id="15" name="テキスト ボックス 3"/>
            <p:cNvSpPr txBox="1">
              <a:spLocks noChangeArrowheads="1"/>
            </p:cNvSpPr>
            <p:nvPr/>
          </p:nvSpPr>
          <p:spPr bwMode="auto">
            <a:xfrm>
              <a:off x="5280819" y="2574856"/>
              <a:ext cx="3431381" cy="972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・老後</a:t>
              </a:r>
              <a:endParaRPr lang="en-US" altLang="ja-JP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・</a:t>
              </a:r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障害</a:t>
              </a:r>
              <a:r>
                <a:rPr lang="ja-JP" altLang="en-US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状態時</a:t>
              </a:r>
              <a:endParaRPr lang="en-US" altLang="ja-JP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・</a:t>
              </a:r>
              <a:r>
                <a:rPr lang="ja-JP" altLang="en-US" sz="22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遺族</a:t>
              </a:r>
              <a:endParaRPr lang="ja-JP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endParaRPr>
            </a:p>
          </p:txBody>
        </p:sp>
        <p:sp>
          <p:nvSpPr>
            <p:cNvPr id="4" name="右中かっこ 3">
              <a:extLst>
                <a:ext uri="{FF2B5EF4-FFF2-40B4-BE49-F238E27FC236}">
                  <a16:creationId xmlns:a16="http://schemas.microsoft.com/office/drawing/2014/main" id="{F86C3B79-96BF-4E9F-877C-16A96FFA64E5}"/>
                </a:ext>
              </a:extLst>
            </p:cNvPr>
            <p:cNvSpPr/>
            <p:nvPr/>
          </p:nvSpPr>
          <p:spPr>
            <a:xfrm>
              <a:off x="6833578" y="2660292"/>
              <a:ext cx="238978" cy="800194"/>
            </a:xfrm>
            <a:prstGeom prst="rightBrace">
              <a:avLst>
                <a:gd name="adj1" fmla="val 23768"/>
                <a:gd name="adj2" fmla="val 50624"/>
              </a:avLst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3">
              <a:extLst>
                <a:ext uri="{FF2B5EF4-FFF2-40B4-BE49-F238E27FC236}">
                  <a16:creationId xmlns:a16="http://schemas.microsoft.com/office/drawing/2014/main" id="{C1B35D2C-4C9B-4BBF-882B-5865C6B91B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6034" y="2730467"/>
              <a:ext cx="1732064" cy="648000"/>
            </a:xfrm>
            <a:prstGeom prst="rect">
              <a:avLst/>
            </a:prstGeom>
            <a:noFill/>
            <a:ln w="57150" cmpd="sng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2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ヒラギノ角ゴ Pro W6"/>
                </a:rPr>
                <a:t>の生活費など</a:t>
              </a:r>
            </a:p>
          </p:txBody>
        </p:sp>
      </p:grp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>
          <a:xfrm>
            <a:off x="6996509" y="6458895"/>
            <a:ext cx="2133600" cy="365125"/>
          </a:xfrm>
        </p:spPr>
        <p:txBody>
          <a:bodyPr/>
          <a:lstStyle/>
          <a:p>
            <a:fld id="{7B76553B-32E2-D644-9CD0-56FDA882EB90}" type="slidenum">
              <a:rPr kumimoji="1" lang="ja-JP" altLang="en-US" sz="1800" smtClean="0">
                <a:solidFill>
                  <a:srgbClr val="3A3A3A"/>
                </a:solidFill>
              </a:rPr>
              <a:t>5</a:t>
            </a:fld>
            <a:endParaRPr kumimoji="1" lang="ja-JP" altLang="en-US" sz="1800" dirty="0">
              <a:solidFill>
                <a:srgbClr val="3A3A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57199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2348237"/>
            <a:ext cx="85471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6600" b="1" dirty="0">
                <a:solidFill>
                  <a:srgbClr val="4F81BD">
                    <a:lumMod val="50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２</a:t>
            </a: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.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もしもリスクが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　起きてしまったら・・・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508950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08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レーム 2"/>
          <p:cNvSpPr/>
          <p:nvPr/>
        </p:nvSpPr>
        <p:spPr>
          <a:xfrm>
            <a:off x="0" y="1"/>
            <a:ext cx="9144000" cy="6874074"/>
          </a:xfrm>
          <a:prstGeom prst="frame">
            <a:avLst>
              <a:gd name="adj1" fmla="val 13704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角丸四角形 4"/>
          <p:cNvSpPr/>
          <p:nvPr/>
        </p:nvSpPr>
        <p:spPr bwMode="white">
          <a:xfrm>
            <a:off x="474133" y="476655"/>
            <a:ext cx="8212667" cy="6011333"/>
          </a:xfrm>
          <a:prstGeom prst="roundRect">
            <a:avLst>
              <a:gd name="adj" fmla="val 2265"/>
            </a:avLst>
          </a:prstGeom>
          <a:solidFill>
            <a:schemeClr val="bg1"/>
          </a:solidFill>
          <a:ln w="317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4800" y="1979271"/>
            <a:ext cx="8547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400" b="1" dirty="0">
                <a:solidFill>
                  <a:srgbClr val="00502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事例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①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b="1" dirty="0">
                <a:solidFill>
                  <a:srgbClr val="00502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　</a:t>
            </a:r>
            <a:r>
              <a:rPr lang="ja-JP" altLang="en-US" sz="5000" b="1" dirty="0">
                <a:solidFill>
                  <a:srgbClr val="005024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足の骨折で入院・手術したら</a:t>
            </a:r>
            <a:endParaRPr lang="en-US" altLang="ja-JP" sz="5000" b="1" dirty="0">
              <a:solidFill>
                <a:srgbClr val="005024"/>
              </a:solidFill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A</a:t>
            </a:r>
            <a:r>
              <a:rPr kumimoji="1" lang="ja-JP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さん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(23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歳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)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ヒラギノ角ゴ Pro W6"/>
              </a:rPr>
              <a:t>の場合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  <a:p>
            <a:pPr marL="0" marR="0" lvl="0" indent="-4572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ヒラギノ角ゴ Pro W6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6494614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476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95CD12A8-FDE3-4033-AA73-CDA69A6917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486B725-75F3-43C6-8DA8-071003449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8" r="11973"/>
          <a:stretch/>
        </p:blipFill>
        <p:spPr>
          <a:xfrm>
            <a:off x="-306889" y="-85726"/>
            <a:ext cx="9450890" cy="694372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D737177-0263-4577-AD21-200B6A6D0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25" y="2180035"/>
            <a:ext cx="3592375" cy="215185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EF8F5C0-7BE7-4E37-BE63-8DE723DD6026}"/>
              </a:ext>
            </a:extLst>
          </p:cNvPr>
          <p:cNvSpPr txBox="1"/>
          <p:nvPr/>
        </p:nvSpPr>
        <p:spPr>
          <a:xfrm>
            <a:off x="2359995" y="2737124"/>
            <a:ext cx="2859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/>
              <a:t>今日は沢山</a:t>
            </a:r>
            <a:endParaRPr kumimoji="1" lang="en-US" altLang="ja-JP" sz="3200" b="1" dirty="0"/>
          </a:p>
          <a:p>
            <a:r>
              <a:rPr kumimoji="1" lang="ja-JP" altLang="en-US" sz="3200" b="1" dirty="0"/>
              <a:t>　すべるぞ～！</a:t>
            </a:r>
          </a:p>
        </p:txBody>
      </p:sp>
      <p:sp>
        <p:nvSpPr>
          <p:cNvPr id="9" name="スライド番号プレースホルダー 3"/>
          <p:cNvSpPr txBox="1">
            <a:spLocks/>
          </p:cNvSpPr>
          <p:nvPr/>
        </p:nvSpPr>
        <p:spPr>
          <a:xfrm>
            <a:off x="7010400" y="649461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7B76553B-32E2-D644-9CD0-56FDA882EB90}" type="slidenum">
              <a:rPr lang="ja-JP" altLang="en-US" smtClean="0">
                <a:solidFill>
                  <a:srgbClr val="3A3A3A"/>
                </a:solidFill>
                <a:latin typeface="Calibri"/>
                <a:ea typeface="ＭＳ Ｐゴシック" panose="020B0600070205080204" pitchFamily="50" charset="-128"/>
              </a:rPr>
              <a:pPr algn="r" defTabSz="457200">
                <a:defRPr/>
              </a:pPr>
              <a:t>8</a:t>
            </a:fld>
            <a:endParaRPr lang="ja-JP" altLang="en-US" dirty="0">
              <a:solidFill>
                <a:srgbClr val="3A3A3A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">
        <p:fade/>
      </p:transition>
    </mc:Choice>
    <mc:Fallback xmlns="">
      <p:transition spd="med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EFECD29-6774-4BDE-A7BC-9EE5DD96D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29" y="0"/>
            <a:ext cx="8670108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42D80E6-8C1D-4DCB-886C-2EAAF3B9E6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655" y="-4810126"/>
            <a:ext cx="9533343" cy="7858125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6553B-32E2-D644-9CD0-56FDA882EB90}" type="slidenum">
              <a:rPr kumimoji="1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A3A3A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A3A3A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52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46771 0.543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8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15.3|23|11.1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0">
          <a:solidFill>
            <a:schemeClr val="tx1"/>
          </a:solidFill>
        </a:ln>
        <a:effectLst/>
      </a:spPr>
      <a:bodyPr rtlCol="0" anchor="ctr"/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2184</TotalTime>
  <Words>2273</Words>
  <Application>Microsoft Office PowerPoint</Application>
  <PresentationFormat>画面に合わせる (4:3)</PresentationFormat>
  <Paragraphs>425</Paragraphs>
  <Slides>41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41</vt:i4>
      </vt:variant>
    </vt:vector>
  </HeadingPairs>
  <TitlesOfParts>
    <vt:vector size="57" baseType="lpstr">
      <vt:lpstr>Meiryo UI</vt:lpstr>
      <vt:lpstr>ＭＳ Ｐゴシック</vt:lpstr>
      <vt:lpstr>ヒラギノ角ゴ Pro W6</vt:lpstr>
      <vt:lpstr>ヒラギノ丸ゴ Pro W4</vt:lpstr>
      <vt:lpstr>メイリオ</vt:lpstr>
      <vt:lpstr>游ゴシック</vt:lpstr>
      <vt:lpstr>游ゴシック Light</vt:lpstr>
      <vt:lpstr>Arial</vt:lpstr>
      <vt:lpstr>Arial Black</vt:lpstr>
      <vt:lpstr>Calibri</vt:lpstr>
      <vt:lpstr>Calibri Light</vt:lpstr>
      <vt:lpstr>Office テーマ</vt:lpstr>
      <vt:lpstr>ホワイト</vt:lpstr>
      <vt:lpstr>1_ホワイト</vt:lpstr>
      <vt:lpstr>3_ホワイト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高橋 みのり</dc:creator>
  <cp:lastModifiedBy>中尾 健太</cp:lastModifiedBy>
  <cp:revision>41</cp:revision>
  <cp:lastPrinted>2020-01-17T09:45:01Z</cp:lastPrinted>
  <dcterms:created xsi:type="dcterms:W3CDTF">2019-12-12T07:22:35Z</dcterms:created>
  <dcterms:modified xsi:type="dcterms:W3CDTF">2025-03-17T01:29:28Z</dcterms:modified>
</cp:coreProperties>
</file>