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0" r:id="rId3"/>
  </p:sldMasterIdLst>
  <p:notesMasterIdLst>
    <p:notesMasterId r:id="rId45"/>
  </p:notesMasterIdLst>
  <p:sldIdLst>
    <p:sldId id="455" r:id="rId4"/>
    <p:sldId id="456" r:id="rId5"/>
    <p:sldId id="481" r:id="rId6"/>
    <p:sldId id="482" r:id="rId7"/>
    <p:sldId id="483" r:id="rId8"/>
    <p:sldId id="484" r:id="rId9"/>
    <p:sldId id="485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486" r:id="rId18"/>
    <p:sldId id="351" r:id="rId19"/>
    <p:sldId id="488" r:id="rId20"/>
    <p:sldId id="489" r:id="rId21"/>
    <p:sldId id="490" r:id="rId22"/>
    <p:sldId id="328" r:id="rId23"/>
    <p:sldId id="329" r:id="rId24"/>
    <p:sldId id="330" r:id="rId25"/>
    <p:sldId id="331" r:id="rId26"/>
    <p:sldId id="332" r:id="rId27"/>
    <p:sldId id="285" r:id="rId28"/>
    <p:sldId id="491" r:id="rId29"/>
    <p:sldId id="492" r:id="rId30"/>
    <p:sldId id="493" r:id="rId31"/>
    <p:sldId id="494" r:id="rId32"/>
    <p:sldId id="495" r:id="rId33"/>
    <p:sldId id="496" r:id="rId34"/>
    <p:sldId id="497" r:id="rId35"/>
    <p:sldId id="473" r:id="rId36"/>
    <p:sldId id="498" r:id="rId37"/>
    <p:sldId id="422" r:id="rId38"/>
    <p:sldId id="454" r:id="rId39"/>
    <p:sldId id="476" r:id="rId40"/>
    <p:sldId id="475" r:id="rId41"/>
    <p:sldId id="499" r:id="rId42"/>
    <p:sldId id="282" r:id="rId43"/>
    <p:sldId id="500" r:id="rId44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A6E4"/>
    <a:srgbClr val="3A3A3A"/>
    <a:srgbClr val="D99694"/>
    <a:srgbClr val="558ED5"/>
    <a:srgbClr val="F39C45"/>
    <a:srgbClr val="F5F2E8"/>
    <a:srgbClr val="E4E1CE"/>
    <a:srgbClr val="17375E"/>
    <a:srgbClr val="FFFF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60" autoAdjust="0"/>
    <p:restoredTop sz="74543" autoAdjust="0"/>
  </p:normalViewPr>
  <p:slideViewPr>
    <p:cSldViewPr snapToGrid="0">
      <p:cViewPr varScale="1">
        <p:scale>
          <a:sx n="80" d="100"/>
          <a:sy n="80" d="100"/>
        </p:scale>
        <p:origin x="3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918"/>
    </p:cViewPr>
  </p:sorterViewPr>
  <p:notesViewPr>
    <p:cSldViewPr snapToGrid="0">
      <p:cViewPr varScale="1">
        <p:scale>
          <a:sx n="40" d="100"/>
          <a:sy n="40" d="100"/>
        </p:scale>
        <p:origin x="892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BAC5C-CA9F-4E2A-9908-11975093644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035A2-7032-4A81-BB3A-3AA0E1FC4D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48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ili.or.jp/lifeplan/lifesecurity/8808.html" TargetMode="External"/><Relationship Id="rId3" Type="http://schemas.openxmlformats.org/officeDocument/2006/relationships/hyperlink" Target="https://www.jili.or.jp/lifeplan/lifesecurity/1041.html" TargetMode="External"/><Relationship Id="rId7" Type="http://schemas.openxmlformats.org/officeDocument/2006/relationships/hyperlink" Target="https://www.jili.or.jp/lifeplan/lifesecurity/8789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jili.or.jp/lifeplan/lifesecurity/1134.html" TargetMode="External"/><Relationship Id="rId5" Type="http://schemas.openxmlformats.org/officeDocument/2006/relationships/hyperlink" Target="https://www.jili.or.jp/lifeplan/lifesecurity/8455.html" TargetMode="External"/><Relationship Id="rId4" Type="http://schemas.openxmlformats.org/officeDocument/2006/relationships/hyperlink" Target="https://www.jili.or.jp/lifeplan/lifesecurity/8755.html" TargetMode="External"/><Relationship Id="rId9" Type="http://schemas.openxmlformats.org/officeDocument/2006/relationships/hyperlink" Target="https://www.jili.or.jp/lifeplan/lifesecurity/1110.html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li.or.jp/lifeplan/lifesecurity/8455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li.or.jp/tebiki/chapter3.html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jili.or.jp/knows_learns/basic/change/101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タブの「表示」→「プレゼンテーションの表示」→「ノート」をクリックしていただくと、ハイパーリンクから当該サイトに遷移します。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参考情報</a:t>
            </a:r>
            <a:r>
              <a:rPr kumimoji="1" lang="en-US" altLang="ja-JP" dirty="0"/>
              <a:t>】</a:t>
            </a:r>
          </a:p>
          <a:p>
            <a:r>
              <a:rPr lang="ja-JP" altLang="en-US" dirty="0">
                <a:hlinkClick r:id="rId3"/>
              </a:rPr>
              <a:t>公的な遺族年金の仕組みについて知りたい｜リスクに備えるための生活設計｜ひと目でわかる生活設計情報｜公益財団法人　生命保険文化センター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4"/>
              </a:rPr>
              <a:t>働けなくなったときなどの公的保障（傷病手当金、障害年金）について知りたい｜リスクに備えるための生活設計｜ひと目でわかる生活設計情報｜公益財団法人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5"/>
              </a:rPr>
              <a:t>高額療養費制度について知りたい｜リスクに備えるための生活設計｜ひと目でわかる生活設計情報｜公益財団法人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6"/>
              </a:rPr>
              <a:t>公的年金はいくらくらい受け取れる？｜リスクに備えるための生活設計｜ひと目でわかる生活設計情報｜公益財団法人　生命保険文化センター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7"/>
              </a:rPr>
              <a:t>公的年金の将来の年金額を知りたいときは？｜リスクに備えるための生活設計｜ひと目でわかる生活設計情報｜公益財団法人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8"/>
              </a:rPr>
              <a:t>公的介護保険への加入はいつから？　保険料はどのように負担する？｜リスクに備えるための生活設計｜ひと目でわかる生活設計情報｜公益財団法人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9"/>
              </a:rPr>
              <a:t>公的介護保険で受けられるサービスの内容は？｜リスクに備えるための生活設計｜ひと目でわかる生活設計情報｜公益財団法人　生命保険文化センター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388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748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タブの「表示」→「プレゼンテーションの表示」→「ノート」をクリックしていただくと、ハイパーリンクから当該サイトに遷移します。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参考情報</a:t>
            </a:r>
            <a:r>
              <a:rPr kumimoji="1" lang="en-US" altLang="ja-JP" dirty="0"/>
              <a:t>】</a:t>
            </a:r>
            <a:endParaRPr lang="en-US" altLang="ja-JP" dirty="0">
              <a:hlinkClick r:id="rId3"/>
            </a:endParaRPr>
          </a:p>
          <a:p>
            <a:r>
              <a:rPr lang="ja-JP" altLang="en-US" dirty="0">
                <a:hlinkClick r:id="rId3"/>
              </a:rPr>
              <a:t>高額療養費制度について知りたい｜リスクに備えるための生活設計｜ひと目でわかる生活設計情報｜公益財団法人　生命保険文化センター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5920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042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0371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9763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7053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タブの「表示」→「プレゼンテーションの表示」→「ノート」をクリックしていただくと、ハイパーリンクから当該サイトに遷移します。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参考情報</a:t>
            </a:r>
            <a:r>
              <a:rPr kumimoji="1" lang="en-US" altLang="ja-JP" dirty="0"/>
              <a:t>】</a:t>
            </a:r>
            <a:endParaRPr kumimoji="1" lang="ja-JP" altLang="en-US" dirty="0"/>
          </a:p>
          <a:p>
            <a:r>
              <a:rPr lang="ja-JP" altLang="en-US" dirty="0">
                <a:hlinkClick r:id="rId3"/>
              </a:rPr>
              <a:t>その３：</a:t>
            </a:r>
            <a:r>
              <a:rPr lang="en-US" altLang="ja-JP" dirty="0">
                <a:hlinkClick r:id="rId3"/>
              </a:rPr>
              <a:t>【</a:t>
            </a:r>
            <a:r>
              <a:rPr lang="ja-JP" altLang="en-US" dirty="0">
                <a:hlinkClick r:id="rId3"/>
              </a:rPr>
              <a:t>既に保険を契約している皆さま</a:t>
            </a:r>
            <a:r>
              <a:rPr lang="en-US" altLang="ja-JP" dirty="0">
                <a:hlinkClick r:id="rId3"/>
              </a:rPr>
              <a:t>】 </a:t>
            </a:r>
            <a:r>
              <a:rPr lang="ja-JP" altLang="en-US" dirty="0">
                <a:hlinkClick r:id="rId3"/>
              </a:rPr>
              <a:t>生命保険の「見直し方法」と留意点を確認しましょう｜生命保険の契約にあたっての手引｜公益財団法人　生命保険文化センター</a:t>
            </a:r>
            <a:endParaRPr lang="en-US" altLang="ja-JP" dirty="0"/>
          </a:p>
          <a:p>
            <a:endParaRPr kumimoji="1" lang="en-US" altLang="ja-JP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hlinkClick r:id="rId4"/>
              </a:rPr>
              <a:t>転換制度｜保障内容の変更と対応方法｜知っておきたい生命保険の基礎知識｜生命保険を知る・学ぶ｜公益財団法人　生命保険文化センター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0061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E9F2D-9E11-4FD7-A1CC-6368655550A1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2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78F79-1048-4F47-BCD5-CC1F7098E13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8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05ABD9-2389-4023-98FF-9D1565ED23C9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0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51265-F65B-4B5A-8393-6A4C958C812E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defTabSz="457200">
              <a:defRPr/>
            </a:pPr>
            <a:fld id="{7B76553B-32E2-D644-9CD0-56FDA882EB90}" type="slidenum">
              <a:rPr lang="ja-JP" altLang="en-US" smtClean="0"/>
              <a:pPr defTabSz="457200"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203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84824-A596-476A-B787-4B9D35D3CA4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299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2C11A-7A53-48A7-9BBE-5DCEFE2DF0AA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033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A0853-2673-4A85-8062-8E6DA8D586C1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239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5D75E9-0D08-458D-8DD9-18570F8AB9AB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327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F6F4-5BB5-45FD-99FE-5324826B950E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8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91B1C-AE1C-4C3A-B80F-16B1D204A6C0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297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29793-27B9-49E9-AC73-4F8DE93131A3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23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53B16-F823-456A-9FEE-4DCAC8F10DA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233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CF10B-01DC-4A7A-8322-7C1063DD4FA3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81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46834-307F-4E61-98B5-5BC2D8FED4AA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27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8A49-DB72-4193-A05A-03BF6B22CE5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988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B182-10A2-401B-B4CB-94F8DD819CAA}" type="datetime1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857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D051-286E-4C80-A345-E8E7B6112F9B}" type="datetime1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9565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6ACD-DD00-4B5C-9520-48E2A60DAA5C}" type="datetime1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952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B859-5E44-4318-B2CB-CD4DF6C59A19}" type="datetime1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7264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451F-F325-4DC7-8617-2F85377C4909}" type="datetime1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831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6121-81E8-455A-9D3B-2E03172B7A9B}" type="datetime1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50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BF57-A9BC-4EFB-9AF3-400E748AB334}" type="datetime1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11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E811F-1124-45BE-AAB9-53A97F849AF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32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206-296B-4899-802B-AA4AB17646F2}" type="datetime1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775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1741-F2CE-4C84-9E71-6479A3A2DBA4}" type="datetime1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213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689A-2EA9-4A54-848A-11AF7D6B750E}" type="datetime1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8439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AC9E-81C9-4B30-9B31-B6EF3D48CAAA}" type="datetime1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37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3E528-F41E-4024-8471-2B1C7E16B8C8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33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C638F-57B4-4FC6-99C9-614A0D36CD19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88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E0518-4576-43D8-8B33-508D882361E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07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F73EDE-C232-4DF5-B839-25F80DE8BA6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21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9497A-A5AE-4BB8-A61E-DC4F96E516C3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507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BE0A6-A30F-4BC4-A120-F368D72890EE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22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CB93E-9AD6-443D-BF69-59CE6108B7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3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5CBF4-A3CE-48C8-BE2E-1296D75FA49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7B76553B-32E2-D644-9CD0-56FDA882EB9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7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63E9E-4A72-4B87-BA12-55759BA9EE38}" type="datetime1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629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フレーム 8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角丸四角形 9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5" name="正方形/長方形 4"/>
          <p:cNvSpPr/>
          <p:nvPr/>
        </p:nvSpPr>
        <p:spPr bwMode="gray">
          <a:xfrm>
            <a:off x="240382" y="1449270"/>
            <a:ext cx="8580026" cy="1359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ts val="3000"/>
              </a:lnSpc>
              <a:spcBef>
                <a:spcPct val="50000"/>
              </a:spcBef>
              <a:buFontTx/>
              <a:buNone/>
              <a:defRPr/>
            </a:pPr>
            <a:r>
              <a:rPr lang="ja-JP" altLang="en-US" sz="5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事例から考える</a:t>
            </a:r>
          </a:p>
          <a:p>
            <a:pPr algn="ctr" eaLnBrk="1" hangingPunct="1">
              <a:lnSpc>
                <a:spcPts val="3000"/>
              </a:lnSpc>
              <a:spcBef>
                <a:spcPct val="50000"/>
              </a:spcBef>
              <a:buFontTx/>
              <a:buNone/>
              <a:defRPr/>
            </a:pPr>
            <a:r>
              <a:rPr lang="ja-JP" altLang="en-US" sz="5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リスクマネジメント</a:t>
            </a:r>
          </a:p>
        </p:txBody>
      </p:sp>
      <p:sp>
        <p:nvSpPr>
          <p:cNvPr id="6" name="正方形/長方形 5"/>
          <p:cNvSpPr/>
          <p:nvPr/>
        </p:nvSpPr>
        <p:spPr bwMode="gray">
          <a:xfrm>
            <a:off x="1166070" y="3646197"/>
            <a:ext cx="7196609" cy="2375119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700"/>
              </a:lnSpc>
            </a:pPr>
            <a:r>
              <a:rPr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１</a:t>
            </a:r>
            <a:r>
              <a:rPr lang="en-US" altLang="ja-JP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 </a:t>
            </a:r>
            <a:r>
              <a:rPr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リスクへの備え</a:t>
            </a:r>
            <a:endParaRPr lang="en-US" altLang="ja-JP" sz="32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pPr>
              <a:lnSpc>
                <a:spcPts val="4700"/>
              </a:lnSpc>
            </a:pPr>
            <a:r>
              <a:rPr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２</a:t>
            </a:r>
            <a:r>
              <a:rPr kumimoji="1" lang="en-US" altLang="ja-JP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 </a:t>
            </a:r>
            <a:r>
              <a:rPr kumimoji="1"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もしもリスクが起きてしまったら・・・</a:t>
            </a:r>
            <a:endParaRPr kumimoji="1" lang="en-US" altLang="ja-JP" sz="32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pPr>
              <a:lnSpc>
                <a:spcPts val="4700"/>
              </a:lnSpc>
            </a:pPr>
            <a:r>
              <a:rPr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３</a:t>
            </a:r>
            <a:r>
              <a:rPr lang="en-US" altLang="ja-JP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</a:t>
            </a:r>
            <a:r>
              <a:rPr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 私的保障</a:t>
            </a:r>
            <a:endParaRPr lang="en-US" altLang="ja-JP" sz="32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pPr>
              <a:lnSpc>
                <a:spcPts val="4700"/>
              </a:lnSpc>
            </a:pPr>
            <a:r>
              <a:rPr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４</a:t>
            </a:r>
            <a:r>
              <a:rPr kumimoji="1" lang="en-US" altLang="ja-JP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</a:t>
            </a:r>
            <a:r>
              <a:rPr kumimoji="1"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 </a:t>
            </a:r>
            <a:r>
              <a:rPr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まとめ</a:t>
            </a:r>
            <a:endParaRPr kumimoji="1" lang="ja-JP" altLang="en-US" sz="32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359951" y="3057833"/>
            <a:ext cx="4340888" cy="458749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 bwMode="white">
          <a:xfrm>
            <a:off x="2520390" y="29383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本日の授業内容</a:t>
            </a:r>
            <a:endParaRPr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665" y="6041526"/>
            <a:ext cx="3725603" cy="28147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08965-2192-4FC8-A7D0-FAB75B10DF37}"/>
              </a:ext>
            </a:extLst>
          </p:cNvPr>
          <p:cNvSpPr txBox="1"/>
          <p:nvPr/>
        </p:nvSpPr>
        <p:spPr bwMode="white">
          <a:xfrm>
            <a:off x="687205" y="729699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spc="-100" dirty="0">
                <a:solidFill>
                  <a:schemeClr val="bg1"/>
                </a:solidFill>
                <a:latin typeface="Arial Black" panose="020B0A04020102020204" pitchFamily="34" charset="0"/>
                <a:cs typeface="Aharoni" panose="020B0604020202020204" pitchFamily="2" charset="-79"/>
              </a:rPr>
              <a:t>2021</a:t>
            </a:r>
            <a:endParaRPr kumimoji="1" lang="ja-JP" altLang="en-US" sz="2000" spc="-100" dirty="0">
              <a:solidFill>
                <a:schemeClr val="bg1"/>
              </a:solidFill>
              <a:latin typeface="Arial Black" panose="020B0A04020102020204" pitchFamily="34" charset="0"/>
              <a:cs typeface="Aharoni" panose="020B0604020202020204" pitchFamily="2" charset="-79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C09C8C-6E1A-431D-9D3C-542A371A930C}"/>
              </a:ext>
            </a:extLst>
          </p:cNvPr>
          <p:cNvSpPr txBox="1"/>
          <p:nvPr/>
        </p:nvSpPr>
        <p:spPr bwMode="white">
          <a:xfrm>
            <a:off x="679595" y="986415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7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年度版</a:t>
            </a:r>
            <a:endParaRPr kumimoji="1" lang="ja-JP" altLang="en-US" sz="17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スライド番号プレースホルダー 5"/>
          <p:cNvSpPr txBox="1">
            <a:spLocks/>
          </p:cNvSpPr>
          <p:nvPr/>
        </p:nvSpPr>
        <p:spPr>
          <a:xfrm>
            <a:off x="7010400" y="64887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7B76553B-32E2-D644-9CD0-56FDA882EB90}" type="slidenum">
              <a:rPr lang="ja-JP" altLang="en-US" sz="1800" smtClean="0">
                <a:solidFill>
                  <a:srgbClr val="3A3A3A"/>
                </a:solidFill>
              </a:rPr>
              <a:pPr defTabSz="457200">
                <a:defRPr/>
              </a:pPr>
              <a:t>1</a:t>
            </a:fld>
            <a:endParaRPr lang="ja-JP" altLang="en-US" sz="1800" dirty="0">
              <a:solidFill>
                <a:srgbClr val="3A3A3A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E5F668D-07CE-B3F2-0E15-182BB59585BE}"/>
              </a:ext>
            </a:extLst>
          </p:cNvPr>
          <p:cNvSpPr/>
          <p:nvPr/>
        </p:nvSpPr>
        <p:spPr>
          <a:xfrm>
            <a:off x="1722938" y="824769"/>
            <a:ext cx="245380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ACD1A03-D631-A464-1D56-1C22FAE8803A}"/>
              </a:ext>
            </a:extLst>
          </p:cNvPr>
          <p:cNvSpPr/>
          <p:nvPr/>
        </p:nvSpPr>
        <p:spPr>
          <a:xfrm>
            <a:off x="3989465" y="819948"/>
            <a:ext cx="245380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2DD998D-FE6C-727F-79E4-84906AF3CA8E}"/>
              </a:ext>
            </a:extLst>
          </p:cNvPr>
          <p:cNvSpPr/>
          <p:nvPr/>
        </p:nvSpPr>
        <p:spPr>
          <a:xfrm>
            <a:off x="3281579" y="2786699"/>
            <a:ext cx="89516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ほんじつ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4935138-0C6B-CE75-EE75-9548385B6988}"/>
              </a:ext>
            </a:extLst>
          </p:cNvPr>
          <p:cNvSpPr/>
          <p:nvPr/>
        </p:nvSpPr>
        <p:spPr>
          <a:xfrm>
            <a:off x="3258350" y="2786699"/>
            <a:ext cx="333279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じゅぎょうないよう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2042850-DA58-632D-27FF-ADA9B0085F19}"/>
              </a:ext>
            </a:extLst>
          </p:cNvPr>
          <p:cNvSpPr/>
          <p:nvPr/>
        </p:nvSpPr>
        <p:spPr>
          <a:xfrm>
            <a:off x="3097582" y="3490492"/>
            <a:ext cx="143281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8032405-EF6F-B267-8C6D-52BEA0647F17}"/>
              </a:ext>
            </a:extLst>
          </p:cNvPr>
          <p:cNvSpPr/>
          <p:nvPr/>
        </p:nvSpPr>
        <p:spPr>
          <a:xfrm>
            <a:off x="3730855" y="4077131"/>
            <a:ext cx="143281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944F5A6-7B66-722B-FBFA-B36897521267}"/>
              </a:ext>
            </a:extLst>
          </p:cNvPr>
          <p:cNvSpPr/>
          <p:nvPr/>
        </p:nvSpPr>
        <p:spPr>
          <a:xfrm>
            <a:off x="2091196" y="4689709"/>
            <a:ext cx="143281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してきほしょう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7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B7AC6CE-400E-4E2A-BEA8-AA3FD85BA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774" y="-1511167"/>
            <a:ext cx="10048774" cy="8494296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0400" y="6618004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8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50C3BE7-C11E-46CC-86B9-02E89C64E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035"/>
            <a:ext cx="8886825" cy="571793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6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0522FB5-A334-48D4-95ED-50F34E602A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9"/>
          <a:stretch/>
        </p:blipFill>
        <p:spPr>
          <a:xfrm>
            <a:off x="0" y="0"/>
            <a:ext cx="9119941" cy="58714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BF120C5-C234-4821-AD18-05A2DD194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2805763"/>
            <a:ext cx="6027490" cy="4052237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134893"/>
      </p:ext>
    </p:extLst>
  </p:cSld>
  <p:clrMapOvr>
    <a:masterClrMapping/>
  </p:clrMapOvr>
  <p:transition advTm="4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42000" decel="5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1.85185E-6 L -1.4698 0.03935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9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E77CF18-1FB5-418B-8309-384F3C79D5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2"/>
          <a:stretch/>
        </p:blipFill>
        <p:spPr>
          <a:xfrm>
            <a:off x="-236943" y="-104776"/>
            <a:ext cx="9914676" cy="69627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8664D0-4C4D-48CB-8EE6-0B75082A1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72" y="182833"/>
            <a:ext cx="4052131" cy="182704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1AD43EE-EAF2-49DC-A07E-7018FADB716B}"/>
              </a:ext>
            </a:extLst>
          </p:cNvPr>
          <p:cNvSpPr/>
          <p:nvPr/>
        </p:nvSpPr>
        <p:spPr>
          <a:xfrm rot="21220604">
            <a:off x="4382410" y="427663"/>
            <a:ext cx="3851769" cy="1154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kumimoji="1" lang="ja-JP" altLang="en-US" sz="3200" b="1" dirty="0"/>
              <a:t>これは</a:t>
            </a:r>
            <a:r>
              <a:rPr kumimoji="1" lang="en-US" altLang="ja-JP" sz="3200" b="1" dirty="0"/>
              <a:t>…</a:t>
            </a:r>
          </a:p>
          <a:p>
            <a:pPr>
              <a:lnSpc>
                <a:spcPts val="4400"/>
              </a:lnSpc>
            </a:pPr>
            <a:r>
              <a:rPr kumimoji="1" lang="ja-JP" altLang="en-US" sz="3200" b="1" dirty="0"/>
              <a:t>手術が必要ですねぇ</a:t>
            </a:r>
            <a:endParaRPr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544133" y="6492874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CF33CD4-D710-9E56-6598-45B0D40A9308}"/>
              </a:ext>
            </a:extLst>
          </p:cNvPr>
          <p:cNvSpPr/>
          <p:nvPr/>
        </p:nvSpPr>
        <p:spPr>
          <a:xfrm rot="21186907">
            <a:off x="4232479" y="974194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しゅじゅつ</a:t>
            </a:r>
            <a:endParaRPr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F231822-64EF-765E-5118-C214B785DA58}"/>
              </a:ext>
            </a:extLst>
          </p:cNvPr>
          <p:cNvSpPr/>
          <p:nvPr/>
        </p:nvSpPr>
        <p:spPr>
          <a:xfrm rot="21186907">
            <a:off x="5446707" y="82405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lang="en-US" altLang="ja-JP" sz="1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530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73464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考えてみよう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雲形吹き出し 3"/>
          <p:cNvSpPr/>
          <p:nvPr/>
        </p:nvSpPr>
        <p:spPr>
          <a:xfrm>
            <a:off x="2676525" y="1974416"/>
            <a:ext cx="6389654" cy="4852823"/>
          </a:xfrm>
          <a:prstGeom prst="cloudCallout">
            <a:avLst>
              <a:gd name="adj1" fmla="val -62607"/>
              <a:gd name="adj2" fmla="val -17866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60982" y="2697618"/>
            <a:ext cx="5238749" cy="3554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入院、手術、薬にお金がかかるかな？</a:t>
            </a:r>
            <a:r>
              <a:rPr kumimoji="1"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入院している間の生活費も必要？</a:t>
            </a:r>
            <a:r>
              <a:rPr lang="en-US" altLang="ja-JP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</a:p>
          <a:p>
            <a:pPr>
              <a:lnSpc>
                <a:spcPts val="5500"/>
              </a:lnSpc>
            </a:pP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くらいかな？</a:t>
            </a:r>
            <a:endParaRPr kumimoji="1" lang="en-US" altLang="ja-JP" sz="44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7821" y="846710"/>
            <a:ext cx="8885203" cy="112770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骨折をしたら・・・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  <a:p>
            <a:pPr algn="ctr">
              <a:lnSpc>
                <a:spcPts val="6000"/>
              </a:lnSpc>
            </a:pP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どんなことにお金がかかるか考えてみよう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050" y1="25882" x2="85050" y2="25882"/>
                        <a14:foregroundMark x1="77537" y1="25882" x2="77537" y2="25882"/>
                        <a14:foregroundMark x1="73509" y1="35049" x2="73509" y2="35049"/>
                        <a14:foregroundMark x1="40744" y1="53244" x2="40744" y2="53244"/>
                        <a14:foregroundMark x1="81642" y1="20028" x2="81642" y2="20028"/>
                        <a14:foregroundMark x1="76220" y1="22003" x2="76220" y2="22003"/>
                        <a14:foregroundMark x1="74129" y1="28491" x2="74129" y2="28491"/>
                        <a14:foregroundMark x1="79628" y1="9591" x2="79628" y2="9591"/>
                        <a14:foregroundMark x1="89156" y1="9591" x2="89156" y2="9591"/>
                        <a14:foregroundMark x1="93261" y1="17419" x2="93261" y2="17419"/>
                        <a14:foregroundMark x1="37335" y1="53949" x2="37335" y2="53949"/>
                        <a14:foregroundMark x1="40744" y1="55219" x2="40744" y2="55219"/>
                        <a14:foregroundMark x1="38033" y1="64386" x2="38033" y2="64386"/>
                        <a14:foregroundMark x1="42835" y1="63047" x2="42835" y2="63047"/>
                        <a14:foregroundMark x1="71340" y1="33639" x2="71340" y2="33639"/>
                        <a14:foregroundMark x1="71108" y1="35543" x2="71108" y2="35543"/>
                        <a14:foregroundMark x1="75213" y1="33639" x2="75213" y2="33639"/>
                        <a14:foregroundMark x1="75213" y1="28914" x2="75213" y2="28914"/>
                        <a14:foregroundMark x1="72502" y1="33145" x2="72502" y2="33145"/>
                        <a14:foregroundMark x1="38885" y1="52891" x2="38885" y2="52891"/>
                        <a14:foregroundMark x1="38885" y1="56347" x2="38885" y2="56347"/>
                        <a14:foregroundMark x1="42990" y1="52398" x2="42990" y2="52398"/>
                        <a14:foregroundMark x1="38885" y1="98801" x2="38885" y2="98801"/>
                        <a14:foregroundMark x1="41053" y1="98801" x2="41053" y2="98801"/>
                        <a14:foregroundMark x1="39969" y1="98801" x2="39969" y2="98801"/>
                        <a14:foregroundMark x1="38265" y1="98801" x2="38265" y2="98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12682"/>
            <a:ext cx="2381250" cy="2489653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967973E-2E2A-45B8-9C2B-5EA94CA467D8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2E9A08C-0437-695A-6EE2-D98451D82F07}"/>
              </a:ext>
            </a:extLst>
          </p:cNvPr>
          <p:cNvSpPr/>
          <p:nvPr/>
        </p:nvSpPr>
        <p:spPr>
          <a:xfrm>
            <a:off x="445031" y="-57058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05410BD-EFA5-A83F-A13B-002266755661}"/>
              </a:ext>
            </a:extLst>
          </p:cNvPr>
          <p:cNvSpPr/>
          <p:nvPr/>
        </p:nvSpPr>
        <p:spPr>
          <a:xfrm>
            <a:off x="2450022" y="605819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こっせつ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DFE5A05-AD0D-8B4C-BC1C-FF6A660BE0A9}"/>
              </a:ext>
            </a:extLst>
          </p:cNvPr>
          <p:cNvSpPr/>
          <p:nvPr/>
        </p:nvSpPr>
        <p:spPr>
          <a:xfrm>
            <a:off x="2676525" y="1224951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18171B4-58F2-B709-34F5-C31484EB2CD8}"/>
              </a:ext>
            </a:extLst>
          </p:cNvPr>
          <p:cNvSpPr/>
          <p:nvPr/>
        </p:nvSpPr>
        <p:spPr>
          <a:xfrm>
            <a:off x="5316960" y="1224950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C56088D-609F-739B-7CEE-3AD5C826995F}"/>
              </a:ext>
            </a:extLst>
          </p:cNvPr>
          <p:cNvSpPr/>
          <p:nvPr/>
        </p:nvSpPr>
        <p:spPr>
          <a:xfrm>
            <a:off x="3225744" y="245692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にゅういん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2FD6131-4388-9A18-8367-162CE3D52E38}"/>
              </a:ext>
            </a:extLst>
          </p:cNvPr>
          <p:cNvSpPr/>
          <p:nvPr/>
        </p:nvSpPr>
        <p:spPr>
          <a:xfrm>
            <a:off x="4762327" y="245692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しゅじゅつ</a:t>
            </a:r>
            <a:endParaRPr kumimoji="1" lang="ja-JP" altLang="en-US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B0A2E55-F8B5-319F-38E6-AE523E862F22}"/>
              </a:ext>
            </a:extLst>
          </p:cNvPr>
          <p:cNvSpPr/>
          <p:nvPr/>
        </p:nvSpPr>
        <p:spPr>
          <a:xfrm>
            <a:off x="5950097" y="245692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くすり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B065330-9CF9-5867-6D04-517A8408B1F8}"/>
              </a:ext>
            </a:extLst>
          </p:cNvPr>
          <p:cNvSpPr/>
          <p:nvPr/>
        </p:nvSpPr>
        <p:spPr>
          <a:xfrm>
            <a:off x="7291130" y="248597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F2E0675-21D8-C5C9-C115-200F263313F7}"/>
              </a:ext>
            </a:extLst>
          </p:cNvPr>
          <p:cNvSpPr/>
          <p:nvPr/>
        </p:nvSpPr>
        <p:spPr>
          <a:xfrm>
            <a:off x="6725351" y="3206389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にゅういん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F8933F4-C333-6303-7C88-6F6B29DC74FB}"/>
              </a:ext>
            </a:extLst>
          </p:cNvPr>
          <p:cNvSpPr/>
          <p:nvPr/>
        </p:nvSpPr>
        <p:spPr>
          <a:xfrm>
            <a:off x="4295365" y="389527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あいだ</a:t>
            </a:r>
            <a:endParaRPr kumimoji="1" lang="ja-JP" altLang="en-US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82F070B-B1E4-29BE-6139-10B00B66E192}"/>
              </a:ext>
            </a:extLst>
          </p:cNvPr>
          <p:cNvSpPr/>
          <p:nvPr/>
        </p:nvSpPr>
        <p:spPr>
          <a:xfrm>
            <a:off x="5950097" y="3922600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277DDFF-BE50-E62F-A180-FE553510916C}"/>
              </a:ext>
            </a:extLst>
          </p:cNvPr>
          <p:cNvSpPr/>
          <p:nvPr/>
        </p:nvSpPr>
        <p:spPr>
          <a:xfrm>
            <a:off x="3225744" y="4642081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14349BD-6EE4-9F68-E2B2-EE2FD4A1C722}"/>
              </a:ext>
            </a:extLst>
          </p:cNvPr>
          <p:cNvSpPr/>
          <p:nvPr/>
        </p:nvSpPr>
        <p:spPr>
          <a:xfrm>
            <a:off x="6725350" y="4616765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kumimoji="1" lang="ja-JP" altLang="en-US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92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-10031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16556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①必要となるお金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2115979" y="3530428"/>
            <a:ext cx="4751976" cy="1436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図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815" y="5224893"/>
            <a:ext cx="4265744" cy="160606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-622268" y="737172"/>
            <a:ext cx="9742901" cy="615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700"/>
              </a:lnSpc>
            </a:pPr>
            <a:r>
              <a:rPr lang="ja-JP" altLang="en-US" sz="28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★足の骨折で手術が必要となり、</a:t>
            </a:r>
            <a:r>
              <a:rPr lang="en-US" altLang="ja-JP" sz="28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r>
              <a:rPr lang="ja-JP" altLang="en-US" sz="28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日間入院した事例</a:t>
            </a:r>
            <a:endParaRPr lang="en-US" altLang="ja-JP" sz="28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5298C52-6535-4E28-B995-5861313D7E4D}"/>
              </a:ext>
            </a:extLst>
          </p:cNvPr>
          <p:cNvGrpSpPr/>
          <p:nvPr/>
        </p:nvGrpSpPr>
        <p:grpSpPr>
          <a:xfrm>
            <a:off x="205065" y="1283970"/>
            <a:ext cx="8624571" cy="5578826"/>
            <a:chOff x="205065" y="1283970"/>
            <a:chExt cx="8624571" cy="5578826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C5D1F213-FDA2-448C-8F30-C08D2FB8BB91}"/>
                </a:ext>
              </a:extLst>
            </p:cNvPr>
            <p:cNvGrpSpPr/>
            <p:nvPr/>
          </p:nvGrpSpPr>
          <p:grpSpPr>
            <a:xfrm>
              <a:off x="205065" y="1283970"/>
              <a:ext cx="8624571" cy="5578826"/>
              <a:chOff x="205065" y="1283970"/>
              <a:chExt cx="8624571" cy="5578826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9B5B7FDD-9A6B-4C1A-9381-69CEA3011624}"/>
                  </a:ext>
                </a:extLst>
              </p:cNvPr>
              <p:cNvGrpSpPr/>
              <p:nvPr/>
            </p:nvGrpSpPr>
            <p:grpSpPr>
              <a:xfrm>
                <a:off x="445032" y="1283970"/>
                <a:ext cx="8384604" cy="3857153"/>
                <a:chOff x="445032" y="1254906"/>
                <a:chExt cx="8384604" cy="3857153"/>
              </a:xfrm>
            </p:grpSpPr>
            <p:sp>
              <p:nvSpPr>
                <p:cNvPr id="3" name="角丸四角形 2"/>
                <p:cNvSpPr/>
                <p:nvPr/>
              </p:nvSpPr>
              <p:spPr>
                <a:xfrm>
                  <a:off x="445032" y="1549986"/>
                  <a:ext cx="8384604" cy="3562073"/>
                </a:xfrm>
                <a:prstGeom prst="roundRect">
                  <a:avLst>
                    <a:gd name="adj" fmla="val 7759"/>
                  </a:avLst>
                </a:prstGeom>
                <a:solidFill>
                  <a:srgbClr val="FFCCCC"/>
                </a:solidFill>
                <a:ln w="31750">
                  <a:solidFill>
                    <a:srgbClr val="FF7C8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" name="楕円 3"/>
                <p:cNvSpPr/>
                <p:nvPr/>
              </p:nvSpPr>
              <p:spPr>
                <a:xfrm>
                  <a:off x="783092" y="1254906"/>
                  <a:ext cx="931403" cy="868578"/>
                </a:xfrm>
                <a:prstGeom prst="ellipse">
                  <a:avLst/>
                </a:prstGeom>
                <a:solidFill>
                  <a:srgbClr val="FF7C80"/>
                </a:solidFill>
                <a:ln w="317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4400" b="1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－</a:t>
                  </a:r>
                  <a:endParaRPr kumimoji="1" lang="ja-JP" altLang="en-US" sz="4400" b="1" dirty="0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1909702" y="1615653"/>
                  <a:ext cx="613810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6000" b="1" dirty="0">
                      <a:solidFill>
                        <a:srgbClr val="FF505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①必要</a:t>
                  </a:r>
                  <a:r>
                    <a:rPr kumimoji="1" lang="ja-JP" altLang="en-US" sz="6000" b="1" dirty="0">
                      <a:solidFill>
                        <a:srgbClr val="FF505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となるお金</a:t>
                  </a:r>
                </a:p>
              </p:txBody>
            </p:sp>
            <p:sp>
              <p:nvSpPr>
                <p:cNvPr id="16" name="角丸四角形 15"/>
                <p:cNvSpPr/>
                <p:nvPr/>
              </p:nvSpPr>
              <p:spPr>
                <a:xfrm>
                  <a:off x="908291" y="2693650"/>
                  <a:ext cx="7460759" cy="2302291"/>
                </a:xfrm>
                <a:prstGeom prst="roundRect">
                  <a:avLst>
                    <a:gd name="adj" fmla="val 7759"/>
                  </a:avLst>
                </a:prstGeom>
                <a:solidFill>
                  <a:srgbClr val="FF7C80"/>
                </a:solidFill>
                <a:ln w="31750">
                  <a:solidFill>
                    <a:srgbClr val="FF7C8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600"/>
                </a:p>
              </p:txBody>
            </p:sp>
          </p:grpSp>
          <p:grpSp>
            <p:nvGrpSpPr>
              <p:cNvPr id="8" name="グループ化 7"/>
              <p:cNvGrpSpPr/>
              <p:nvPr/>
            </p:nvGrpSpPr>
            <p:grpSpPr>
              <a:xfrm>
                <a:off x="1714495" y="2818968"/>
                <a:ext cx="5848349" cy="2018278"/>
                <a:chOff x="2090266" y="2828309"/>
                <a:chExt cx="4904000" cy="2018278"/>
              </a:xfrm>
            </p:grpSpPr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2090266" y="2828311"/>
                  <a:ext cx="2919126" cy="12611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4800"/>
                    </a:lnSpc>
                  </a:pP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かかった医療費</a:t>
                  </a:r>
                  <a:endParaRPr kumimoji="1" lang="en-US" altLang="ja-JP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>
                    <a:lnSpc>
                      <a:spcPts val="4800"/>
                    </a:lnSpc>
                  </a:pP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その他</a:t>
                  </a:r>
                  <a:endPara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4762958" y="2828309"/>
                  <a:ext cx="2231308" cy="12611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ts val="4800"/>
                    </a:lnSpc>
                  </a:pPr>
                  <a:r>
                    <a:rPr kumimoji="1"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kumimoji="1" lang="en-US" altLang="ja-JP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180</a:t>
                  </a:r>
                  <a:r>
                    <a:rPr kumimoji="1"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en-US" altLang="ja-JP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 algn="r">
                    <a:lnSpc>
                      <a:spcPts val="4800"/>
                    </a:lnSpc>
                  </a:pP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lang="en-US" altLang="ja-JP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8</a:t>
                  </a: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2090266" y="4200256"/>
                  <a:ext cx="291912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3600" b="1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合計</a:t>
                  </a:r>
                </a:p>
              </p:txBody>
            </p:sp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4769659" y="4189935"/>
                  <a:ext cx="221790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kumimoji="1" lang="ja-JP" altLang="en-US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kumimoji="1" lang="en-US" altLang="ja-JP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188</a:t>
                  </a:r>
                  <a:r>
                    <a:rPr lang="ja-JP" altLang="en-US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ja-JP" altLang="en-US" sz="3600" b="1" u="sng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48" name="テキスト ボックス 47"/>
              <p:cNvSpPr txBox="1"/>
              <p:nvPr/>
            </p:nvSpPr>
            <p:spPr>
              <a:xfrm>
                <a:off x="205065" y="5475108"/>
                <a:ext cx="3965397" cy="1387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n-US" altLang="ja-JP" sz="2400" dirty="0">
                    <a:solidFill>
                      <a:srgbClr val="17375E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※</a:t>
                </a:r>
                <a:r>
                  <a:rPr lang="ja-JP" altLang="en-US" sz="2400" dirty="0">
                    <a:solidFill>
                      <a:srgbClr val="17375E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その他・・・入院中の衣類・日用品やお見舞いに来た家族の交通費・食費等</a:t>
                </a:r>
                <a:endParaRPr lang="en-US" altLang="ja-JP" sz="2400" dirty="0">
                  <a:solidFill>
                    <a:srgbClr val="17375E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3707934" y="5157933"/>
                <a:ext cx="512170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※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生命保険文化センター「医療保障ガイド」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(2022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10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月改訂版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をもとに作成</a:t>
                </a:r>
                <a:endPara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EED98C7C-80C2-4B91-9A37-1AC965C6C72F}"/>
                </a:ext>
              </a:extLst>
            </p:cNvPr>
            <p:cNvCxnSpPr>
              <a:cxnSpLocks/>
            </p:cNvCxnSpPr>
            <p:nvPr/>
          </p:nvCxnSpPr>
          <p:spPr>
            <a:xfrm>
              <a:off x="1569396" y="4072260"/>
              <a:ext cx="6313491" cy="1844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7063233" y="6492875"/>
            <a:ext cx="2057400" cy="365125"/>
          </a:xfrm>
        </p:spPr>
        <p:txBody>
          <a:bodyPr/>
          <a:lstStyle/>
          <a:p>
            <a:fld id="{3967973E-2E2A-45B8-9C2B-5EA94CA467D8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3C9D706-7601-1510-7098-63CD5A18D146}"/>
              </a:ext>
            </a:extLst>
          </p:cNvPr>
          <p:cNvSpPr/>
          <p:nvPr/>
        </p:nvSpPr>
        <p:spPr>
          <a:xfrm>
            <a:off x="1012117" y="-43978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D940F5E-8E1D-6681-8E93-2F7E52928405}"/>
              </a:ext>
            </a:extLst>
          </p:cNvPr>
          <p:cNvSpPr/>
          <p:nvPr/>
        </p:nvSpPr>
        <p:spPr>
          <a:xfrm>
            <a:off x="3055905" y="-3160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90C5BA7-6929-D8A1-A28E-0206FB3CE94B}"/>
              </a:ext>
            </a:extLst>
          </p:cNvPr>
          <p:cNvSpPr/>
          <p:nvPr/>
        </p:nvSpPr>
        <p:spPr>
          <a:xfrm>
            <a:off x="3839096" y="-34111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2193D7A-867D-EB1F-46B7-A6D5A92A39F7}"/>
              </a:ext>
            </a:extLst>
          </p:cNvPr>
          <p:cNvSpPr/>
          <p:nvPr/>
        </p:nvSpPr>
        <p:spPr>
          <a:xfrm>
            <a:off x="783092" y="646350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こっせつ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D12870B-A080-CCAF-D460-5F70919B37AD}"/>
              </a:ext>
            </a:extLst>
          </p:cNvPr>
          <p:cNvSpPr/>
          <p:nvPr/>
        </p:nvSpPr>
        <p:spPr>
          <a:xfrm>
            <a:off x="-117666" y="639441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あし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20C171E-16B5-C03C-3309-8C86A73D16CC}"/>
              </a:ext>
            </a:extLst>
          </p:cNvPr>
          <p:cNvSpPr/>
          <p:nvPr/>
        </p:nvSpPr>
        <p:spPr>
          <a:xfrm>
            <a:off x="1793253" y="648932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しゅじゅつ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424B4A2-0675-095F-6055-0194EFA0FD82}"/>
              </a:ext>
            </a:extLst>
          </p:cNvPr>
          <p:cNvSpPr/>
          <p:nvPr/>
        </p:nvSpPr>
        <p:spPr>
          <a:xfrm>
            <a:off x="2852343" y="657601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588BC66-C054-25E2-8907-56F8DED0F4A4}"/>
              </a:ext>
            </a:extLst>
          </p:cNvPr>
          <p:cNvSpPr/>
          <p:nvPr/>
        </p:nvSpPr>
        <p:spPr>
          <a:xfrm>
            <a:off x="5038806" y="633119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にちかん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6639ED1-8BC8-F64D-434E-317484D70D0D}"/>
              </a:ext>
            </a:extLst>
          </p:cNvPr>
          <p:cNvSpPr/>
          <p:nvPr/>
        </p:nvSpPr>
        <p:spPr>
          <a:xfrm>
            <a:off x="5777853" y="647916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にゅういん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0DA208B-6694-89C4-39A8-D82F45A7E7FB}"/>
              </a:ext>
            </a:extLst>
          </p:cNvPr>
          <p:cNvSpPr/>
          <p:nvPr/>
        </p:nvSpPr>
        <p:spPr>
          <a:xfrm>
            <a:off x="6990391" y="641871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F66CECE-740D-6B70-85F7-AB0C9E6A1959}"/>
              </a:ext>
            </a:extLst>
          </p:cNvPr>
          <p:cNvSpPr/>
          <p:nvPr/>
        </p:nvSpPr>
        <p:spPr>
          <a:xfrm>
            <a:off x="2636524" y="1540142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2DE9F5C-496C-A9C8-33CD-C337686BDA88}"/>
              </a:ext>
            </a:extLst>
          </p:cNvPr>
          <p:cNvSpPr/>
          <p:nvPr/>
        </p:nvSpPr>
        <p:spPr>
          <a:xfrm>
            <a:off x="6306942" y="1540142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FA9584E1-D788-D6BA-B8C6-7CDEB88B1508}"/>
              </a:ext>
            </a:extLst>
          </p:cNvPr>
          <p:cNvSpPr/>
          <p:nvPr/>
        </p:nvSpPr>
        <p:spPr>
          <a:xfrm>
            <a:off x="3424756" y="2645671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いりょうひ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9C38A752-9D8C-FC43-0665-7EBD3BCE50B9}"/>
              </a:ext>
            </a:extLst>
          </p:cNvPr>
          <p:cNvSpPr/>
          <p:nvPr/>
        </p:nvSpPr>
        <p:spPr>
          <a:xfrm>
            <a:off x="2593377" y="3280418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54CE7446-2994-9DAE-5D3B-72E6CAC2CFF4}"/>
              </a:ext>
            </a:extLst>
          </p:cNvPr>
          <p:cNvSpPr/>
          <p:nvPr/>
        </p:nvSpPr>
        <p:spPr>
          <a:xfrm>
            <a:off x="1909702" y="4014680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ごうけい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4459785-D9A1-1C8A-0A15-3440F61EC1F1}"/>
              </a:ext>
            </a:extLst>
          </p:cNvPr>
          <p:cNvSpPr/>
          <p:nvPr/>
        </p:nvSpPr>
        <p:spPr>
          <a:xfrm>
            <a:off x="1446928" y="5333881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にゅういん</a:t>
            </a:r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ちゅう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F111AB01-DC23-730A-8D14-CE63AFE612E1}"/>
              </a:ext>
            </a:extLst>
          </p:cNvPr>
          <p:cNvSpPr/>
          <p:nvPr/>
        </p:nvSpPr>
        <p:spPr>
          <a:xfrm>
            <a:off x="341683" y="5334389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5F91DFC1-9BEF-33B8-5579-6BC0127BD020}"/>
              </a:ext>
            </a:extLst>
          </p:cNvPr>
          <p:cNvSpPr/>
          <p:nvPr/>
        </p:nvSpPr>
        <p:spPr>
          <a:xfrm>
            <a:off x="2658288" y="5342180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いるい　　　にち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5754D89E-7A8B-5408-FDF2-16FFFF8AB736}"/>
              </a:ext>
            </a:extLst>
          </p:cNvPr>
          <p:cNvSpPr/>
          <p:nvPr/>
        </p:nvSpPr>
        <p:spPr>
          <a:xfrm>
            <a:off x="-251024" y="578284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ようひん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19572B0B-4AF3-BA37-55FF-0500469A9024}"/>
              </a:ext>
            </a:extLst>
          </p:cNvPr>
          <p:cNvSpPr/>
          <p:nvPr/>
        </p:nvSpPr>
        <p:spPr>
          <a:xfrm>
            <a:off x="851533" y="5792267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みまい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2E8CF89B-DA1A-AD87-80D1-6A1C54E3FA16}"/>
              </a:ext>
            </a:extLst>
          </p:cNvPr>
          <p:cNvSpPr/>
          <p:nvPr/>
        </p:nvSpPr>
        <p:spPr>
          <a:xfrm>
            <a:off x="1757384" y="5787143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3836BB84-AAFD-8E5D-6A10-5BDB821B73EF}"/>
              </a:ext>
            </a:extLst>
          </p:cNvPr>
          <p:cNvSpPr/>
          <p:nvPr/>
        </p:nvSpPr>
        <p:spPr>
          <a:xfrm>
            <a:off x="2510998" y="5792267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かぞく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CCBC649-F606-E972-65F6-5A933AF3D312}"/>
              </a:ext>
            </a:extLst>
          </p:cNvPr>
          <p:cNvSpPr/>
          <p:nvPr/>
        </p:nvSpPr>
        <p:spPr>
          <a:xfrm>
            <a:off x="-140443" y="6239167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こうつうひ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1CA164C3-2EC2-D429-8605-E354AF90A68A}"/>
              </a:ext>
            </a:extLst>
          </p:cNvPr>
          <p:cNvSpPr/>
          <p:nvPr/>
        </p:nvSpPr>
        <p:spPr>
          <a:xfrm>
            <a:off x="930729" y="622974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しょくひなど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2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69896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②入ってくるお金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967973E-2E2A-45B8-9C2B-5EA94CA467D8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89EC00F-C811-B078-65E6-94119A2358E3}"/>
              </a:ext>
            </a:extLst>
          </p:cNvPr>
          <p:cNvSpPr/>
          <p:nvPr/>
        </p:nvSpPr>
        <p:spPr>
          <a:xfrm>
            <a:off x="895729" y="-76908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DB5F75B-F864-99D2-4830-7055E9A65F97}"/>
              </a:ext>
            </a:extLst>
          </p:cNvPr>
          <p:cNvSpPr/>
          <p:nvPr/>
        </p:nvSpPr>
        <p:spPr>
          <a:xfrm>
            <a:off x="2828503" y="-64944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9F6DE092-D658-394E-0D9B-B0F67131A40A}"/>
              </a:ext>
            </a:extLst>
          </p:cNvPr>
          <p:cNvGrpSpPr/>
          <p:nvPr/>
        </p:nvGrpSpPr>
        <p:grpSpPr>
          <a:xfrm>
            <a:off x="258348" y="4983897"/>
            <a:ext cx="8714201" cy="1908257"/>
            <a:chOff x="258348" y="4983897"/>
            <a:chExt cx="8714201" cy="1908257"/>
          </a:xfrm>
        </p:grpSpPr>
        <p:sp>
          <p:nvSpPr>
            <p:cNvPr id="48" name="テキスト ボックス 47"/>
            <p:cNvSpPr txBox="1"/>
            <p:nvPr/>
          </p:nvSpPr>
          <p:spPr>
            <a:xfrm>
              <a:off x="258348" y="5137828"/>
              <a:ext cx="871420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b="1" dirty="0">
                  <a:solidFill>
                    <a:srgbClr val="17375E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ケガや病気で入院したときには、国などから受けられる公的保障として、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「公的医療保険」</a:t>
              </a:r>
              <a:r>
                <a:rPr lang="ja-JP" altLang="en-US" sz="3600" b="1" dirty="0">
                  <a:solidFill>
                    <a:srgbClr val="17375E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があります。</a:t>
              </a:r>
              <a:endParaRPr lang="en-US" altLang="ja-JP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7818633-9F69-4DDF-8441-570D88A2965C}"/>
                </a:ext>
              </a:extLst>
            </p:cNvPr>
            <p:cNvSpPr/>
            <p:nvPr/>
          </p:nvSpPr>
          <p:spPr>
            <a:xfrm>
              <a:off x="1969056" y="5554866"/>
              <a:ext cx="178499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こうてきほしょう</a:t>
              </a:r>
              <a:endParaRPr kumimoji="1" lang="ja-JP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2FA7EF68-2BD8-A5A4-EA55-4CE4185E6CA4}"/>
                </a:ext>
              </a:extLst>
            </p:cNvPr>
            <p:cNvSpPr/>
            <p:nvPr/>
          </p:nvSpPr>
          <p:spPr>
            <a:xfrm>
              <a:off x="5389955" y="5554866"/>
              <a:ext cx="2384809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こうてき</a:t>
              </a:r>
              <a:r>
                <a:rPr lang="ja-JP" altLang="en-US" sz="1100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いりょうほけん</a:t>
              </a:r>
              <a:endParaRPr kumimoji="1" lang="ja-JP" alt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2D612C7C-FF75-CCD6-C59D-A7CC793DF0BA}"/>
                </a:ext>
              </a:extLst>
            </p:cNvPr>
            <p:cNvSpPr/>
            <p:nvPr/>
          </p:nvSpPr>
          <p:spPr>
            <a:xfrm>
              <a:off x="1059937" y="4983897"/>
              <a:ext cx="178499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びょうき</a:t>
              </a:r>
              <a:endParaRPr kumimoji="1" lang="ja-JP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542178FA-1770-81EA-08DF-3619BF6E85AD}"/>
                </a:ext>
              </a:extLst>
            </p:cNvPr>
            <p:cNvSpPr/>
            <p:nvPr/>
          </p:nvSpPr>
          <p:spPr>
            <a:xfrm>
              <a:off x="2347829" y="4983897"/>
              <a:ext cx="178499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にゅういん</a:t>
              </a:r>
              <a:endParaRPr kumimoji="1" lang="ja-JP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47CF6E63-38D6-6548-2BD2-13F6F958D3D4}"/>
                </a:ext>
              </a:extLst>
            </p:cNvPr>
            <p:cNvSpPr/>
            <p:nvPr/>
          </p:nvSpPr>
          <p:spPr>
            <a:xfrm>
              <a:off x="5532668" y="4983897"/>
              <a:ext cx="178499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くに</a:t>
              </a:r>
              <a:endParaRPr kumimoji="1" lang="ja-JP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B596B167-778E-9555-ED2E-5BE47DD611C2}"/>
                </a:ext>
              </a:extLst>
            </p:cNvPr>
            <p:cNvSpPr/>
            <p:nvPr/>
          </p:nvSpPr>
          <p:spPr>
            <a:xfrm>
              <a:off x="7751022" y="4983897"/>
              <a:ext cx="111600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う</a:t>
              </a:r>
              <a:endParaRPr kumimoji="1" lang="ja-JP" altLang="en-U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BCCAAE70-1CFA-831E-843F-CD685C2FBFDE}"/>
              </a:ext>
            </a:extLst>
          </p:cNvPr>
          <p:cNvGrpSpPr/>
          <p:nvPr/>
        </p:nvGrpSpPr>
        <p:grpSpPr>
          <a:xfrm>
            <a:off x="342900" y="807450"/>
            <a:ext cx="9288488" cy="4331968"/>
            <a:chOff x="342900" y="807450"/>
            <a:chExt cx="9288488" cy="4331968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60CF92D3-6D62-1B23-FD87-28ADD2FCDFD0}"/>
                </a:ext>
              </a:extLst>
            </p:cNvPr>
            <p:cNvGrpSpPr/>
            <p:nvPr/>
          </p:nvGrpSpPr>
          <p:grpSpPr>
            <a:xfrm>
              <a:off x="342900" y="807450"/>
              <a:ext cx="9288488" cy="4331968"/>
              <a:chOff x="342900" y="807450"/>
              <a:chExt cx="9288488" cy="4331968"/>
            </a:xfrm>
          </p:grpSpPr>
          <p:sp>
            <p:nvSpPr>
              <p:cNvPr id="22" name="角丸四角形 21"/>
              <p:cNvSpPr/>
              <p:nvPr/>
            </p:nvSpPr>
            <p:spPr>
              <a:xfrm>
                <a:off x="342900" y="1121128"/>
                <a:ext cx="8420100" cy="3695250"/>
              </a:xfrm>
              <a:prstGeom prst="roundRect">
                <a:avLst>
                  <a:gd name="adj" fmla="val 7759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317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3" name="楕円 22"/>
              <p:cNvSpPr/>
              <p:nvPr/>
            </p:nvSpPr>
            <p:spPr>
              <a:xfrm>
                <a:off x="592031" y="807450"/>
                <a:ext cx="931403" cy="868578"/>
              </a:xfrm>
              <a:prstGeom prst="ellipse">
                <a:avLst/>
              </a:prstGeom>
              <a:solidFill>
                <a:schemeClr val="accent1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4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＋</a:t>
                </a: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2061174" y="1120857"/>
                <a:ext cx="584284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6000" b="1" dirty="0">
                    <a:solidFill>
                      <a:schemeClr val="accent1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②入ってくるお金</a:t>
                </a:r>
              </a:p>
            </p:txBody>
          </p:sp>
          <p:sp>
            <p:nvSpPr>
              <p:cNvPr id="25" name="角丸四角形 24"/>
              <p:cNvSpPr/>
              <p:nvPr/>
            </p:nvSpPr>
            <p:spPr>
              <a:xfrm>
                <a:off x="895351" y="2100740"/>
                <a:ext cx="7477125" cy="2168147"/>
              </a:xfrm>
              <a:prstGeom prst="roundRect">
                <a:avLst>
                  <a:gd name="adj" fmla="val 7759"/>
                </a:avLst>
              </a:prstGeom>
              <a:solidFill>
                <a:schemeClr val="accent1"/>
              </a:solidFill>
              <a:ln w="317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933449" y="2183728"/>
                <a:ext cx="40491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公的保障</a:t>
                </a:r>
                <a:endParaRPr lang="en-US" altLang="ja-JP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/>
                <a:r>
                  <a: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（公的医療保険）</a:t>
                </a:r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4788671" y="2551988"/>
                <a:ext cx="26884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約</a:t>
                </a:r>
                <a:r>
                  <a:rPr kumimoji="1" lang="en-US" altLang="ja-JP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168</a:t>
                </a:r>
                <a:r>
                  <a: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万円</a:t>
                </a:r>
              </a:p>
            </p:txBody>
          </p:sp>
          <p:cxnSp>
            <p:nvCxnSpPr>
              <p:cNvPr id="28" name="直線コネクタ 27"/>
              <p:cNvCxnSpPr>
                <a:cxnSpLocks/>
              </p:cNvCxnSpPr>
              <p:nvPr/>
            </p:nvCxnSpPr>
            <p:spPr>
              <a:xfrm flipV="1">
                <a:off x="1352550" y="3446458"/>
                <a:ext cx="6372225" cy="2328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テキスト ボックス 28"/>
              <p:cNvSpPr txBox="1"/>
              <p:nvPr/>
            </p:nvSpPr>
            <p:spPr>
              <a:xfrm>
                <a:off x="2115979" y="3577138"/>
                <a:ext cx="29191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36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合計</a:t>
                </a: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4755332" y="3535622"/>
                <a:ext cx="27551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ja-JP" altLang="en-US" sz="3600" b="1" u="sng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約</a:t>
                </a:r>
                <a:r>
                  <a:rPr kumimoji="1" lang="en-US" altLang="ja-JP" sz="3600" b="1" u="sng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168</a:t>
                </a:r>
                <a:r>
                  <a:rPr lang="ja-JP" altLang="en-US" sz="3600" b="1" u="sng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万円</a:t>
                </a:r>
                <a:endParaRPr kumimoji="1" lang="ja-JP" altLang="en-US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4051883" y="4862419"/>
                <a:ext cx="55795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※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生命保険文化センター「医療保障ガイド」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(2022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10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月改訂版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をもとに作成</a:t>
                </a:r>
                <a:endPara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07A43218-8BAC-4B02-1312-3DC8507F5189}"/>
                </a:ext>
              </a:extLst>
            </p:cNvPr>
            <p:cNvSpPr txBox="1"/>
            <p:nvPr/>
          </p:nvSpPr>
          <p:spPr>
            <a:xfrm>
              <a:off x="4651574" y="4356665"/>
              <a:ext cx="4149526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kumimoji="1" lang="en-US" altLang="ja-JP" sz="1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※</a:t>
              </a:r>
              <a:r>
                <a:rPr kumimoji="1"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実際は健康保険組合などから医療機関に支払われるもので、</a:t>
              </a:r>
              <a:endParaRPr kumimoji="1"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ts val="1400"/>
                </a:lnSpc>
              </a:pPr>
              <a:r>
                <a:rPr kumimoji="1"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　高額な立替えが必要なわけではありません。</a:t>
              </a: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5BCF91AB-C902-4A5F-4F0F-816438B63696}"/>
                </a:ext>
              </a:extLst>
            </p:cNvPr>
            <p:cNvSpPr/>
            <p:nvPr/>
          </p:nvSpPr>
          <p:spPr>
            <a:xfrm>
              <a:off x="2372747" y="2019273"/>
              <a:ext cx="1340746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1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こうてきほしょう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9E4BCA5A-4B90-AACE-9B90-5757AD0E6D88}"/>
                </a:ext>
              </a:extLst>
            </p:cNvPr>
            <p:cNvSpPr/>
            <p:nvPr/>
          </p:nvSpPr>
          <p:spPr>
            <a:xfrm>
              <a:off x="2163159" y="3182959"/>
              <a:ext cx="173016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1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こうてき</a:t>
              </a:r>
              <a:r>
                <a:rPr lang="ja-JP" altLang="en-US" sz="11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いりょうほけん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FA714A2F-DD4F-319D-E872-7036A1138A35}"/>
                </a:ext>
              </a:extLst>
            </p:cNvPr>
            <p:cNvSpPr/>
            <p:nvPr/>
          </p:nvSpPr>
          <p:spPr>
            <a:xfrm>
              <a:off x="2271224" y="3409134"/>
              <a:ext cx="1114557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1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ごうけい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712200D9-4BDF-F0CF-6C0C-8BA18D1CBDE3}"/>
                </a:ext>
              </a:extLst>
            </p:cNvPr>
            <p:cNvSpPr/>
            <p:nvPr/>
          </p:nvSpPr>
          <p:spPr>
            <a:xfrm>
              <a:off x="2368775" y="1041077"/>
              <a:ext cx="178499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dirty="0">
                  <a:solidFill>
                    <a:schemeClr val="accent1">
                      <a:lumMod val="7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はい</a:t>
              </a:r>
              <a:endParaRPr kumimoji="1" lang="ja-JP" alt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5246D6B1-DBCF-67EE-7314-57EDDC86EECF}"/>
                </a:ext>
              </a:extLst>
            </p:cNvPr>
            <p:cNvSpPr/>
            <p:nvPr/>
          </p:nvSpPr>
          <p:spPr>
            <a:xfrm>
              <a:off x="5989773" y="1050358"/>
              <a:ext cx="178499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600" dirty="0">
                  <a:solidFill>
                    <a:schemeClr val="accent1">
                      <a:lumMod val="7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かね</a:t>
              </a:r>
              <a:endParaRPr kumimoji="1" lang="ja-JP" alt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1FBC6785-13CE-058C-A6C0-D503DF577D90}"/>
                </a:ext>
              </a:extLst>
            </p:cNvPr>
            <p:cNvSpPr/>
            <p:nvPr/>
          </p:nvSpPr>
          <p:spPr>
            <a:xfrm>
              <a:off x="4788671" y="4158885"/>
              <a:ext cx="3583802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8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じっさい　けんこうほけんくみあい　　　　 いりょうきかん　しはら</a:t>
              </a:r>
              <a:endParaRPr kumimoji="1" lang="ja-JP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4A5F3880-E588-81B0-3CA8-EA93F0A028C0}"/>
                </a:ext>
              </a:extLst>
            </p:cNvPr>
            <p:cNvSpPr/>
            <p:nvPr/>
          </p:nvSpPr>
          <p:spPr>
            <a:xfrm>
              <a:off x="4801550" y="4607216"/>
              <a:ext cx="3583802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8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こうがく　たてか　　 　ひつよう</a:t>
              </a:r>
              <a:endParaRPr kumimoji="1" lang="ja-JP" altLang="en-US" sz="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94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グラフ&#10;&#10;低い精度で自動的に生成された説明">
            <a:extLst>
              <a:ext uri="{FF2B5EF4-FFF2-40B4-BE49-F238E27FC236}">
                <a16:creationId xmlns:a16="http://schemas.microsoft.com/office/drawing/2014/main" id="{EBC4ECFE-F15E-43CD-A258-29C9824A2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6" y="2025462"/>
            <a:ext cx="8584985" cy="132926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0703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②入ってくるお金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4631" y="868643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●公的医療保険（公的保障）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050" y="3683595"/>
            <a:ext cx="9048750" cy="129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自己負担は原則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割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小学校入学後～</a:t>
            </a:r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70</a:t>
            </a:r>
            <a:r>
              <a:rPr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歳になるまで</a:t>
            </a:r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自己負担が高額な場合は「高額療養費制度」を活用できる　</a:t>
            </a:r>
            <a:endParaRPr lang="en-US" altLang="ja-JP" sz="28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5325" y="5343868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事例の場合、受けられる保障は合計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約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168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083617" y="2394607"/>
            <a:ext cx="428018" cy="141919"/>
          </a:xfrm>
          <a:prstGeom prst="rect">
            <a:avLst/>
          </a:prstGeom>
          <a:solidFill>
            <a:srgbClr val="F39C45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701412" y="2236062"/>
            <a:ext cx="428018" cy="141919"/>
          </a:xfrm>
          <a:prstGeom prst="rect">
            <a:avLst/>
          </a:prstGeom>
          <a:solidFill>
            <a:srgbClr val="F5F2E8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8552" y="1625352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年齢による自己負担の割合</a:t>
            </a:r>
            <a:endParaRPr lang="en-US" altLang="ja-JP" sz="2000" b="1" dirty="0">
              <a:solidFill>
                <a:srgbClr val="00B0F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1DE2E42-148E-C823-F997-AADD4CF931B2}"/>
              </a:ext>
            </a:extLst>
          </p:cNvPr>
          <p:cNvSpPr/>
          <p:nvPr/>
        </p:nvSpPr>
        <p:spPr>
          <a:xfrm>
            <a:off x="895729" y="-65673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5422B21-DF08-586E-3C06-6F08DEFDCC7B}"/>
              </a:ext>
            </a:extLst>
          </p:cNvPr>
          <p:cNvSpPr/>
          <p:nvPr/>
        </p:nvSpPr>
        <p:spPr>
          <a:xfrm>
            <a:off x="2818545" y="-49168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758EEEB-6508-ACBD-D595-912528E1BDDD}"/>
              </a:ext>
            </a:extLst>
          </p:cNvPr>
          <p:cNvSpPr/>
          <p:nvPr/>
        </p:nvSpPr>
        <p:spPr>
          <a:xfrm>
            <a:off x="3596444" y="-5068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E0FC0BE-8053-FD68-05B3-351D62C8FF85}"/>
              </a:ext>
            </a:extLst>
          </p:cNvPr>
          <p:cNvSpPr/>
          <p:nvPr/>
        </p:nvSpPr>
        <p:spPr>
          <a:xfrm>
            <a:off x="691476" y="67446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</a:t>
            </a:r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いりょうほけん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CE7950D-CBDE-218E-6B96-DAD8CBB919F4}"/>
              </a:ext>
            </a:extLst>
          </p:cNvPr>
          <p:cNvSpPr/>
          <p:nvPr/>
        </p:nvSpPr>
        <p:spPr>
          <a:xfrm>
            <a:off x="2888863" y="67484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こうてきほしょう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46BFA72-3B53-91C1-098C-1581C443EFBA}"/>
              </a:ext>
            </a:extLst>
          </p:cNvPr>
          <p:cNvSpPr/>
          <p:nvPr/>
        </p:nvSpPr>
        <p:spPr>
          <a:xfrm>
            <a:off x="-227664" y="143293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ねんれい</a:t>
            </a:r>
            <a:endParaRPr kumimoji="1" lang="ja-JP" altLang="en-US" sz="1000" dirty="0">
              <a:solidFill>
                <a:srgbClr val="00B0F0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A271B0D-7590-8A47-C484-D90DA330346F}"/>
              </a:ext>
            </a:extLst>
          </p:cNvPr>
          <p:cNvSpPr/>
          <p:nvPr/>
        </p:nvSpPr>
        <p:spPr>
          <a:xfrm>
            <a:off x="1418771" y="1436205"/>
            <a:ext cx="2227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</a:t>
            </a:r>
            <a:r>
              <a:rPr kumimoji="1" lang="ja-JP" altLang="en-US" sz="1000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じこふたん　　　　　　わりあい</a:t>
            </a:r>
            <a:endParaRPr kumimoji="1" lang="ja-JP" altLang="en-US" sz="1000" dirty="0">
              <a:solidFill>
                <a:srgbClr val="00B0F0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32E5E06-9229-DC70-FF26-7D0F8A14C563}"/>
              </a:ext>
            </a:extLst>
          </p:cNvPr>
          <p:cNvSpPr/>
          <p:nvPr/>
        </p:nvSpPr>
        <p:spPr>
          <a:xfrm>
            <a:off x="246339" y="212357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わり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E9F09A5-E1C7-A11C-52B9-8F3953CD198C}"/>
              </a:ext>
            </a:extLst>
          </p:cNvPr>
          <p:cNvSpPr/>
          <p:nvPr/>
        </p:nvSpPr>
        <p:spPr>
          <a:xfrm>
            <a:off x="2486176" y="205517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わり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8BE32BF-34D4-2F74-85A8-8D52933AC5CA}"/>
              </a:ext>
            </a:extLst>
          </p:cNvPr>
          <p:cNvSpPr/>
          <p:nvPr/>
        </p:nvSpPr>
        <p:spPr>
          <a:xfrm>
            <a:off x="4916341" y="2103858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わり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6D01F16-A78C-0B81-3E1F-70DF51A18200}"/>
              </a:ext>
            </a:extLst>
          </p:cNvPr>
          <p:cNvSpPr/>
          <p:nvPr/>
        </p:nvSpPr>
        <p:spPr>
          <a:xfrm>
            <a:off x="6562381" y="204192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わり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3F5CD43-A877-04FE-83A4-337E65496333}"/>
              </a:ext>
            </a:extLst>
          </p:cNvPr>
          <p:cNvSpPr/>
          <p:nvPr/>
        </p:nvSpPr>
        <p:spPr>
          <a:xfrm>
            <a:off x="816575" y="324314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しょうがっこうにゅうがく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E354A05-F1DB-63BD-7B0F-C1C36281142A}"/>
              </a:ext>
            </a:extLst>
          </p:cNvPr>
          <p:cNvSpPr/>
          <p:nvPr/>
        </p:nvSpPr>
        <p:spPr>
          <a:xfrm>
            <a:off x="478552" y="3618578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じこふたん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D098F5A-0FA1-D2C2-5081-D3A0A9C5484A}"/>
              </a:ext>
            </a:extLst>
          </p:cNvPr>
          <p:cNvSpPr/>
          <p:nvPr/>
        </p:nvSpPr>
        <p:spPr>
          <a:xfrm>
            <a:off x="1844624" y="363227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げんそく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5E76192-2D16-69D5-5609-A90794C8C537}"/>
              </a:ext>
            </a:extLst>
          </p:cNvPr>
          <p:cNvSpPr/>
          <p:nvPr/>
        </p:nvSpPr>
        <p:spPr>
          <a:xfrm>
            <a:off x="2601620" y="363227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わり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28B2BD9-E689-B327-EABC-BEE97F568589}"/>
              </a:ext>
            </a:extLst>
          </p:cNvPr>
          <p:cNvSpPr/>
          <p:nvPr/>
        </p:nvSpPr>
        <p:spPr>
          <a:xfrm>
            <a:off x="3759393" y="3675046"/>
            <a:ext cx="233385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しょうがっこうにゅうがくご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EDCDF9E-EF4F-E3AB-0301-224813C93DA1}"/>
              </a:ext>
            </a:extLst>
          </p:cNvPr>
          <p:cNvSpPr/>
          <p:nvPr/>
        </p:nvSpPr>
        <p:spPr>
          <a:xfrm>
            <a:off x="47408" y="426420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じこふたん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8786EF6-1197-79FA-7B06-94907933A83B}"/>
              </a:ext>
            </a:extLst>
          </p:cNvPr>
          <p:cNvSpPr/>
          <p:nvPr/>
        </p:nvSpPr>
        <p:spPr>
          <a:xfrm>
            <a:off x="1356689" y="428478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こうがく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752C928-3C6A-C542-C0AD-BBF05846B1DF}"/>
              </a:ext>
            </a:extLst>
          </p:cNvPr>
          <p:cNvSpPr/>
          <p:nvPr/>
        </p:nvSpPr>
        <p:spPr>
          <a:xfrm>
            <a:off x="2391711" y="428478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ばあい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4CE2445-D59E-4909-5CFE-946D2805BD21}"/>
              </a:ext>
            </a:extLst>
          </p:cNvPr>
          <p:cNvSpPr/>
          <p:nvPr/>
        </p:nvSpPr>
        <p:spPr>
          <a:xfrm>
            <a:off x="4348286" y="4291095"/>
            <a:ext cx="233385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こうがくりょうようひせいど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148B7E36-AB94-480F-6B1E-984A30B13F50}"/>
              </a:ext>
            </a:extLst>
          </p:cNvPr>
          <p:cNvSpPr/>
          <p:nvPr/>
        </p:nvSpPr>
        <p:spPr>
          <a:xfrm>
            <a:off x="6562381" y="427463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かつよう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6C65683-2752-11F7-A395-23490FF42F78}"/>
              </a:ext>
            </a:extLst>
          </p:cNvPr>
          <p:cNvSpPr/>
          <p:nvPr/>
        </p:nvSpPr>
        <p:spPr>
          <a:xfrm>
            <a:off x="246339" y="5244178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E2E14AA-D151-1376-BCF9-31A08501D666}"/>
              </a:ext>
            </a:extLst>
          </p:cNvPr>
          <p:cNvSpPr/>
          <p:nvPr/>
        </p:nvSpPr>
        <p:spPr>
          <a:xfrm>
            <a:off x="1300000" y="525188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ばあい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8827AA63-63AD-EBD2-3544-6DF519B0AA12}"/>
              </a:ext>
            </a:extLst>
          </p:cNvPr>
          <p:cNvSpPr/>
          <p:nvPr/>
        </p:nvSpPr>
        <p:spPr>
          <a:xfrm>
            <a:off x="2044341" y="5268994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50225281-B3F6-823C-4B5E-7F155AC8E6E3}"/>
              </a:ext>
            </a:extLst>
          </p:cNvPr>
          <p:cNvSpPr/>
          <p:nvPr/>
        </p:nvSpPr>
        <p:spPr>
          <a:xfrm>
            <a:off x="4306322" y="526899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　</a:t>
            </a:r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ごうけい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C1AEE15-1EE3-2321-0626-3AC1D0F2C278}"/>
              </a:ext>
            </a:extLst>
          </p:cNvPr>
          <p:cNvSpPr/>
          <p:nvPr/>
        </p:nvSpPr>
        <p:spPr>
          <a:xfrm>
            <a:off x="-329819" y="3153835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CFAEFAEF-29CC-E37D-E63C-717D3F284E10}"/>
              </a:ext>
            </a:extLst>
          </p:cNvPr>
          <p:cNvSpPr/>
          <p:nvPr/>
        </p:nvSpPr>
        <p:spPr>
          <a:xfrm>
            <a:off x="4237959" y="3141514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B3476F12-8609-C8DB-1D3B-0223DB070037}"/>
              </a:ext>
            </a:extLst>
          </p:cNvPr>
          <p:cNvSpPr/>
          <p:nvPr/>
        </p:nvSpPr>
        <p:spPr>
          <a:xfrm>
            <a:off x="5703538" y="314897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3884D77-8EFB-8F53-8A68-FAED5BB57772}"/>
              </a:ext>
            </a:extLst>
          </p:cNvPr>
          <p:cNvSpPr/>
          <p:nvPr/>
        </p:nvSpPr>
        <p:spPr>
          <a:xfrm>
            <a:off x="5664142" y="366339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27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292350D-C4E7-40A1-A060-1D9F48DA2ED6}"/>
              </a:ext>
            </a:extLst>
          </p:cNvPr>
          <p:cNvGrpSpPr/>
          <p:nvPr/>
        </p:nvGrpSpPr>
        <p:grpSpPr>
          <a:xfrm>
            <a:off x="826998" y="5373227"/>
            <a:ext cx="7086404" cy="1312814"/>
            <a:chOff x="1346527" y="5320394"/>
            <a:chExt cx="7086404" cy="1312814"/>
          </a:xfrm>
        </p:grpSpPr>
        <p:sp>
          <p:nvSpPr>
            <p:cNvPr id="38" name="角丸四角形 37"/>
            <p:cNvSpPr/>
            <p:nvPr/>
          </p:nvSpPr>
          <p:spPr>
            <a:xfrm>
              <a:off x="2284540" y="5320394"/>
              <a:ext cx="5945060" cy="1312814"/>
            </a:xfrm>
            <a:prstGeom prst="roundRect">
              <a:avLst>
                <a:gd name="adj" fmla="val 7759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175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等号 44"/>
            <p:cNvSpPr/>
            <p:nvPr/>
          </p:nvSpPr>
          <p:spPr>
            <a:xfrm>
              <a:off x="1346527" y="5790031"/>
              <a:ext cx="785616" cy="373540"/>
            </a:xfrm>
            <a:prstGeom prst="mathEqual">
              <a:avLst>
                <a:gd name="adj1" fmla="val 23520"/>
                <a:gd name="adj2" fmla="val 26685"/>
              </a:avLst>
            </a:prstGeom>
            <a:solidFill>
              <a:schemeClr val="tx1">
                <a:lumMod val="75000"/>
                <a:lumOff val="25000"/>
              </a:schemeClr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2300411" y="5409632"/>
              <a:ext cx="6132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3200" b="1" dirty="0">
                  <a:solidFill>
                    <a:schemeClr val="accent3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③自分で準備する必要があるお金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6400" y="49179"/>
            <a:ext cx="9043030" cy="7236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自分で準備する必要があるお金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108080" y="2638424"/>
            <a:ext cx="3819526" cy="2543176"/>
            <a:chOff x="266699" y="1381124"/>
            <a:chExt cx="3819526" cy="2543176"/>
          </a:xfrm>
        </p:grpSpPr>
        <p:sp>
          <p:nvSpPr>
            <p:cNvPr id="3" name="角丸四角形 2"/>
            <p:cNvSpPr/>
            <p:nvPr/>
          </p:nvSpPr>
          <p:spPr>
            <a:xfrm>
              <a:off x="409575" y="1562100"/>
              <a:ext cx="3676650" cy="2362200"/>
            </a:xfrm>
            <a:prstGeom prst="roundRect">
              <a:avLst>
                <a:gd name="adj" fmla="val 7759"/>
              </a:avLst>
            </a:prstGeom>
            <a:solidFill>
              <a:srgbClr val="FFCCCC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" name="楕円 3"/>
            <p:cNvSpPr/>
            <p:nvPr/>
          </p:nvSpPr>
          <p:spPr>
            <a:xfrm>
              <a:off x="266699" y="1381124"/>
              <a:ext cx="576000" cy="576000"/>
            </a:xfrm>
            <a:prstGeom prst="ellipse">
              <a:avLst/>
            </a:prstGeom>
            <a:solidFill>
              <a:srgbClr val="FF7C80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－</a:t>
              </a: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47449" y="1641808"/>
              <a:ext cx="3162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①必要となるお金</a:t>
              </a: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666750" y="2287142"/>
              <a:ext cx="3162300" cy="1418083"/>
            </a:xfrm>
            <a:prstGeom prst="roundRect">
              <a:avLst>
                <a:gd name="adj" fmla="val 7759"/>
              </a:avLst>
            </a:prstGeom>
            <a:solidFill>
              <a:srgbClr val="FF7C80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47449" y="2409825"/>
              <a:ext cx="1805251" cy="71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かかった医療費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その他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400300" y="2409824"/>
              <a:ext cx="1371601" cy="71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180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8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  <p:cxnSp>
          <p:nvCxnSpPr>
            <p:cNvPr id="18" name="直線コネクタ 17"/>
            <p:cNvCxnSpPr/>
            <p:nvPr/>
          </p:nvCxnSpPr>
          <p:spPr>
            <a:xfrm flipV="1">
              <a:off x="747449" y="3162300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747449" y="3325565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合計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400300" y="3325564"/>
              <a:ext cx="137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188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5013455" y="2638424"/>
            <a:ext cx="3819526" cy="2543176"/>
            <a:chOff x="4724399" y="1381124"/>
            <a:chExt cx="3819526" cy="2543176"/>
          </a:xfrm>
        </p:grpSpPr>
        <p:sp>
          <p:nvSpPr>
            <p:cNvPr id="29" name="角丸四角形 28"/>
            <p:cNvSpPr/>
            <p:nvPr/>
          </p:nvSpPr>
          <p:spPr>
            <a:xfrm>
              <a:off x="4867275" y="1562100"/>
              <a:ext cx="3676650" cy="2362200"/>
            </a:xfrm>
            <a:prstGeom prst="roundRect">
              <a:avLst>
                <a:gd name="adj" fmla="val 775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楕円 29"/>
            <p:cNvSpPr/>
            <p:nvPr/>
          </p:nvSpPr>
          <p:spPr>
            <a:xfrm>
              <a:off x="4724399" y="1381124"/>
              <a:ext cx="576000" cy="576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＋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353049" y="1605524"/>
              <a:ext cx="3009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②入ってくるお金</a:t>
              </a:r>
            </a:p>
          </p:txBody>
        </p:sp>
        <p:sp>
          <p:nvSpPr>
            <p:cNvPr id="32" name="角丸四角形 31"/>
            <p:cNvSpPr/>
            <p:nvPr/>
          </p:nvSpPr>
          <p:spPr>
            <a:xfrm>
              <a:off x="5124450" y="2287142"/>
              <a:ext cx="3162300" cy="1418083"/>
            </a:xfrm>
            <a:prstGeom prst="roundRect">
              <a:avLst>
                <a:gd name="adj" fmla="val 7759"/>
              </a:avLst>
            </a:prstGeom>
            <a:solidFill>
              <a:schemeClr val="accent1"/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133094" y="2386764"/>
              <a:ext cx="1885951" cy="71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社会保険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「公的医療保険」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858000" y="2562224"/>
              <a:ext cx="137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168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  <p:cxnSp>
          <p:nvCxnSpPr>
            <p:cNvPr id="35" name="直線コネクタ 34"/>
            <p:cNvCxnSpPr/>
            <p:nvPr/>
          </p:nvCxnSpPr>
          <p:spPr>
            <a:xfrm flipV="1">
              <a:off x="5205149" y="3162300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5205149" y="3317176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合計</a:t>
              </a: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6858000" y="3317175"/>
              <a:ext cx="137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168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</p:grpSp>
      <p:cxnSp>
        <p:nvCxnSpPr>
          <p:cNvPr id="43" name="直線コネクタ 42"/>
          <p:cNvCxnSpPr/>
          <p:nvPr/>
        </p:nvCxnSpPr>
        <p:spPr>
          <a:xfrm flipV="1">
            <a:off x="4137156" y="4000500"/>
            <a:ext cx="752475" cy="10211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3246982" y="5740400"/>
            <a:ext cx="3532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約</a:t>
            </a:r>
            <a:r>
              <a:rPr kumimoji="1" lang="en-US" altLang="ja-JP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</a:t>
            </a:r>
            <a:r>
              <a:rPr kumimoji="1" lang="ja-JP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08080" y="814062"/>
            <a:ext cx="5678160" cy="179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「必要となるお金」から「入ってくるお金」を差し引いた金額が自分で「準備する必要があるお金」。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591" y="1261590"/>
            <a:ext cx="3250169" cy="1223698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DDBB0FE-B153-4A82-9428-402646D6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BA1007-6F17-BA3C-A8E1-7D847AC19458}"/>
              </a:ext>
            </a:extLst>
          </p:cNvPr>
          <p:cNvSpPr/>
          <p:nvPr/>
        </p:nvSpPr>
        <p:spPr>
          <a:xfrm>
            <a:off x="1047519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じぶん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F0481B8-296D-4AB5-8D20-93CBB72DAA47}"/>
              </a:ext>
            </a:extLst>
          </p:cNvPr>
          <p:cNvSpPr/>
          <p:nvPr/>
        </p:nvSpPr>
        <p:spPr>
          <a:xfrm>
            <a:off x="2235307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じゅんび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37347C4-7F6B-B860-08C8-60FF7EAAC4C3}"/>
              </a:ext>
            </a:extLst>
          </p:cNvPr>
          <p:cNvSpPr/>
          <p:nvPr/>
        </p:nvSpPr>
        <p:spPr>
          <a:xfrm>
            <a:off x="3723063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ひつよう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DD75FD2-6D5F-4992-B95B-98D38324D744}"/>
              </a:ext>
            </a:extLst>
          </p:cNvPr>
          <p:cNvSpPr/>
          <p:nvPr/>
        </p:nvSpPr>
        <p:spPr>
          <a:xfrm>
            <a:off x="5818274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かね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35A8742-EECE-5DD8-FABA-D0A4279C7683}"/>
              </a:ext>
            </a:extLst>
          </p:cNvPr>
          <p:cNvSpPr/>
          <p:nvPr/>
        </p:nvSpPr>
        <p:spPr>
          <a:xfrm>
            <a:off x="6588617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じれい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91FE9C6-6AA7-6BA6-8A31-A465D92DB8AB}"/>
              </a:ext>
            </a:extLst>
          </p:cNvPr>
          <p:cNvSpPr/>
          <p:nvPr/>
        </p:nvSpPr>
        <p:spPr bwMode="gray">
          <a:xfrm>
            <a:off x="-318011" y="73973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ひつよう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53905AE-EE6A-5513-8F74-14DC87171EED}"/>
              </a:ext>
            </a:extLst>
          </p:cNvPr>
          <p:cNvSpPr/>
          <p:nvPr/>
        </p:nvSpPr>
        <p:spPr bwMode="gray">
          <a:xfrm>
            <a:off x="1532685" y="73973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かね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4D5D75C-1523-023E-1E40-C9B33FB29F28}"/>
              </a:ext>
            </a:extLst>
          </p:cNvPr>
          <p:cNvSpPr/>
          <p:nvPr/>
        </p:nvSpPr>
        <p:spPr bwMode="gray">
          <a:xfrm>
            <a:off x="2940955" y="73973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はい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C98DBE3-F6C0-EA01-FC4E-CF68F8732822}"/>
              </a:ext>
            </a:extLst>
          </p:cNvPr>
          <p:cNvSpPr/>
          <p:nvPr/>
        </p:nvSpPr>
        <p:spPr bwMode="gray">
          <a:xfrm>
            <a:off x="-384530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かね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9DC4A62-342B-32CC-2E21-DB9758AF44FD}"/>
              </a:ext>
            </a:extLst>
          </p:cNvPr>
          <p:cNvSpPr/>
          <p:nvPr/>
        </p:nvSpPr>
        <p:spPr bwMode="gray">
          <a:xfrm>
            <a:off x="524909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さ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F4C14EA-FE8B-AE48-80ED-A1C6BB5345B4}"/>
              </a:ext>
            </a:extLst>
          </p:cNvPr>
          <p:cNvSpPr/>
          <p:nvPr/>
        </p:nvSpPr>
        <p:spPr bwMode="gray">
          <a:xfrm>
            <a:off x="1237539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ひ</a:t>
            </a:r>
            <a:endParaRPr lang="en-US" altLang="ja-JP" sz="14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EBADD60-4CBB-CFBA-DC38-0E08908E39A2}"/>
              </a:ext>
            </a:extLst>
          </p:cNvPr>
          <p:cNvSpPr/>
          <p:nvPr/>
        </p:nvSpPr>
        <p:spPr bwMode="gray">
          <a:xfrm>
            <a:off x="2491462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きんがく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A08213C-545A-ACB8-9CEF-1B9A004B09B3}"/>
              </a:ext>
            </a:extLst>
          </p:cNvPr>
          <p:cNvSpPr/>
          <p:nvPr/>
        </p:nvSpPr>
        <p:spPr bwMode="gray">
          <a:xfrm>
            <a:off x="3670431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じぶん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CCDBD31-F8BE-E0DA-0D01-8120560AF1F7}"/>
              </a:ext>
            </a:extLst>
          </p:cNvPr>
          <p:cNvSpPr/>
          <p:nvPr/>
        </p:nvSpPr>
        <p:spPr bwMode="gray">
          <a:xfrm>
            <a:off x="-301233" y="1922013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じゅんび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94817EE-6B3E-1DB1-CF9E-5357A6A4AB0D}"/>
              </a:ext>
            </a:extLst>
          </p:cNvPr>
          <p:cNvSpPr/>
          <p:nvPr/>
        </p:nvSpPr>
        <p:spPr bwMode="gray">
          <a:xfrm>
            <a:off x="1155395" y="1922013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ひつよう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9E9993E-35DD-6362-FCFA-FEC4D9A5FFB8}"/>
              </a:ext>
            </a:extLst>
          </p:cNvPr>
          <p:cNvSpPr/>
          <p:nvPr/>
        </p:nvSpPr>
        <p:spPr bwMode="gray">
          <a:xfrm>
            <a:off x="3073089" y="1922013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かね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41C439B-654D-E1F4-2A52-E9DFEFA8CCEA}"/>
              </a:ext>
            </a:extLst>
          </p:cNvPr>
          <p:cNvSpPr txBox="1"/>
          <p:nvPr/>
        </p:nvSpPr>
        <p:spPr>
          <a:xfrm>
            <a:off x="1125989" y="2775909"/>
            <a:ext cx="880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ひつよう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25979D5-0B84-1A4B-32E7-9CEBD39E2433}"/>
              </a:ext>
            </a:extLst>
          </p:cNvPr>
          <p:cNvSpPr txBox="1"/>
          <p:nvPr/>
        </p:nvSpPr>
        <p:spPr>
          <a:xfrm>
            <a:off x="3190535" y="2784298"/>
            <a:ext cx="880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かね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A356253-6737-F4D5-4C40-E7D4C276DB42}"/>
              </a:ext>
            </a:extLst>
          </p:cNvPr>
          <p:cNvSpPr txBox="1"/>
          <p:nvPr/>
        </p:nvSpPr>
        <p:spPr>
          <a:xfrm>
            <a:off x="6101848" y="2761656"/>
            <a:ext cx="614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はい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A4F09616-CE0E-ED91-D93A-B9FF4237D213}"/>
              </a:ext>
            </a:extLst>
          </p:cNvPr>
          <p:cNvSpPr txBox="1"/>
          <p:nvPr/>
        </p:nvSpPr>
        <p:spPr>
          <a:xfrm>
            <a:off x="8018211" y="2761656"/>
            <a:ext cx="614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srgbClr val="4F81BD">
                    <a:lumMod val="7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かね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3C40CFF4-CD14-311B-AC80-AF687493C3B4}"/>
              </a:ext>
            </a:extLst>
          </p:cNvPr>
          <p:cNvSpPr txBox="1"/>
          <p:nvPr/>
        </p:nvSpPr>
        <p:spPr>
          <a:xfrm>
            <a:off x="1386669" y="3544152"/>
            <a:ext cx="1805251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いりょうひ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FA609FA-2B0F-BA53-528C-A14E7BE3716F}"/>
              </a:ext>
            </a:extLst>
          </p:cNvPr>
          <p:cNvSpPr txBox="1"/>
          <p:nvPr/>
        </p:nvSpPr>
        <p:spPr>
          <a:xfrm>
            <a:off x="1019945" y="3897276"/>
            <a:ext cx="542894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AA52601-A3E4-9948-28AD-7FDD0E9A21BF}"/>
              </a:ext>
            </a:extLst>
          </p:cNvPr>
          <p:cNvSpPr txBox="1"/>
          <p:nvPr/>
        </p:nvSpPr>
        <p:spPr>
          <a:xfrm>
            <a:off x="5489479" y="3521232"/>
            <a:ext cx="1805251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しゃかいほけん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C102316B-3A50-DF2F-4940-6B1A11F7C291}"/>
              </a:ext>
            </a:extLst>
          </p:cNvPr>
          <p:cNvSpPr txBox="1"/>
          <p:nvPr/>
        </p:nvSpPr>
        <p:spPr>
          <a:xfrm>
            <a:off x="5610159" y="3864622"/>
            <a:ext cx="1805251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こうてきいりょうほけん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7A7E201-8B6A-3FF2-ED36-653EDACD23D1}"/>
              </a:ext>
            </a:extLst>
          </p:cNvPr>
          <p:cNvSpPr txBox="1"/>
          <p:nvPr/>
        </p:nvSpPr>
        <p:spPr>
          <a:xfrm>
            <a:off x="616757" y="4433843"/>
            <a:ext cx="1805251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ごうけい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029016A4-05B4-E8CC-3C53-BAF084B85FC2}"/>
              </a:ext>
            </a:extLst>
          </p:cNvPr>
          <p:cNvSpPr txBox="1"/>
          <p:nvPr/>
        </p:nvSpPr>
        <p:spPr>
          <a:xfrm>
            <a:off x="5502850" y="4433843"/>
            <a:ext cx="1805251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ごうけい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6A314B9-5857-C8D7-B3A7-6CDB5A550B69}"/>
              </a:ext>
            </a:extLst>
          </p:cNvPr>
          <p:cNvSpPr txBox="1"/>
          <p:nvPr/>
        </p:nvSpPr>
        <p:spPr>
          <a:xfrm>
            <a:off x="2372185" y="5338201"/>
            <a:ext cx="862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じぶん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8DD37F2-0345-8AEE-BB7B-73A5807D2607}"/>
              </a:ext>
            </a:extLst>
          </p:cNvPr>
          <p:cNvSpPr txBox="1"/>
          <p:nvPr/>
        </p:nvSpPr>
        <p:spPr>
          <a:xfrm>
            <a:off x="3483672" y="5338201"/>
            <a:ext cx="862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31D5B081-E4E3-F733-53AE-FEB05D61E00A}"/>
              </a:ext>
            </a:extLst>
          </p:cNvPr>
          <p:cNvSpPr txBox="1"/>
          <p:nvPr/>
        </p:nvSpPr>
        <p:spPr>
          <a:xfrm>
            <a:off x="4976304" y="5338201"/>
            <a:ext cx="862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ひつよう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6243698F-9739-E29E-12BB-65D74AE1B512}"/>
              </a:ext>
            </a:extLst>
          </p:cNvPr>
          <p:cNvSpPr txBox="1"/>
          <p:nvPr/>
        </p:nvSpPr>
        <p:spPr>
          <a:xfrm>
            <a:off x="7127730" y="5338201"/>
            <a:ext cx="862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かね</a:t>
            </a:r>
          </a:p>
        </p:txBody>
      </p:sp>
    </p:spTree>
    <p:extLst>
      <p:ext uri="{BB962C8B-B14F-4D97-AF65-F5344CB8AC3E}">
        <p14:creationId xmlns:p14="http://schemas.microsoft.com/office/powerpoint/2010/main" val="263048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1891039"/>
            <a:ext cx="9397330" cy="4334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5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事例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②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6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もしも亡くなってしまったら</a:t>
            </a:r>
            <a:endParaRPr lang="en-US" altLang="ja-JP" sz="62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B</a:t>
            </a:r>
            <a:r>
              <a:rPr lang="ja-JP" altLang="en-US" sz="3600" b="1" dirty="0" err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さん</a:t>
            </a:r>
            <a:r>
              <a:rPr lang="en-US" altLang="ja-JP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(45</a:t>
            </a:r>
            <a:r>
              <a:rPr lang="ja-JP" altLang="en-US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歳</a:t>
            </a:r>
            <a:r>
              <a:rPr lang="en-US" altLang="ja-JP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)</a:t>
            </a:r>
            <a:r>
              <a:rPr lang="ja-JP" altLang="en-US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妻（</a:t>
            </a:r>
            <a:r>
              <a:rPr lang="en-US" altLang="ja-JP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42</a:t>
            </a:r>
            <a:r>
              <a:rPr lang="ja-JP" altLang="en-US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歳）</a:t>
            </a:r>
            <a:endParaRPr lang="en-US" altLang="ja-JP" sz="36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子ども</a:t>
            </a:r>
            <a:r>
              <a:rPr lang="en-US" altLang="ja-JP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2</a:t>
            </a:r>
            <a:r>
              <a:rPr lang="ja-JP" altLang="en-US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人の場合</a:t>
            </a:r>
            <a:endParaRPr lang="en-US" altLang="ja-JP" sz="36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　　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50895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DFB1E4D-8CEF-D738-4098-3F4DC1D4BB97}"/>
              </a:ext>
            </a:extLst>
          </p:cNvPr>
          <p:cNvSpPr/>
          <p:nvPr/>
        </p:nvSpPr>
        <p:spPr>
          <a:xfrm>
            <a:off x="601032" y="1669738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accent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　　　れい</a:t>
            </a:r>
            <a:endParaRPr lang="en-US" altLang="ja-JP" dirty="0">
              <a:solidFill>
                <a:schemeClr val="accent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15A56F4-5012-8DAD-E1FE-A13EB775E6A4}"/>
              </a:ext>
            </a:extLst>
          </p:cNvPr>
          <p:cNvSpPr/>
          <p:nvPr/>
        </p:nvSpPr>
        <p:spPr>
          <a:xfrm>
            <a:off x="2238284" y="2577147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accent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</a:t>
            </a:r>
            <a:endParaRPr lang="en-US" altLang="ja-JP" dirty="0">
              <a:solidFill>
                <a:schemeClr val="accent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D4C253C-653C-0E6A-F710-C8C578348187}"/>
              </a:ext>
            </a:extLst>
          </p:cNvPr>
          <p:cNvSpPr/>
          <p:nvPr/>
        </p:nvSpPr>
        <p:spPr>
          <a:xfrm>
            <a:off x="4437598" y="3635558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accent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つま</a:t>
            </a:r>
            <a:endParaRPr lang="en-US" altLang="ja-JP" sz="1400" dirty="0">
              <a:solidFill>
                <a:schemeClr val="accent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C1BDB74-FE8F-C2EC-7953-4B9F6500A416}"/>
              </a:ext>
            </a:extLst>
          </p:cNvPr>
          <p:cNvSpPr/>
          <p:nvPr/>
        </p:nvSpPr>
        <p:spPr>
          <a:xfrm>
            <a:off x="5124304" y="440135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accent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ばあい</a:t>
            </a:r>
            <a:endParaRPr lang="en-US" altLang="ja-JP" sz="1400" dirty="0">
              <a:solidFill>
                <a:schemeClr val="accent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530FB74-23E0-DA85-5FAF-5030CB3E8459}"/>
              </a:ext>
            </a:extLst>
          </p:cNvPr>
          <p:cNvSpPr/>
          <p:nvPr/>
        </p:nvSpPr>
        <p:spPr>
          <a:xfrm>
            <a:off x="3469202" y="3635557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accent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lang="en-US" altLang="ja-JP" sz="1400" dirty="0">
              <a:solidFill>
                <a:schemeClr val="accent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857221D-8AF1-0972-AC72-7117B523A9A7}"/>
              </a:ext>
            </a:extLst>
          </p:cNvPr>
          <p:cNvSpPr/>
          <p:nvPr/>
        </p:nvSpPr>
        <p:spPr>
          <a:xfrm>
            <a:off x="5976614" y="3625122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accent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lang="en-US" altLang="ja-JP" sz="1400" dirty="0">
              <a:solidFill>
                <a:schemeClr val="accent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C84097A-3D3C-1A69-398F-EEFF5C76476B}"/>
              </a:ext>
            </a:extLst>
          </p:cNvPr>
          <p:cNvSpPr/>
          <p:nvPr/>
        </p:nvSpPr>
        <p:spPr>
          <a:xfrm>
            <a:off x="2571226" y="440135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accent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</a:t>
            </a:r>
            <a:endParaRPr lang="en-US" altLang="ja-JP" sz="1400" dirty="0">
              <a:solidFill>
                <a:schemeClr val="accent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05B3D4B-702E-9096-A60D-765CD526F983}"/>
              </a:ext>
            </a:extLst>
          </p:cNvPr>
          <p:cNvSpPr/>
          <p:nvPr/>
        </p:nvSpPr>
        <p:spPr>
          <a:xfrm>
            <a:off x="3882691" y="4411788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accent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ふたり</a:t>
            </a:r>
            <a:endParaRPr lang="en-US" altLang="ja-JP" sz="1400" dirty="0">
              <a:solidFill>
                <a:schemeClr val="accent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677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614937"/>
            <a:ext cx="8547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noProof="0" dirty="0">
                <a:solidFill>
                  <a:srgbClr val="4F81BD">
                    <a:lumMod val="50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１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リスクへの備え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～３つの保障を理解しよう～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50895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090986F-DF8D-77F8-13FD-AAE93323C70C}"/>
              </a:ext>
            </a:extLst>
          </p:cNvPr>
          <p:cNvSpPr/>
          <p:nvPr/>
        </p:nvSpPr>
        <p:spPr>
          <a:xfrm>
            <a:off x="5399796" y="2393636"/>
            <a:ext cx="245380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0A3886-F484-AE39-79BC-EF85FBF6E11B}"/>
              </a:ext>
            </a:extLst>
          </p:cNvPr>
          <p:cNvSpPr/>
          <p:nvPr/>
        </p:nvSpPr>
        <p:spPr>
          <a:xfrm>
            <a:off x="3365624" y="3598301"/>
            <a:ext cx="143281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C2518B-BCB8-BDDA-F13F-02286FCAF932}"/>
              </a:ext>
            </a:extLst>
          </p:cNvPr>
          <p:cNvSpPr/>
          <p:nvPr/>
        </p:nvSpPr>
        <p:spPr>
          <a:xfrm>
            <a:off x="4593399" y="3598301"/>
            <a:ext cx="143281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りかい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98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EB34EF-F4F5-4292-908C-10E756300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"/>
          <a:stretch/>
        </p:blipFill>
        <p:spPr>
          <a:xfrm>
            <a:off x="0" y="-266700"/>
            <a:ext cx="9144000" cy="712470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3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3C3C162-3C5C-4A2D-8CBD-1487CEE32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1975"/>
            <a:ext cx="9348756" cy="74199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1E8EDCF-CFBC-4CBE-8693-3071FFC75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7" y="-425377"/>
            <a:ext cx="4316748" cy="2320438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0FC1B17-14A7-4ACC-AFF2-7A9EC16BE0B7}"/>
              </a:ext>
            </a:extLst>
          </p:cNvPr>
          <p:cNvSpPr/>
          <p:nvPr/>
        </p:nvSpPr>
        <p:spPr>
          <a:xfrm>
            <a:off x="5007808" y="0"/>
            <a:ext cx="4054726" cy="1281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900"/>
              </a:lnSpc>
            </a:pPr>
            <a:r>
              <a:rPr lang="ja-JP" alt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夫の収入が無くなって、</a:t>
            </a:r>
          </a:p>
          <a:p>
            <a:pPr>
              <a:lnSpc>
                <a:spcPts val="4900"/>
              </a:lnSpc>
            </a:pPr>
            <a:r>
              <a:rPr lang="ja-JP" alt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私の収入だけでは</a:t>
            </a:r>
            <a:r>
              <a:rPr lang="en-US" altLang="ja-JP" sz="3200" b="1" dirty="0">
                <a:solidFill>
                  <a:srgbClr val="222222"/>
                </a:solidFill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215156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984D1E0-5263-D11A-7C7D-E938EDD1FE0D}"/>
              </a:ext>
            </a:extLst>
          </p:cNvPr>
          <p:cNvSpPr/>
          <p:nvPr/>
        </p:nvSpPr>
        <p:spPr>
          <a:xfrm>
            <a:off x="4272986" y="-79714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おっと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4159DCA-65D3-5A51-4922-DC324C728732}"/>
              </a:ext>
            </a:extLst>
          </p:cNvPr>
          <p:cNvSpPr/>
          <p:nvPr/>
        </p:nvSpPr>
        <p:spPr>
          <a:xfrm>
            <a:off x="5317225" y="-79715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しゅうにゅう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0F2DDA1-C12B-5181-857F-A2C453E7B296}"/>
              </a:ext>
            </a:extLst>
          </p:cNvPr>
          <p:cNvSpPr/>
          <p:nvPr/>
        </p:nvSpPr>
        <p:spPr>
          <a:xfrm>
            <a:off x="6316059" y="-7554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71DEBC6-6FC3-F2F1-0F31-47F1139E5593}"/>
              </a:ext>
            </a:extLst>
          </p:cNvPr>
          <p:cNvSpPr/>
          <p:nvPr/>
        </p:nvSpPr>
        <p:spPr>
          <a:xfrm>
            <a:off x="5294888" y="526544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しゅうにゅう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FFCC76C-F571-4557-BAE0-5D24B612774B}"/>
              </a:ext>
            </a:extLst>
          </p:cNvPr>
          <p:cNvSpPr/>
          <p:nvPr/>
        </p:nvSpPr>
        <p:spPr>
          <a:xfrm>
            <a:off x="4250648" y="522370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わたし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4" grpId="0"/>
      <p:bldP spid="5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DF40269-E942-4D7A-BEF2-6142E2E93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359"/>
            <a:ext cx="9144000" cy="72574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048823C-50EB-4424-96FF-74D32D1B1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8" y="2150959"/>
            <a:ext cx="2609114" cy="178628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798EF95-C26C-4124-B331-6989E2226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37" y="1019917"/>
            <a:ext cx="3066536" cy="202418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835C6FE-CACB-453E-9DEB-A59F63CAAF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69" y="1915856"/>
            <a:ext cx="3066536" cy="189804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09EC71-891D-4889-8939-D0F0F3DD878E}"/>
              </a:ext>
            </a:extLst>
          </p:cNvPr>
          <p:cNvSpPr txBox="1"/>
          <p:nvPr/>
        </p:nvSpPr>
        <p:spPr>
          <a:xfrm>
            <a:off x="425315" y="250114"/>
            <a:ext cx="3761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生活費</a:t>
            </a:r>
            <a:r>
              <a:rPr kumimoji="1" lang="ja-JP" altLang="en-US" sz="3600" b="1" dirty="0"/>
              <a:t>もあるし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083BD1A-D4F0-442D-5820-DE011EFEB414}"/>
              </a:ext>
            </a:extLst>
          </p:cNvPr>
          <p:cNvSpPr/>
          <p:nvPr/>
        </p:nvSpPr>
        <p:spPr>
          <a:xfrm>
            <a:off x="425315" y="6923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800">
        <p:fade/>
      </p:transition>
    </mc:Choice>
    <mc:Fallback xmlns="">
      <p:transition advTm="5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C4055D4-08CD-40CA-B8E8-AC35C8591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732"/>
            <a:ext cx="9144000" cy="72574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A739ACC-0E51-4DCF-847A-A4C280B0ED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6" y="838201"/>
            <a:ext cx="8900523" cy="334916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637BC68-0FB0-4956-9966-D0EFCB0921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88" y="2884614"/>
            <a:ext cx="3098223" cy="41731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049627-059A-4111-8C33-01A7DEB9FAC3}"/>
              </a:ext>
            </a:extLst>
          </p:cNvPr>
          <p:cNvSpPr txBox="1"/>
          <p:nvPr/>
        </p:nvSpPr>
        <p:spPr>
          <a:xfrm>
            <a:off x="425315" y="250114"/>
            <a:ext cx="3761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教育費</a:t>
            </a:r>
            <a:r>
              <a:rPr kumimoji="1" lang="ja-JP" altLang="en-US" sz="3600" b="1" dirty="0"/>
              <a:t>もあるし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399" y="6492876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C15229-834A-348C-E21A-3028514C46FD}"/>
              </a:ext>
            </a:extLst>
          </p:cNvPr>
          <p:cNvSpPr/>
          <p:nvPr/>
        </p:nvSpPr>
        <p:spPr>
          <a:xfrm>
            <a:off x="425315" y="6923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きょういくひ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8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03D486-B6D8-42EE-95D5-AEB472BA3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75" y="-495300"/>
            <a:ext cx="9264749" cy="73533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16849D7-EA73-449F-829C-D34DE607F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13" y="-163744"/>
            <a:ext cx="4453052" cy="221065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64D0813-2B9A-455F-8A8E-4564178AC232}"/>
              </a:ext>
            </a:extLst>
          </p:cNvPr>
          <p:cNvSpPr txBox="1"/>
          <p:nvPr/>
        </p:nvSpPr>
        <p:spPr>
          <a:xfrm>
            <a:off x="4938686" y="107719"/>
            <a:ext cx="5069174" cy="1292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00"/>
              </a:lnSpc>
            </a:pPr>
            <a:r>
              <a:rPr kumimoji="1" lang="ja-JP" altLang="en-US" sz="3200" b="1" dirty="0"/>
              <a:t>これから一体</a:t>
            </a:r>
            <a:endParaRPr kumimoji="1" lang="en-US" altLang="ja-JP" sz="3200" b="1" dirty="0"/>
          </a:p>
          <a:p>
            <a:pPr>
              <a:lnSpc>
                <a:spcPts val="4900"/>
              </a:lnSpc>
            </a:pPr>
            <a:r>
              <a:rPr kumimoji="1" lang="ja-JP" altLang="en-US" sz="3200" b="1" dirty="0"/>
              <a:t>いくらかかるのかしら？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C1889A3-33BE-D8CF-216B-7F39847A659A}"/>
              </a:ext>
            </a:extLst>
          </p:cNvPr>
          <p:cNvSpPr/>
          <p:nvPr/>
        </p:nvSpPr>
        <p:spPr>
          <a:xfrm>
            <a:off x="5838176" y="0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いったい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73464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考えてみよう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雲形吹き出し 3"/>
          <p:cNvSpPr/>
          <p:nvPr/>
        </p:nvSpPr>
        <p:spPr>
          <a:xfrm>
            <a:off x="2780146" y="2218580"/>
            <a:ext cx="6280728" cy="4542947"/>
          </a:xfrm>
          <a:prstGeom prst="cloudCallout">
            <a:avLst>
              <a:gd name="adj1" fmla="val -60586"/>
              <a:gd name="adj2" fmla="val 14551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94553" y="974178"/>
            <a:ext cx="8498670" cy="112770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800"/>
              </a:lnSpc>
            </a:pP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もしも</a:t>
            </a:r>
            <a:r>
              <a:rPr lang="en-US" altLang="ja-JP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B</a:t>
            </a:r>
            <a:r>
              <a:rPr lang="ja-JP" altLang="en-US" sz="4000" b="1" dirty="0" err="1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さんが</a:t>
            </a: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亡くなってしまったら・・・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  <a:p>
            <a:pPr algn="ctr">
              <a:lnSpc>
                <a:spcPts val="5800"/>
              </a:lnSpc>
            </a:pP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「何」に「いくら」かかるか考えてみよう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94094" y="3012896"/>
            <a:ext cx="5466780" cy="3422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300"/>
              </a:lnSpc>
            </a:pP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生活費や教育費・住まいにかかるお金とかかな？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5300"/>
              </a:lnSpc>
            </a:pPr>
            <a:r>
              <a:rPr kumimoji="1"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お葬式のお金も必要？</a:t>
            </a:r>
            <a:r>
              <a:rPr lang="en-US" altLang="ja-JP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1,000</a:t>
            </a: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万円くらい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5300"/>
              </a:lnSpc>
            </a:pP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かかるのかな？</a:t>
            </a:r>
            <a:endParaRPr kumimoji="1"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050" y1="25882" x2="85050" y2="25882"/>
                        <a14:foregroundMark x1="77537" y1="25882" x2="77537" y2="25882"/>
                        <a14:foregroundMark x1="73509" y1="35049" x2="73509" y2="35049"/>
                        <a14:foregroundMark x1="40744" y1="53244" x2="40744" y2="53244"/>
                        <a14:foregroundMark x1="81642" y1="20028" x2="81642" y2="20028"/>
                        <a14:foregroundMark x1="76220" y1="22003" x2="76220" y2="22003"/>
                        <a14:foregroundMark x1="74129" y1="28491" x2="74129" y2="28491"/>
                        <a14:foregroundMark x1="79628" y1="9591" x2="79628" y2="9591"/>
                        <a14:foregroundMark x1="89156" y1="9591" x2="89156" y2="9591"/>
                        <a14:foregroundMark x1="93261" y1="17419" x2="93261" y2="17419"/>
                        <a14:foregroundMark x1="37335" y1="53949" x2="37335" y2="53949"/>
                        <a14:foregroundMark x1="40744" y1="55219" x2="40744" y2="55219"/>
                        <a14:foregroundMark x1="38033" y1="64386" x2="38033" y2="64386"/>
                        <a14:foregroundMark x1="42835" y1="63047" x2="42835" y2="63047"/>
                        <a14:foregroundMark x1="71340" y1="33639" x2="71340" y2="33639"/>
                        <a14:foregroundMark x1="71108" y1="35543" x2="71108" y2="35543"/>
                        <a14:foregroundMark x1="75213" y1="33639" x2="75213" y2="33639"/>
                        <a14:foregroundMark x1="75213" y1="28914" x2="75213" y2="28914"/>
                        <a14:foregroundMark x1="72502" y1="33145" x2="72502" y2="33145"/>
                        <a14:foregroundMark x1="38885" y1="52891" x2="38885" y2="52891"/>
                        <a14:foregroundMark x1="38885" y1="56347" x2="38885" y2="56347"/>
                        <a14:foregroundMark x1="42990" y1="52398" x2="42990" y2="52398"/>
                        <a14:foregroundMark x1="38885" y1="98801" x2="38885" y2="98801"/>
                        <a14:foregroundMark x1="41053" y1="98801" x2="41053" y2="98801"/>
                        <a14:foregroundMark x1="39969" y1="98801" x2="39969" y2="98801"/>
                        <a14:foregroundMark x1="38265" y1="98801" x2="38265" y2="98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58035"/>
            <a:ext cx="2618396" cy="2737595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60DF08B-8955-AACB-9AC4-43F686841251}"/>
              </a:ext>
            </a:extLst>
          </p:cNvPr>
          <p:cNvSpPr/>
          <p:nvPr/>
        </p:nvSpPr>
        <p:spPr>
          <a:xfrm>
            <a:off x="445031" y="-57058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5735C22-EA77-D9E1-E99B-5F064DFCD727}"/>
              </a:ext>
            </a:extLst>
          </p:cNvPr>
          <p:cNvSpPr/>
          <p:nvPr/>
        </p:nvSpPr>
        <p:spPr>
          <a:xfrm>
            <a:off x="2780146" y="684178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013313E-0925-B1EE-7105-542E3AE22E8E}"/>
              </a:ext>
            </a:extLst>
          </p:cNvPr>
          <p:cNvSpPr/>
          <p:nvPr/>
        </p:nvSpPr>
        <p:spPr>
          <a:xfrm>
            <a:off x="264958" y="142501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なに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706BE0E-30B2-D61A-F8FA-4D23C5368E89}"/>
              </a:ext>
            </a:extLst>
          </p:cNvPr>
          <p:cNvSpPr/>
          <p:nvPr/>
        </p:nvSpPr>
        <p:spPr>
          <a:xfrm>
            <a:off x="4789552" y="141549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FC573FA-7301-6853-4E71-A15AC70B2666}"/>
              </a:ext>
            </a:extLst>
          </p:cNvPr>
          <p:cNvSpPr/>
          <p:nvPr/>
        </p:nvSpPr>
        <p:spPr>
          <a:xfrm>
            <a:off x="3399648" y="283201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D3E4F66-8332-4844-AC82-79F4771DB326}"/>
              </a:ext>
            </a:extLst>
          </p:cNvPr>
          <p:cNvSpPr/>
          <p:nvPr/>
        </p:nvSpPr>
        <p:spPr>
          <a:xfrm>
            <a:off x="5257835" y="284164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きょういくひ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EDED2D-8773-29FC-DE44-CE2FDDD8BB5A}"/>
              </a:ext>
            </a:extLst>
          </p:cNvPr>
          <p:cNvSpPr/>
          <p:nvPr/>
        </p:nvSpPr>
        <p:spPr>
          <a:xfrm>
            <a:off x="6604744" y="282817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す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9ACC01B-F743-4F7B-F54B-5D7BF1369503}"/>
              </a:ext>
            </a:extLst>
          </p:cNvPr>
          <p:cNvSpPr/>
          <p:nvPr/>
        </p:nvSpPr>
        <p:spPr>
          <a:xfrm>
            <a:off x="5015952" y="354374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3968AC2-51C5-3161-F3C6-8FF7C5EA2F2A}"/>
              </a:ext>
            </a:extLst>
          </p:cNvPr>
          <p:cNvSpPr/>
          <p:nvPr/>
        </p:nvSpPr>
        <p:spPr>
          <a:xfrm>
            <a:off x="5193519" y="4239905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7AC3AA5-2944-412F-09E3-940F07C68A99}"/>
              </a:ext>
            </a:extLst>
          </p:cNvPr>
          <p:cNvSpPr/>
          <p:nvPr/>
        </p:nvSpPr>
        <p:spPr>
          <a:xfrm>
            <a:off x="3658333" y="422643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6C2E4BC-601D-5BF4-340E-698FC751C6DF}"/>
              </a:ext>
            </a:extLst>
          </p:cNvPr>
          <p:cNvSpPr/>
          <p:nvPr/>
        </p:nvSpPr>
        <p:spPr>
          <a:xfrm>
            <a:off x="3594094" y="422643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そうしき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538E3A3-523A-AF56-9C58-621E0FBCC8D5}"/>
              </a:ext>
            </a:extLst>
          </p:cNvPr>
          <p:cNvSpPr/>
          <p:nvPr/>
        </p:nvSpPr>
        <p:spPr>
          <a:xfrm>
            <a:off x="6432204" y="423612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1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3" grpId="0"/>
      <p:bldP spid="14" grpId="0"/>
      <p:bldP spid="15" grpId="0"/>
      <p:bldP spid="16" grpId="0"/>
      <p:bldP spid="17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57000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①必要となるお金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事例②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184827" y="1117411"/>
            <a:ext cx="8773643" cy="3686259"/>
          </a:xfrm>
          <a:prstGeom prst="roundRect">
            <a:avLst>
              <a:gd name="adj" fmla="val 7759"/>
            </a:avLst>
          </a:prstGeom>
          <a:solidFill>
            <a:srgbClr val="FFCCCC"/>
          </a:solidFill>
          <a:ln w="31750">
            <a:solidFill>
              <a:srgbClr val="FF7C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/>
          <p:cNvSpPr/>
          <p:nvPr/>
        </p:nvSpPr>
        <p:spPr>
          <a:xfrm>
            <a:off x="411737" y="698737"/>
            <a:ext cx="931403" cy="868578"/>
          </a:xfrm>
          <a:prstGeom prst="ellipse">
            <a:avLst/>
          </a:prstGeom>
          <a:solidFill>
            <a:srgbClr val="FF7C8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－</a:t>
            </a:r>
            <a:endParaRPr kumimoji="1" lang="ja-JP" altLang="en-US" sz="4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96945" y="1212050"/>
            <a:ext cx="6415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①必要</a:t>
            </a:r>
            <a:r>
              <a:rPr kumimoji="1" lang="ja-JP" altLang="en-US" sz="60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となるお金</a:t>
            </a:r>
            <a:endParaRPr kumimoji="1" lang="ja-JP" altLang="en-US" sz="3200" b="1" dirty="0">
              <a:solidFill>
                <a:srgbClr val="FF5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735495" y="2135293"/>
            <a:ext cx="7670273" cy="2554209"/>
          </a:xfrm>
          <a:prstGeom prst="roundRect">
            <a:avLst>
              <a:gd name="adj" fmla="val 7759"/>
            </a:avLst>
          </a:prstGeom>
          <a:solidFill>
            <a:srgbClr val="FF7C80"/>
          </a:solidFill>
          <a:ln w="31750">
            <a:solidFill>
              <a:srgbClr val="FF7C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1343140" y="4042079"/>
            <a:ext cx="6423617" cy="265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249393" y="4103218"/>
            <a:ext cx="2919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合計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90971" y="4070231"/>
            <a:ext cx="3821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億</a:t>
            </a:r>
            <a:r>
              <a:rPr lang="en-US" altLang="ja-JP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3,160</a:t>
            </a:r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19" y="4920250"/>
            <a:ext cx="4247521" cy="1830747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258952" y="2149369"/>
            <a:ext cx="3525353" cy="201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生活費</a:t>
            </a:r>
            <a:endParaRPr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52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子どもの教育費</a:t>
            </a:r>
            <a:endParaRPr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52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その他</a:t>
            </a:r>
            <a:endParaRPr kumimoji="1" lang="ja-JP" altLang="en-US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00594" y="2135293"/>
            <a:ext cx="3781975" cy="201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2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9,320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>
              <a:lnSpc>
                <a:spcPts val="52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2,250</a:t>
            </a: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>
              <a:lnSpc>
                <a:spcPts val="5200"/>
              </a:lnSpc>
            </a:pP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1,590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2062" y="5079947"/>
            <a:ext cx="4917260" cy="98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altLang="ja-JP" sz="2400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2400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その他・・・住居修繕費用や</a:t>
            </a:r>
            <a:endParaRPr lang="en-US" altLang="ja-JP" sz="2400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3700"/>
              </a:lnSpc>
            </a:pPr>
            <a:r>
              <a:rPr lang="ja-JP" altLang="en-US" sz="2400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子ども</a:t>
            </a:r>
            <a:r>
              <a:rPr lang="en-US" altLang="ja-JP" sz="2400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2400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人の結婚費用、葬儀費用など</a:t>
            </a:r>
            <a:endParaRPr lang="en-US" altLang="ja-JP" sz="2400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51828" y="4803670"/>
            <a:ext cx="5822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生命保険文化センター「遺族保障ガイド」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(2023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月改訂版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をもとに作成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0D4C1F0-06B7-36D7-EFB6-25DC242CC12B}"/>
              </a:ext>
            </a:extLst>
          </p:cNvPr>
          <p:cNvSpPr/>
          <p:nvPr/>
        </p:nvSpPr>
        <p:spPr>
          <a:xfrm>
            <a:off x="978888" y="-33205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8E02FD-EAF6-435D-4F2C-2715A5222180}"/>
              </a:ext>
            </a:extLst>
          </p:cNvPr>
          <p:cNvSpPr/>
          <p:nvPr/>
        </p:nvSpPr>
        <p:spPr>
          <a:xfrm>
            <a:off x="3021628" y="-35262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FCF9E36-08E2-D1EB-4A0B-E8A70CA0CC3F}"/>
              </a:ext>
            </a:extLst>
          </p:cNvPr>
          <p:cNvSpPr/>
          <p:nvPr/>
        </p:nvSpPr>
        <p:spPr>
          <a:xfrm>
            <a:off x="3813528" y="-26534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AFE1AC0-6FA6-6089-883D-021E37CC56D3}"/>
              </a:ext>
            </a:extLst>
          </p:cNvPr>
          <p:cNvSpPr/>
          <p:nvPr/>
        </p:nvSpPr>
        <p:spPr>
          <a:xfrm>
            <a:off x="2046371" y="107841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5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CF1E533-F8EF-9705-6AAA-03E93740D316}"/>
              </a:ext>
            </a:extLst>
          </p:cNvPr>
          <p:cNvSpPr/>
          <p:nvPr/>
        </p:nvSpPr>
        <p:spPr>
          <a:xfrm>
            <a:off x="5594090" y="1070220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5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500" dirty="0">
              <a:solidFill>
                <a:srgbClr val="FF0000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E62AC4E-7A05-9910-F740-DC8ADFA378A8}"/>
              </a:ext>
            </a:extLst>
          </p:cNvPr>
          <p:cNvSpPr/>
          <p:nvPr/>
        </p:nvSpPr>
        <p:spPr>
          <a:xfrm>
            <a:off x="1594399" y="204245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B8F2742-DFF8-6E37-E8CC-FE2E90577FD0}"/>
              </a:ext>
            </a:extLst>
          </p:cNvPr>
          <p:cNvSpPr/>
          <p:nvPr/>
        </p:nvSpPr>
        <p:spPr>
          <a:xfrm>
            <a:off x="3053962" y="2703389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きょういくひ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FA937B2-DB3F-5B40-E8B7-2D537A407135}"/>
              </a:ext>
            </a:extLst>
          </p:cNvPr>
          <p:cNvSpPr/>
          <p:nvPr/>
        </p:nvSpPr>
        <p:spPr>
          <a:xfrm>
            <a:off x="2108899" y="3355459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dirty="0">
                <a:solidFill>
                  <a:schemeClr val="bg1"/>
                </a:solidFill>
              </a:rPr>
              <a:t>た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2639D2C-212D-E95F-FB11-78696618734F}"/>
              </a:ext>
            </a:extLst>
          </p:cNvPr>
          <p:cNvSpPr/>
          <p:nvPr/>
        </p:nvSpPr>
        <p:spPr>
          <a:xfrm>
            <a:off x="1489092" y="3977955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ごうけい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62C000C-A902-AD63-336E-DAB69DDB275C}"/>
              </a:ext>
            </a:extLst>
          </p:cNvPr>
          <p:cNvSpPr/>
          <p:nvPr/>
        </p:nvSpPr>
        <p:spPr>
          <a:xfrm>
            <a:off x="63198" y="493906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D7884A3-0C8E-8930-1CB8-847DC522C2EF}"/>
              </a:ext>
            </a:extLst>
          </p:cNvPr>
          <p:cNvSpPr/>
          <p:nvPr/>
        </p:nvSpPr>
        <p:spPr>
          <a:xfrm>
            <a:off x="1563271" y="493959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じゅうきょしゅうぜんひよう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7EF5934-8051-A21B-93B5-2DF6E1BC5F62}"/>
              </a:ext>
            </a:extLst>
          </p:cNvPr>
          <p:cNvSpPr/>
          <p:nvPr/>
        </p:nvSpPr>
        <p:spPr>
          <a:xfrm>
            <a:off x="-719291" y="545409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E67F48D-F18F-B576-0DAF-C4BF704C3A57}"/>
              </a:ext>
            </a:extLst>
          </p:cNvPr>
          <p:cNvSpPr/>
          <p:nvPr/>
        </p:nvSpPr>
        <p:spPr>
          <a:xfrm>
            <a:off x="214712" y="5465068"/>
            <a:ext cx="1936965" cy="350790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ふたり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32E7494-E42C-F9DD-9F20-4807F0F419B2}"/>
              </a:ext>
            </a:extLst>
          </p:cNvPr>
          <p:cNvSpPr/>
          <p:nvPr/>
        </p:nvSpPr>
        <p:spPr>
          <a:xfrm>
            <a:off x="1173331" y="543186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けっこんひよう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4C9E3779-3C26-E7C8-EAE1-48414FEB76A2}"/>
              </a:ext>
            </a:extLst>
          </p:cNvPr>
          <p:cNvSpPr/>
          <p:nvPr/>
        </p:nvSpPr>
        <p:spPr>
          <a:xfrm>
            <a:off x="2607510" y="542661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そうぎ</a:t>
            </a:r>
            <a:r>
              <a: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ひよう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E7529D1-2F31-7A86-F00E-A2546B89F95E}"/>
              </a:ext>
            </a:extLst>
          </p:cNvPr>
          <p:cNvSpPr/>
          <p:nvPr/>
        </p:nvSpPr>
        <p:spPr>
          <a:xfrm>
            <a:off x="1436135" y="2702169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98AA5CC3-CEC2-3DDE-2B05-792368CC1225}"/>
              </a:ext>
            </a:extLst>
          </p:cNvPr>
          <p:cNvSpPr/>
          <p:nvPr/>
        </p:nvSpPr>
        <p:spPr>
          <a:xfrm>
            <a:off x="4975483" y="3950894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おく</a:t>
            </a:r>
            <a:endParaRPr kumimoji="1" lang="en-US" altLang="ja-JP" sz="1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09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5" grpId="0"/>
      <p:bldP spid="22" grpId="0"/>
      <p:bldP spid="23" grpId="0"/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11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形吹き出し 3"/>
          <p:cNvSpPr/>
          <p:nvPr/>
        </p:nvSpPr>
        <p:spPr>
          <a:xfrm>
            <a:off x="2548647" y="2266473"/>
            <a:ext cx="6410527" cy="3974936"/>
          </a:xfrm>
          <a:prstGeom prst="cloudCallout">
            <a:avLst>
              <a:gd name="adj1" fmla="val -48614"/>
              <a:gd name="adj2" fmla="val 42764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7354111" y="4046706"/>
            <a:ext cx="885217" cy="778213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73464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考えてみよう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62338" y="2939746"/>
            <a:ext cx="5583677" cy="2897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600"/>
              </a:lnSpc>
            </a:pPr>
            <a:r>
              <a:rPr kumimoji="1"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こんな大金どうやって</a:t>
            </a:r>
            <a:endParaRPr kumimoji="1" lang="en-US" altLang="ja-JP" sz="44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5600"/>
              </a:lnSpc>
            </a:pPr>
            <a:r>
              <a:rPr kumimoji="1"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準備するんだろう？</a:t>
            </a:r>
            <a:endParaRPr kumimoji="1" lang="en-US" altLang="ja-JP" sz="44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5600"/>
              </a:lnSpc>
            </a:pP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預貯金で払える金額</a:t>
            </a:r>
            <a:endParaRPr lang="en-US" altLang="ja-JP" sz="44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5600"/>
              </a:lnSpc>
            </a:pP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なのかな？</a:t>
            </a:r>
            <a:endParaRPr kumimoji="1" lang="en-US" altLang="ja-JP" sz="44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45031" y="1039308"/>
            <a:ext cx="8258703" cy="10982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800"/>
              </a:lnSpc>
            </a:pP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必要なお金（約</a:t>
            </a:r>
            <a:r>
              <a:rPr lang="en-US" altLang="ja-JP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1</a:t>
            </a: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億</a:t>
            </a:r>
            <a:r>
              <a:rPr lang="en-US" altLang="ja-JP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3,160</a:t>
            </a: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万円）は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  <a:p>
            <a:pPr algn="ctr">
              <a:lnSpc>
                <a:spcPts val="5800"/>
              </a:lnSpc>
            </a:pP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どうやって準備するか考えてみよう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" b="99706" l="0" r="99921">
                        <a14:foregroundMark x1="31807" y1="40705" x2="31807" y2="40705"/>
                        <a14:foregroundMark x1="40016" y1="55400" x2="40016" y2="55400"/>
                        <a14:foregroundMark x1="42226" y1="51286" x2="42226" y2="51286"/>
                        <a14:foregroundMark x1="39384" y1="51874" x2="39384" y2="51874"/>
                        <a14:foregroundMark x1="45067" y1="52755" x2="45067" y2="52755"/>
                        <a14:foregroundMark x1="41594" y1="72667" x2="41594" y2="72667"/>
                        <a14:foregroundMark x1="40016" y1="75312" x2="40016" y2="75312"/>
                        <a14:foregroundMark x1="39069" y1="72961" x2="39069" y2="72961"/>
                        <a14:foregroundMark x1="44120" y1="62748" x2="44120" y2="62748"/>
                        <a14:foregroundMark x1="82636" y1="16899" x2="82636" y2="16899"/>
                        <a14:foregroundMark x1="78532" y1="25422" x2="78532" y2="25422"/>
                        <a14:foregroundMark x1="79795" y1="23365" x2="79795" y2="23365"/>
                        <a14:foregroundMark x1="76006" y1="32182" x2="76006" y2="32182"/>
                        <a14:foregroundMark x1="73481" y1="34240" x2="73481" y2="34240"/>
                        <a14:foregroundMark x1="40963" y1="54813" x2="40963" y2="54813"/>
                        <a14:foregroundMark x1="81373" y1="5143" x2="81373" y2="5143"/>
                        <a14:foregroundMark x1="91476" y1="5731" x2="91476" y2="5731"/>
                        <a14:foregroundMark x1="95896" y1="15136" x2="95896" y2="15136"/>
                        <a14:foregroundMark x1="36543" y1="50992" x2="36543" y2="50992"/>
                        <a14:foregroundMark x1="36859" y1="61866" x2="36859" y2="61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87069"/>
            <a:ext cx="2737738" cy="2959450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19979B0-0A5E-096F-9805-6EC5788592A5}"/>
              </a:ext>
            </a:extLst>
          </p:cNvPr>
          <p:cNvSpPr/>
          <p:nvPr/>
        </p:nvSpPr>
        <p:spPr>
          <a:xfrm>
            <a:off x="445031" y="-32755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5D8C649-266A-9F6E-900C-AFCC9944B986}"/>
              </a:ext>
            </a:extLst>
          </p:cNvPr>
          <p:cNvSpPr/>
          <p:nvPr/>
        </p:nvSpPr>
        <p:spPr>
          <a:xfrm>
            <a:off x="178276" y="74200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204E9F0-7F80-0384-5C5B-8A37F75E5821}"/>
              </a:ext>
            </a:extLst>
          </p:cNvPr>
          <p:cNvSpPr/>
          <p:nvPr/>
        </p:nvSpPr>
        <p:spPr>
          <a:xfrm>
            <a:off x="1798749" y="75207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B714B33-FAF0-C7ED-E9A2-F8A9C18932D5}"/>
              </a:ext>
            </a:extLst>
          </p:cNvPr>
          <p:cNvSpPr/>
          <p:nvPr/>
        </p:nvSpPr>
        <p:spPr>
          <a:xfrm>
            <a:off x="2579865" y="146434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0A16B72-FED0-DA00-003C-D8297140C557}"/>
              </a:ext>
            </a:extLst>
          </p:cNvPr>
          <p:cNvSpPr/>
          <p:nvPr/>
        </p:nvSpPr>
        <p:spPr>
          <a:xfrm>
            <a:off x="4597559" y="148347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39D58B4-F292-220F-CCA0-887EC549D252}"/>
              </a:ext>
            </a:extLst>
          </p:cNvPr>
          <p:cNvSpPr/>
          <p:nvPr/>
        </p:nvSpPr>
        <p:spPr>
          <a:xfrm>
            <a:off x="4459458" y="279785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たいきん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B9E69BF-2E1E-8AFF-B7E9-A7C73B794687}"/>
              </a:ext>
            </a:extLst>
          </p:cNvPr>
          <p:cNvSpPr/>
          <p:nvPr/>
        </p:nvSpPr>
        <p:spPr>
          <a:xfrm>
            <a:off x="3074000" y="3482998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02EB5F0-FEE3-F7AE-41DA-5BD59112BD39}"/>
              </a:ext>
            </a:extLst>
          </p:cNvPr>
          <p:cNvSpPr/>
          <p:nvPr/>
        </p:nvSpPr>
        <p:spPr>
          <a:xfrm>
            <a:off x="3415218" y="417945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C415DED-B5F6-0D63-1FE0-E3949671E92A}"/>
              </a:ext>
            </a:extLst>
          </p:cNvPr>
          <p:cNvSpPr/>
          <p:nvPr/>
        </p:nvSpPr>
        <p:spPr>
          <a:xfrm>
            <a:off x="6655805" y="422976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0F2FF14-5CF4-9B32-56F0-A6135022F691}"/>
              </a:ext>
            </a:extLst>
          </p:cNvPr>
          <p:cNvSpPr/>
          <p:nvPr/>
        </p:nvSpPr>
        <p:spPr>
          <a:xfrm>
            <a:off x="6747210" y="417461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きんがく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D0A1B5A-F2CA-6EF0-5941-47389058F3BB}"/>
              </a:ext>
            </a:extLst>
          </p:cNvPr>
          <p:cNvSpPr/>
          <p:nvPr/>
        </p:nvSpPr>
        <p:spPr>
          <a:xfrm>
            <a:off x="4886965" y="420218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はら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02550EF-446E-22DF-2283-5945C4C82793}"/>
              </a:ext>
            </a:extLst>
          </p:cNvPr>
          <p:cNvSpPr/>
          <p:nvPr/>
        </p:nvSpPr>
        <p:spPr>
          <a:xfrm>
            <a:off x="4118239" y="625018"/>
            <a:ext cx="1243513" cy="53508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おく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FF19672-92FC-D7CC-FE43-FB1826967CA0}"/>
              </a:ext>
            </a:extLst>
          </p:cNvPr>
          <p:cNvSpPr/>
          <p:nvPr/>
        </p:nvSpPr>
        <p:spPr>
          <a:xfrm>
            <a:off x="3022613" y="747793"/>
            <a:ext cx="1540890" cy="366048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やく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4ABAD0B-31D7-20BF-531B-1B6C0569E993}"/>
              </a:ext>
            </a:extLst>
          </p:cNvPr>
          <p:cNvSpPr/>
          <p:nvPr/>
        </p:nvSpPr>
        <p:spPr>
          <a:xfrm>
            <a:off x="6396919" y="634198"/>
            <a:ext cx="1243513" cy="53508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まん　　えん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2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5" grpId="0"/>
      <p:bldP spid="16" grpId="0"/>
      <p:bldP spid="17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45915" y="30760"/>
            <a:ext cx="8793804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②入ってくるお金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事例②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92766" y="5001179"/>
            <a:ext cx="8946460" cy="191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国などから受けられる公的保障として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4900"/>
              </a:lnSpc>
            </a:pPr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公的年金には、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4900"/>
              </a:lnSpc>
            </a:pP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「遺族年金」</a:t>
            </a:r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があります。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145915" y="949940"/>
            <a:ext cx="8893312" cy="3718468"/>
          </a:xfrm>
          <a:prstGeom prst="roundRect">
            <a:avLst>
              <a:gd name="adj" fmla="val 775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/>
          <p:cNvSpPr/>
          <p:nvPr/>
        </p:nvSpPr>
        <p:spPr>
          <a:xfrm>
            <a:off x="378612" y="709948"/>
            <a:ext cx="931403" cy="868578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＋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834807" y="1047698"/>
            <a:ext cx="5897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②入ってくるお金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609600" y="1971414"/>
            <a:ext cx="7829725" cy="2613838"/>
          </a:xfrm>
          <a:prstGeom prst="roundRect">
            <a:avLst>
              <a:gd name="adj" fmla="val 7759"/>
            </a:avLst>
          </a:prstGeom>
          <a:solidFill>
            <a:schemeClr val="accent1"/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/>
          <p:cNvCxnSpPr/>
          <p:nvPr/>
        </p:nvCxnSpPr>
        <p:spPr>
          <a:xfrm>
            <a:off x="1133061" y="3921960"/>
            <a:ext cx="6745356" cy="662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1116234" y="3965064"/>
            <a:ext cx="2919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合計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793072" y="3982770"/>
            <a:ext cx="308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9,000</a:t>
            </a:r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895" y="2061143"/>
            <a:ext cx="3916017" cy="201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公的保障</a:t>
            </a:r>
            <a:r>
              <a:rPr lang="ja-JP" altLang="en-US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（遺族年金）</a:t>
            </a:r>
            <a:endParaRPr lang="en-US" altLang="ja-JP" sz="2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5000"/>
              </a:lnSpc>
            </a:pP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企業保障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50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妻の収入</a:t>
            </a:r>
            <a:endParaRPr kumimoji="1" lang="ja-JP" altLang="en-US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43573" y="2055064"/>
            <a:ext cx="3673621" cy="1947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0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6,260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>
              <a:lnSpc>
                <a:spcPts val="50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>
              <a:lnSpc>
                <a:spcPts val="5000"/>
              </a:lnSpc>
            </a:pP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2,340</a:t>
            </a: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ja-JP" altLang="en-US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35360" y="4696294"/>
            <a:ext cx="5844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生命保険文化センター「遺族保障ガイド」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(2023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月改訂版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をもとに作成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819EDAE-4895-6D88-9B89-45C3C18AA169}"/>
              </a:ext>
            </a:extLst>
          </p:cNvPr>
          <p:cNvSpPr/>
          <p:nvPr/>
        </p:nvSpPr>
        <p:spPr>
          <a:xfrm>
            <a:off x="2526623" y="-61572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8E715CF-DD75-851B-4072-8C0F0E98D1DB}"/>
              </a:ext>
            </a:extLst>
          </p:cNvPr>
          <p:cNvSpPr/>
          <p:nvPr/>
        </p:nvSpPr>
        <p:spPr>
          <a:xfrm>
            <a:off x="3318577" y="-67684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9048BA-4EF6-8338-54E7-D4FA1D2C30C7}"/>
              </a:ext>
            </a:extLst>
          </p:cNvPr>
          <p:cNvSpPr/>
          <p:nvPr/>
        </p:nvSpPr>
        <p:spPr>
          <a:xfrm>
            <a:off x="634443" y="-54185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8624630-D2E0-02DD-77A2-7F43C8743DB6}"/>
              </a:ext>
            </a:extLst>
          </p:cNvPr>
          <p:cNvSpPr/>
          <p:nvPr/>
        </p:nvSpPr>
        <p:spPr>
          <a:xfrm>
            <a:off x="2191407" y="942253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accent1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はい</a:t>
            </a:r>
            <a:endParaRPr kumimoji="1" lang="ja-JP" alt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B3E7290-7594-F94E-0A41-081DE13569B6}"/>
              </a:ext>
            </a:extLst>
          </p:cNvPr>
          <p:cNvSpPr/>
          <p:nvPr/>
        </p:nvSpPr>
        <p:spPr>
          <a:xfrm>
            <a:off x="5750226" y="93295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accent1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47D1636-CD23-99CA-C374-4062D6B3F52C}"/>
              </a:ext>
            </a:extLst>
          </p:cNvPr>
          <p:cNvSpPr/>
          <p:nvPr/>
        </p:nvSpPr>
        <p:spPr>
          <a:xfrm>
            <a:off x="1521849" y="1931797"/>
            <a:ext cx="14881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こうてきほしょう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084EA4E-B204-074C-64B0-2827ADE116D0}"/>
              </a:ext>
            </a:extLst>
          </p:cNvPr>
          <p:cNvSpPr/>
          <p:nvPr/>
        </p:nvSpPr>
        <p:spPr>
          <a:xfrm>
            <a:off x="3383473" y="2043205"/>
            <a:ext cx="14881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いぞくねんきん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9D67078-C66D-031F-D421-264813085A13}"/>
              </a:ext>
            </a:extLst>
          </p:cNvPr>
          <p:cNvSpPr/>
          <p:nvPr/>
        </p:nvSpPr>
        <p:spPr>
          <a:xfrm>
            <a:off x="1595802" y="2542499"/>
            <a:ext cx="14881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きぎょうほしょう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A7B63E6-2DD8-B6DF-DB3F-4AF8D39EB194}"/>
              </a:ext>
            </a:extLst>
          </p:cNvPr>
          <p:cNvSpPr/>
          <p:nvPr/>
        </p:nvSpPr>
        <p:spPr>
          <a:xfrm>
            <a:off x="1222479" y="3182869"/>
            <a:ext cx="14881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つま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D4111E5-C92D-3CCD-9EB6-D34B025E63CE}"/>
              </a:ext>
            </a:extLst>
          </p:cNvPr>
          <p:cNvSpPr/>
          <p:nvPr/>
        </p:nvSpPr>
        <p:spPr>
          <a:xfrm>
            <a:off x="1986876" y="3199855"/>
            <a:ext cx="14881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しゅうにゅう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3C3A7D7-D1C3-D54F-A8B1-3E501B81CDD4}"/>
              </a:ext>
            </a:extLst>
          </p:cNvPr>
          <p:cNvSpPr/>
          <p:nvPr/>
        </p:nvSpPr>
        <p:spPr>
          <a:xfrm>
            <a:off x="1368291" y="3855486"/>
            <a:ext cx="14881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ごうけい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00AE109-EC60-46BD-3E76-05B9E4C72DF0}"/>
              </a:ext>
            </a:extLst>
          </p:cNvPr>
          <p:cNvSpPr/>
          <p:nvPr/>
        </p:nvSpPr>
        <p:spPr>
          <a:xfrm>
            <a:off x="384619" y="4870615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くに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3439B75-02C3-7C05-A2AB-68554B4C4EE8}"/>
              </a:ext>
            </a:extLst>
          </p:cNvPr>
          <p:cNvSpPr/>
          <p:nvPr/>
        </p:nvSpPr>
        <p:spPr>
          <a:xfrm>
            <a:off x="2274338" y="486453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FA87876-A410-5F1D-ED11-5CF655F082D4}"/>
              </a:ext>
            </a:extLst>
          </p:cNvPr>
          <p:cNvSpPr/>
          <p:nvPr/>
        </p:nvSpPr>
        <p:spPr>
          <a:xfrm>
            <a:off x="5041912" y="4870614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こうてきほしょう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68B30BA-A3C9-7A4F-3844-BCE080C16E38}"/>
              </a:ext>
            </a:extLst>
          </p:cNvPr>
          <p:cNvSpPr/>
          <p:nvPr/>
        </p:nvSpPr>
        <p:spPr>
          <a:xfrm>
            <a:off x="2932158" y="5494250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こうてきねんきん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36ED116-A9CD-4DC4-EB51-8908B1C26E5A}"/>
              </a:ext>
            </a:extLst>
          </p:cNvPr>
          <p:cNvSpPr/>
          <p:nvPr/>
        </p:nvSpPr>
        <p:spPr>
          <a:xfrm>
            <a:off x="2417260" y="610224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いぞくねんきん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4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9" grpId="0"/>
      <p:bldP spid="30" grpId="0"/>
      <p:bldP spid="15" grpId="0"/>
      <p:bldP spid="16" grpId="0"/>
      <p:bldP spid="12" grpId="0"/>
      <p:bldP spid="13" grpId="0"/>
      <p:bldP spid="14" grpId="0"/>
      <p:bldP spid="18" grpId="0"/>
      <p:bldP spid="19" grpId="0"/>
      <p:bldP spid="20" grpId="0"/>
      <p:bldP spid="21" grpId="0"/>
      <p:bldP spid="26" grpId="0"/>
      <p:bldP spid="27" grpId="0"/>
      <p:bldP spid="31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/>
        </p:nvSpPr>
        <p:spPr>
          <a:xfrm>
            <a:off x="2027583" y="5356069"/>
            <a:ext cx="5903843" cy="1393685"/>
          </a:xfrm>
          <a:prstGeom prst="roundRect">
            <a:avLst>
              <a:gd name="adj" fmla="val 7759"/>
            </a:avLst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989796" y="5458912"/>
            <a:ext cx="607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③自分で準備する必要があるお金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D9969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08080" y="30760"/>
            <a:ext cx="90359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③自分で準備する必要があるお金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事例②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cxnSp>
        <p:nvCxnSpPr>
          <p:cNvPr id="43" name="直線コネクタ 42"/>
          <p:cNvCxnSpPr/>
          <p:nvPr/>
        </p:nvCxnSpPr>
        <p:spPr>
          <a:xfrm>
            <a:off x="4143717" y="3926662"/>
            <a:ext cx="726674" cy="1418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等号 44"/>
          <p:cNvSpPr/>
          <p:nvPr/>
        </p:nvSpPr>
        <p:spPr>
          <a:xfrm>
            <a:off x="1192841" y="5965528"/>
            <a:ext cx="785616" cy="373540"/>
          </a:xfrm>
          <a:prstGeom prst="mathEqual">
            <a:avLst>
              <a:gd name="adj1" fmla="val 23520"/>
              <a:gd name="adj2" fmla="val 26685"/>
            </a:avLst>
          </a:prstGeom>
          <a:solidFill>
            <a:schemeClr val="tx1">
              <a:lumMod val="75000"/>
              <a:lumOff val="2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71" y="749260"/>
            <a:ext cx="3823712" cy="1758710"/>
          </a:xfrm>
          <a:prstGeom prst="rect">
            <a:avLst/>
          </a:prstGeom>
        </p:spPr>
      </p:pic>
      <p:sp>
        <p:nvSpPr>
          <p:cNvPr id="46" name="テキスト ボックス 45"/>
          <p:cNvSpPr txBox="1"/>
          <p:nvPr/>
        </p:nvSpPr>
        <p:spPr>
          <a:xfrm>
            <a:off x="2652607" y="5761010"/>
            <a:ext cx="5093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60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4,160</a:t>
            </a:r>
            <a:r>
              <a:rPr kumimoji="1" lang="ja-JP" altLang="en-US" sz="60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ja-JP" altLang="en-US" sz="3200" b="1" u="sng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-65056" y="729855"/>
            <a:ext cx="5369124" cy="176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「必要となるお金」から「入ってくるお金」を差し引いた金額が「自分で準備する必要があるお金」。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93529" y="2387480"/>
            <a:ext cx="3819526" cy="2908104"/>
            <a:chOff x="108080" y="2676524"/>
            <a:chExt cx="3819526" cy="2908104"/>
          </a:xfrm>
        </p:grpSpPr>
        <p:sp>
          <p:nvSpPr>
            <p:cNvPr id="3" name="角丸四角形 2"/>
            <p:cNvSpPr/>
            <p:nvPr/>
          </p:nvSpPr>
          <p:spPr>
            <a:xfrm>
              <a:off x="250956" y="2857499"/>
              <a:ext cx="3676650" cy="2727129"/>
            </a:xfrm>
            <a:prstGeom prst="roundRect">
              <a:avLst>
                <a:gd name="adj" fmla="val 7759"/>
              </a:avLst>
            </a:prstGeom>
            <a:solidFill>
              <a:srgbClr val="FFCCCC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楕円 3"/>
            <p:cNvSpPr/>
            <p:nvPr/>
          </p:nvSpPr>
          <p:spPr>
            <a:xfrm>
              <a:off x="108080" y="2676524"/>
              <a:ext cx="576000" cy="576000"/>
            </a:xfrm>
            <a:prstGeom prst="ellipse">
              <a:avLst/>
            </a:prstGeom>
            <a:solidFill>
              <a:srgbClr val="FF7C80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－</a:t>
              </a:r>
              <a:endPara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598000" y="2944646"/>
              <a:ext cx="3204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b="1" dirty="0">
                  <a:solidFill>
                    <a:srgbClr val="FF5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①必要</a:t>
              </a:r>
              <a:r>
                <a:rPr kumimoji="1" lang="ja-JP" altLang="en-US" sz="3200" b="1" dirty="0">
                  <a:solidFill>
                    <a:srgbClr val="FF5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となるお金</a:t>
              </a:r>
              <a:endParaRPr kumimoji="1" lang="ja-JP" altLang="en-US" sz="24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508131" y="3582542"/>
              <a:ext cx="3162300" cy="1899604"/>
            </a:xfrm>
            <a:prstGeom prst="roundRect">
              <a:avLst>
                <a:gd name="adj" fmla="val 7759"/>
              </a:avLst>
            </a:prstGeom>
            <a:solidFill>
              <a:srgbClr val="FF7C80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8830" y="3705225"/>
              <a:ext cx="1805251" cy="112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生活費</a:t>
              </a:r>
              <a:endParaRPr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800"/>
                </a:lnSpc>
              </a:pPr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子どもの教育費</a:t>
              </a:r>
              <a:endParaRPr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800"/>
                </a:lnSpc>
              </a:pPr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その他</a:t>
              </a:r>
              <a:endPara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600200" y="3705224"/>
              <a:ext cx="2013083" cy="112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800"/>
                </a:lnSpc>
              </a:pP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9,320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>
                <a:lnSpc>
                  <a:spcPts val="2800"/>
                </a:lnSpc>
              </a:pP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2,</a:t>
              </a:r>
              <a:r>
                <a:rPr lang="en-US" altLang="ja-JP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250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>
                <a:lnSpc>
                  <a:spcPts val="2800"/>
                </a:lnSpc>
              </a:pP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1,59</a:t>
              </a:r>
              <a:r>
                <a:rPr lang="en-US" altLang="ja-JP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  <p:cxnSp>
          <p:nvCxnSpPr>
            <p:cNvPr id="18" name="直線コネクタ 17"/>
            <p:cNvCxnSpPr/>
            <p:nvPr/>
          </p:nvCxnSpPr>
          <p:spPr>
            <a:xfrm flipV="1">
              <a:off x="588830" y="4810125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588830" y="5012531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合計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362076" y="4998826"/>
              <a:ext cx="2251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r>
                <a:rPr lang="zh-TW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億</a:t>
              </a:r>
              <a:r>
                <a:rPr lang="en-US" altLang="zh-TW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3,1</a:t>
              </a:r>
              <a:r>
                <a:rPr lang="en-US" altLang="ja-JP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60</a:t>
              </a:r>
              <a:r>
                <a:rPr lang="zh-TW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5016068" y="2387480"/>
            <a:ext cx="3819526" cy="2908104"/>
            <a:chOff x="5013455" y="2676524"/>
            <a:chExt cx="3819526" cy="2908104"/>
          </a:xfrm>
        </p:grpSpPr>
        <p:sp>
          <p:nvSpPr>
            <p:cNvPr id="29" name="角丸四角形 28"/>
            <p:cNvSpPr/>
            <p:nvPr/>
          </p:nvSpPr>
          <p:spPr>
            <a:xfrm>
              <a:off x="5156331" y="2857499"/>
              <a:ext cx="3676650" cy="2727129"/>
            </a:xfrm>
            <a:prstGeom prst="roundRect">
              <a:avLst>
                <a:gd name="adj" fmla="val 775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楕円 29"/>
            <p:cNvSpPr/>
            <p:nvPr/>
          </p:nvSpPr>
          <p:spPr>
            <a:xfrm>
              <a:off x="5013455" y="2676524"/>
              <a:ext cx="576000" cy="576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＋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615959" y="2931394"/>
              <a:ext cx="30670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accent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②入ってくるお金</a:t>
              </a:r>
              <a:endParaRPr kumimoji="1" lang="ja-JP" altLang="en-US" sz="2400" b="1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" name="角丸四角形 31"/>
            <p:cNvSpPr/>
            <p:nvPr/>
          </p:nvSpPr>
          <p:spPr>
            <a:xfrm>
              <a:off x="5413506" y="3582542"/>
              <a:ext cx="3162300" cy="1899604"/>
            </a:xfrm>
            <a:prstGeom prst="roundRect">
              <a:avLst>
                <a:gd name="adj" fmla="val 7759"/>
              </a:avLst>
            </a:prstGeom>
            <a:solidFill>
              <a:schemeClr val="accent1"/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494205" y="3705224"/>
              <a:ext cx="1805251" cy="112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公的保障</a:t>
              </a:r>
              <a:endParaRPr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800"/>
                </a:lnSpc>
              </a:pPr>
              <a:r>
                <a:rPr kumimoji="1"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企業保障</a:t>
              </a:r>
              <a:endParaRPr kumimoji="1"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800"/>
                </a:lnSpc>
              </a:pPr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妻の収入</a:t>
              </a:r>
              <a:endPara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915150" y="3705224"/>
              <a:ext cx="1603507" cy="1125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800"/>
                </a:lnSpc>
              </a:pP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6,</a:t>
              </a:r>
              <a:r>
                <a:rPr lang="en-US" altLang="ja-JP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260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>
                <a:lnSpc>
                  <a:spcPts val="2800"/>
                </a:lnSpc>
              </a:pP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400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>
                <a:lnSpc>
                  <a:spcPts val="2800"/>
                </a:lnSpc>
              </a:pP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2,340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  <p:cxnSp>
          <p:nvCxnSpPr>
            <p:cNvPr id="35" name="直線コネクタ 34"/>
            <p:cNvCxnSpPr/>
            <p:nvPr/>
          </p:nvCxnSpPr>
          <p:spPr>
            <a:xfrm flipV="1">
              <a:off x="5494205" y="4810125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5502984" y="4998826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合計</a:t>
              </a: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6248400" y="4994550"/>
              <a:ext cx="2270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ja-JP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9,000</a:t>
              </a:r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6997269" y="6473906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ADE1FA2-BC1A-B6BF-3DAB-6770441EFD55}"/>
              </a:ext>
            </a:extLst>
          </p:cNvPr>
          <p:cNvSpPr/>
          <p:nvPr/>
        </p:nvSpPr>
        <p:spPr>
          <a:xfrm>
            <a:off x="673380" y="-81091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じぶん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27546EE-DCC6-AD54-6C06-6B86CAFD965E}"/>
              </a:ext>
            </a:extLst>
          </p:cNvPr>
          <p:cNvSpPr/>
          <p:nvPr/>
        </p:nvSpPr>
        <p:spPr>
          <a:xfrm>
            <a:off x="1874573" y="-79101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A2EA3EA-CF32-18C3-4759-B593A5DBC033}"/>
              </a:ext>
            </a:extLst>
          </p:cNvPr>
          <p:cNvSpPr/>
          <p:nvPr/>
        </p:nvSpPr>
        <p:spPr>
          <a:xfrm>
            <a:off x="3355776" y="-71871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540FCAE-8091-88AD-6D40-C446B306EAE6}"/>
              </a:ext>
            </a:extLst>
          </p:cNvPr>
          <p:cNvSpPr/>
          <p:nvPr/>
        </p:nvSpPr>
        <p:spPr>
          <a:xfrm>
            <a:off x="5416119" y="-61774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54AC76D-E3AF-39DC-015D-270D119A6765}"/>
              </a:ext>
            </a:extLst>
          </p:cNvPr>
          <p:cNvSpPr/>
          <p:nvPr/>
        </p:nvSpPr>
        <p:spPr>
          <a:xfrm>
            <a:off x="6251013" y="-5851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じれい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C8C89E6-73CF-71F5-106B-D96BB5F75FF2}"/>
              </a:ext>
            </a:extLst>
          </p:cNvPr>
          <p:cNvSpPr/>
          <p:nvPr/>
        </p:nvSpPr>
        <p:spPr>
          <a:xfrm>
            <a:off x="-374711" y="61521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E989454-1686-0F9F-F985-7DB79485AA69}"/>
              </a:ext>
            </a:extLst>
          </p:cNvPr>
          <p:cNvSpPr/>
          <p:nvPr/>
        </p:nvSpPr>
        <p:spPr>
          <a:xfrm>
            <a:off x="1428887" y="60647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AB42976-526B-8010-265E-595F478A216F}"/>
              </a:ext>
            </a:extLst>
          </p:cNvPr>
          <p:cNvSpPr/>
          <p:nvPr/>
        </p:nvSpPr>
        <p:spPr>
          <a:xfrm>
            <a:off x="2847837" y="600427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はい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FED363A-E1BC-B9F5-32D2-EC619BD5EBAA}"/>
              </a:ext>
            </a:extLst>
          </p:cNvPr>
          <p:cNvSpPr/>
          <p:nvPr/>
        </p:nvSpPr>
        <p:spPr>
          <a:xfrm>
            <a:off x="-502830" y="118971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4EAC712-93FE-706D-91BB-74AB3DB20EC7}"/>
              </a:ext>
            </a:extLst>
          </p:cNvPr>
          <p:cNvSpPr/>
          <p:nvPr/>
        </p:nvSpPr>
        <p:spPr>
          <a:xfrm>
            <a:off x="454544" y="1179174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9AD3032E-31E7-736C-DDA5-02C4975DA9B0}"/>
              </a:ext>
            </a:extLst>
          </p:cNvPr>
          <p:cNvSpPr/>
          <p:nvPr/>
        </p:nvSpPr>
        <p:spPr>
          <a:xfrm>
            <a:off x="1141658" y="119655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ACFA798-D0EA-302E-C1E9-5CA9D741ABD8}"/>
              </a:ext>
            </a:extLst>
          </p:cNvPr>
          <p:cNvSpPr/>
          <p:nvPr/>
        </p:nvSpPr>
        <p:spPr>
          <a:xfrm>
            <a:off x="2395363" y="118786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きんがく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57D71F7-432A-C031-55AE-23746447CBE5}"/>
              </a:ext>
            </a:extLst>
          </p:cNvPr>
          <p:cNvSpPr/>
          <p:nvPr/>
        </p:nvSpPr>
        <p:spPr>
          <a:xfrm>
            <a:off x="1246103" y="173943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77C0A647-90BE-2316-7115-093529380C16}"/>
              </a:ext>
            </a:extLst>
          </p:cNvPr>
          <p:cNvSpPr/>
          <p:nvPr/>
        </p:nvSpPr>
        <p:spPr>
          <a:xfrm>
            <a:off x="3089185" y="1733710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69D25DF-C357-A553-1C05-9A0260BFFD62}"/>
              </a:ext>
            </a:extLst>
          </p:cNvPr>
          <p:cNvSpPr/>
          <p:nvPr/>
        </p:nvSpPr>
        <p:spPr>
          <a:xfrm>
            <a:off x="-237426" y="173370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85E50DB-45B2-F38A-B949-1BCD9385403E}"/>
              </a:ext>
            </a:extLst>
          </p:cNvPr>
          <p:cNvSpPr/>
          <p:nvPr/>
        </p:nvSpPr>
        <p:spPr>
          <a:xfrm>
            <a:off x="3732514" y="117095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じぶん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CC3A43A-2088-505C-BF4D-3C4A5AA3D376}"/>
              </a:ext>
            </a:extLst>
          </p:cNvPr>
          <p:cNvSpPr/>
          <p:nvPr/>
        </p:nvSpPr>
        <p:spPr>
          <a:xfrm>
            <a:off x="637267" y="324811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078B56EA-CA41-8A00-5CB9-4AC158D875F9}"/>
              </a:ext>
            </a:extLst>
          </p:cNvPr>
          <p:cNvSpPr/>
          <p:nvPr/>
        </p:nvSpPr>
        <p:spPr>
          <a:xfrm>
            <a:off x="1358569" y="360612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きょういくひ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6431809-22DD-D742-22CC-CFD6213ED67A}"/>
              </a:ext>
            </a:extLst>
          </p:cNvPr>
          <p:cNvSpPr/>
          <p:nvPr/>
        </p:nvSpPr>
        <p:spPr>
          <a:xfrm>
            <a:off x="999906" y="398581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55F20A94-A2CE-A131-DC0C-342EE24997EB}"/>
              </a:ext>
            </a:extLst>
          </p:cNvPr>
          <p:cNvSpPr/>
          <p:nvPr/>
        </p:nvSpPr>
        <p:spPr>
          <a:xfrm>
            <a:off x="613345" y="4549608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ごうけい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E1B96636-1B88-4B28-6287-B1869BEB8926}"/>
              </a:ext>
            </a:extLst>
          </p:cNvPr>
          <p:cNvSpPr/>
          <p:nvPr/>
        </p:nvSpPr>
        <p:spPr>
          <a:xfrm>
            <a:off x="5514321" y="4521081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ごうけい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1731E17D-4694-ADDB-8BA1-4E1A333258E3}"/>
              </a:ext>
            </a:extLst>
          </p:cNvPr>
          <p:cNvSpPr/>
          <p:nvPr/>
        </p:nvSpPr>
        <p:spPr>
          <a:xfrm>
            <a:off x="5546031" y="3266577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</a:t>
            </a:r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934A3A7C-DC44-A29B-2BEA-B1A790028EE8}"/>
              </a:ext>
            </a:extLst>
          </p:cNvPr>
          <p:cNvSpPr/>
          <p:nvPr/>
        </p:nvSpPr>
        <p:spPr>
          <a:xfrm>
            <a:off x="5559001" y="3635403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きぎょうほしょう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5DC687FE-08FB-91F0-0552-92E31539D094}"/>
              </a:ext>
            </a:extLst>
          </p:cNvPr>
          <p:cNvSpPr/>
          <p:nvPr/>
        </p:nvSpPr>
        <p:spPr>
          <a:xfrm>
            <a:off x="5495184" y="3989086"/>
            <a:ext cx="122833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つま　　しゅうにゅう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D6BCD39D-6749-F255-327D-E22EFA8E684B}"/>
              </a:ext>
            </a:extLst>
          </p:cNvPr>
          <p:cNvSpPr/>
          <p:nvPr/>
        </p:nvSpPr>
        <p:spPr>
          <a:xfrm>
            <a:off x="458378" y="2509650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C31E2EB2-435B-B5D7-7FCD-00E37495CE54}"/>
              </a:ext>
            </a:extLst>
          </p:cNvPr>
          <p:cNvSpPr/>
          <p:nvPr/>
        </p:nvSpPr>
        <p:spPr>
          <a:xfrm>
            <a:off x="2379530" y="251478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FFD07DAD-EB10-19DE-0657-ECC52FF903EC}"/>
              </a:ext>
            </a:extLst>
          </p:cNvPr>
          <p:cNvSpPr/>
          <p:nvPr/>
        </p:nvSpPr>
        <p:spPr>
          <a:xfrm>
            <a:off x="5272696" y="2524219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accent1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はい</a:t>
            </a:r>
            <a:endParaRPr kumimoji="1" lang="ja-JP" altLang="en-US" sz="10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5DB68873-6CC1-2DF4-4212-A7DB3CB06945}"/>
              </a:ext>
            </a:extLst>
          </p:cNvPr>
          <p:cNvSpPr/>
          <p:nvPr/>
        </p:nvSpPr>
        <p:spPr>
          <a:xfrm>
            <a:off x="7203456" y="2520076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accent1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0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F1569523-4EB4-7792-DF98-D6B537D5CE72}"/>
              </a:ext>
            </a:extLst>
          </p:cNvPr>
          <p:cNvSpPr/>
          <p:nvPr/>
        </p:nvSpPr>
        <p:spPr>
          <a:xfrm>
            <a:off x="1877987" y="5264973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3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じぶん</a:t>
            </a:r>
            <a:endParaRPr kumimoji="1" lang="ja-JP" alt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88F1ADC4-009C-954C-5B90-57F3E156582D}"/>
              </a:ext>
            </a:extLst>
          </p:cNvPr>
          <p:cNvSpPr/>
          <p:nvPr/>
        </p:nvSpPr>
        <p:spPr>
          <a:xfrm>
            <a:off x="3078174" y="5271201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3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kumimoji="1" lang="ja-JP" alt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55768E72-C97D-3D58-53B5-B2BF19DE8AF1}"/>
              </a:ext>
            </a:extLst>
          </p:cNvPr>
          <p:cNvSpPr/>
          <p:nvPr/>
        </p:nvSpPr>
        <p:spPr>
          <a:xfrm>
            <a:off x="4540399" y="5278462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3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954BF39C-19C9-F496-4AD2-6508C510AB87}"/>
              </a:ext>
            </a:extLst>
          </p:cNvPr>
          <p:cNvSpPr/>
          <p:nvPr/>
        </p:nvSpPr>
        <p:spPr>
          <a:xfrm>
            <a:off x="6530676" y="5276075"/>
            <a:ext cx="20884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3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EB064F2-2C72-AD48-0AA2-FF927DF4D37B}"/>
              </a:ext>
            </a:extLst>
          </p:cNvPr>
          <p:cNvSpPr/>
          <p:nvPr/>
        </p:nvSpPr>
        <p:spPr>
          <a:xfrm>
            <a:off x="615597" y="3643462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6475036-16B9-0232-E9B5-A55884281DFB}"/>
              </a:ext>
            </a:extLst>
          </p:cNvPr>
          <p:cNvSpPr/>
          <p:nvPr/>
        </p:nvSpPr>
        <p:spPr>
          <a:xfrm>
            <a:off x="2074730" y="4542773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おく</a:t>
            </a:r>
            <a:endParaRPr kumimoji="1"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165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リスクとは何か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88483" y="808089"/>
            <a:ext cx="8009467" cy="475861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ja-JP" altLang="en-US" sz="3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リスクとは</a:t>
            </a:r>
            <a:r>
              <a:rPr lang="en-US" altLang="ja-JP" sz="3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…</a:t>
            </a:r>
            <a:endParaRPr lang="en-US" altLang="ja-JP" sz="3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12032230-361A-4607-88B5-E7BA7B161FD1}"/>
              </a:ext>
            </a:extLst>
          </p:cNvPr>
          <p:cNvGrpSpPr/>
          <p:nvPr/>
        </p:nvGrpSpPr>
        <p:grpSpPr>
          <a:xfrm>
            <a:off x="3364298" y="1584892"/>
            <a:ext cx="2505355" cy="2399189"/>
            <a:chOff x="5006826" y="4173752"/>
            <a:chExt cx="2505355" cy="2399189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6826" y="4173752"/>
              <a:ext cx="2426554" cy="2208689"/>
            </a:xfrm>
            <a:prstGeom prst="rect">
              <a:avLst/>
            </a:prstGeom>
          </p:spPr>
        </p:pic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0F4FD678-876F-4360-9784-BCF9500CA129}"/>
                </a:ext>
              </a:extLst>
            </p:cNvPr>
            <p:cNvGrpSpPr/>
            <p:nvPr/>
          </p:nvGrpSpPr>
          <p:grpSpPr>
            <a:xfrm>
              <a:off x="5018363" y="6029611"/>
              <a:ext cx="2493818" cy="543330"/>
              <a:chOff x="5018363" y="6029611"/>
              <a:chExt cx="2493818" cy="543330"/>
            </a:xfrm>
          </p:grpSpPr>
          <p:sp>
            <p:nvSpPr>
              <p:cNvPr id="21" name="角丸四角形 20"/>
              <p:cNvSpPr/>
              <p:nvPr/>
            </p:nvSpPr>
            <p:spPr bwMode="gray">
              <a:xfrm>
                <a:off x="5018363" y="6029611"/>
                <a:ext cx="2493818" cy="543330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2" name="角丸四角形 21"/>
              <p:cNvSpPr/>
              <p:nvPr/>
            </p:nvSpPr>
            <p:spPr bwMode="white">
              <a:xfrm>
                <a:off x="5046649" y="6065877"/>
                <a:ext cx="2439669" cy="493936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 bwMode="white">
              <a:xfrm>
                <a:off x="5102514" y="6094137"/>
                <a:ext cx="2324197" cy="414628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病気で入院</a:t>
                </a:r>
                <a:endParaRPr lang="en-US" altLang="ja-JP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A9D589F-85AC-4AD7-B684-539BB32F85D4}"/>
              </a:ext>
            </a:extLst>
          </p:cNvPr>
          <p:cNvGrpSpPr/>
          <p:nvPr/>
        </p:nvGrpSpPr>
        <p:grpSpPr>
          <a:xfrm>
            <a:off x="5387608" y="4113397"/>
            <a:ext cx="2734676" cy="2476477"/>
            <a:chOff x="1458541" y="4113397"/>
            <a:chExt cx="2734676" cy="2476477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8541" y="4113397"/>
              <a:ext cx="2666943" cy="2111893"/>
            </a:xfrm>
            <a:prstGeom prst="rect">
              <a:avLst/>
            </a:prstGeom>
          </p:spPr>
        </p:pic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7140D80-37C1-4847-9D64-EFFC874CB775}"/>
                </a:ext>
              </a:extLst>
            </p:cNvPr>
            <p:cNvGrpSpPr/>
            <p:nvPr/>
          </p:nvGrpSpPr>
          <p:grpSpPr>
            <a:xfrm>
              <a:off x="1699399" y="6068292"/>
              <a:ext cx="2493818" cy="521582"/>
              <a:chOff x="1699399" y="6068292"/>
              <a:chExt cx="2493818" cy="521582"/>
            </a:xfrm>
          </p:grpSpPr>
          <p:sp>
            <p:nvSpPr>
              <p:cNvPr id="18" name="角丸四角形 17"/>
              <p:cNvSpPr/>
              <p:nvPr/>
            </p:nvSpPr>
            <p:spPr bwMode="gray">
              <a:xfrm>
                <a:off x="1699399" y="6068292"/>
                <a:ext cx="2493818" cy="521582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9" name="角丸四角形 18"/>
              <p:cNvSpPr/>
              <p:nvPr/>
            </p:nvSpPr>
            <p:spPr bwMode="white">
              <a:xfrm>
                <a:off x="1727685" y="6102580"/>
                <a:ext cx="2439669" cy="474165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 bwMode="white">
              <a:xfrm>
                <a:off x="1771286" y="6130478"/>
                <a:ext cx="2324197" cy="414628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スマホを破損</a:t>
                </a:r>
                <a:endParaRPr lang="en-US" altLang="ja-JP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9DF4986B-82D8-4D99-A433-DB76AAFAD278}"/>
              </a:ext>
            </a:extLst>
          </p:cNvPr>
          <p:cNvGrpSpPr/>
          <p:nvPr/>
        </p:nvGrpSpPr>
        <p:grpSpPr>
          <a:xfrm>
            <a:off x="6108317" y="1624360"/>
            <a:ext cx="2613325" cy="2343277"/>
            <a:chOff x="6108317" y="1624360"/>
            <a:chExt cx="2613325" cy="2343277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2AD77788-0651-4960-876D-240A8A12355E}"/>
                </a:ext>
              </a:extLst>
            </p:cNvPr>
            <p:cNvGrpSpPr/>
            <p:nvPr/>
          </p:nvGrpSpPr>
          <p:grpSpPr>
            <a:xfrm>
              <a:off x="6108317" y="3440751"/>
              <a:ext cx="2613325" cy="526886"/>
              <a:chOff x="6108317" y="3440751"/>
              <a:chExt cx="2613325" cy="526886"/>
            </a:xfrm>
          </p:grpSpPr>
          <p:sp>
            <p:nvSpPr>
              <p:cNvPr id="15" name="角丸四角形 14"/>
              <p:cNvSpPr/>
              <p:nvPr/>
            </p:nvSpPr>
            <p:spPr bwMode="gray">
              <a:xfrm>
                <a:off x="6108317" y="3440751"/>
                <a:ext cx="2613325" cy="526886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6" name="角丸四角形 15"/>
              <p:cNvSpPr/>
              <p:nvPr/>
            </p:nvSpPr>
            <p:spPr bwMode="white">
              <a:xfrm>
                <a:off x="6136604" y="3475521"/>
                <a:ext cx="2556581" cy="478987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white">
              <a:xfrm>
                <a:off x="6207271" y="3525884"/>
                <a:ext cx="2415246" cy="394021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自転車の盗難</a:t>
                </a:r>
                <a:endParaRPr lang="en-US" altLang="ja-JP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5833" y="1624360"/>
              <a:ext cx="2070455" cy="1986517"/>
            </a:xfrm>
            <a:prstGeom prst="rect">
              <a:avLst/>
            </a:prstGeom>
          </p:spPr>
        </p:pic>
      </p:grpSp>
      <p:sp>
        <p:nvSpPr>
          <p:cNvPr id="30" name="正方形/長方形 29"/>
          <p:cNvSpPr/>
          <p:nvPr/>
        </p:nvSpPr>
        <p:spPr>
          <a:xfrm>
            <a:off x="188483" y="1306059"/>
            <a:ext cx="9153873" cy="51435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</a:t>
            </a:r>
            <a:r>
              <a:rPr lang="ja-JP" altLang="en-US" sz="3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起きてほしくないこと</a:t>
            </a:r>
            <a:r>
              <a:rPr lang="ja-JP" alt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で、起きるとお金がかかること</a:t>
            </a:r>
          </a:p>
        </p:txBody>
      </p:sp>
      <p:sp>
        <p:nvSpPr>
          <p:cNvPr id="37" name="スライド番号プレースホルダー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553B-32E2-D644-9CD0-56FDA882EB90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165F87C8-20E1-467C-28DF-5A6A2F05DC2F}"/>
              </a:ext>
            </a:extLst>
          </p:cNvPr>
          <p:cNvSpPr/>
          <p:nvPr/>
        </p:nvSpPr>
        <p:spPr>
          <a:xfrm>
            <a:off x="1719619" y="-55489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なに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857D9303-C061-A6EE-B528-D995B6C2DAF5}"/>
              </a:ext>
            </a:extLst>
          </p:cNvPr>
          <p:cNvSpPr/>
          <p:nvPr/>
        </p:nvSpPr>
        <p:spPr>
          <a:xfrm>
            <a:off x="67291" y="1131642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57A6EC2B-945A-ACB1-CA54-5E6B349415C5}"/>
              </a:ext>
            </a:extLst>
          </p:cNvPr>
          <p:cNvSpPr/>
          <p:nvPr/>
        </p:nvSpPr>
        <p:spPr>
          <a:xfrm>
            <a:off x="4174560" y="1133076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6FCEE0D-FCA1-EF6F-9F3D-F07B2A59B87B}"/>
              </a:ext>
            </a:extLst>
          </p:cNvPr>
          <p:cNvSpPr/>
          <p:nvPr/>
        </p:nvSpPr>
        <p:spPr>
          <a:xfrm>
            <a:off x="5956960" y="1128679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94D39B01-E2DC-4567-6A35-FCEE18436C63}"/>
              </a:ext>
            </a:extLst>
          </p:cNvPr>
          <p:cNvSpPr/>
          <p:nvPr/>
        </p:nvSpPr>
        <p:spPr>
          <a:xfrm>
            <a:off x="1094614" y="3903398"/>
            <a:ext cx="14287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こうつうじこ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23E6EEF-A26D-BE7A-72AE-F4D6F3A1A33A}"/>
              </a:ext>
            </a:extLst>
          </p:cNvPr>
          <p:cNvSpPr/>
          <p:nvPr/>
        </p:nvSpPr>
        <p:spPr>
          <a:xfrm>
            <a:off x="3357071" y="3903398"/>
            <a:ext cx="2479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びょうき　　　　　にゅういん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F29245E5-375E-0C22-B2CF-42B47E8BED35}"/>
              </a:ext>
            </a:extLst>
          </p:cNvPr>
          <p:cNvSpPr/>
          <p:nvPr/>
        </p:nvSpPr>
        <p:spPr>
          <a:xfrm>
            <a:off x="6130255" y="3903398"/>
            <a:ext cx="2479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じてんしゃ　　　　　　　とうなん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23D571CC-FAE7-467F-9F39-E2066851215E}"/>
              </a:ext>
            </a:extLst>
          </p:cNvPr>
          <p:cNvSpPr/>
          <p:nvPr/>
        </p:nvSpPr>
        <p:spPr>
          <a:xfrm>
            <a:off x="6708535" y="6565256"/>
            <a:ext cx="14287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はそん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18CA1A14-1B6A-6630-C120-DB13573085F1}"/>
              </a:ext>
            </a:extLst>
          </p:cNvPr>
          <p:cNvGrpSpPr/>
          <p:nvPr/>
        </p:nvGrpSpPr>
        <p:grpSpPr>
          <a:xfrm>
            <a:off x="547664" y="1942276"/>
            <a:ext cx="2493818" cy="2008988"/>
            <a:chOff x="547664" y="1942276"/>
            <a:chExt cx="2493818" cy="2008988"/>
          </a:xfrm>
        </p:grpSpPr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DD82BF8-62BF-63CC-EC69-A2557649E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75950" y="1942276"/>
              <a:ext cx="2392994" cy="1505007"/>
            </a:xfrm>
            <a:prstGeom prst="rect">
              <a:avLst/>
            </a:prstGeom>
          </p:spPr>
        </p:pic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80047773-AB9A-93DF-314D-F17DDFF428A7}"/>
                </a:ext>
              </a:extLst>
            </p:cNvPr>
            <p:cNvGrpSpPr/>
            <p:nvPr/>
          </p:nvGrpSpPr>
          <p:grpSpPr>
            <a:xfrm>
              <a:off x="547664" y="3440750"/>
              <a:ext cx="2493818" cy="510514"/>
              <a:chOff x="547664" y="3440750"/>
              <a:chExt cx="2493818" cy="510514"/>
            </a:xfrm>
          </p:grpSpPr>
          <p:sp>
            <p:nvSpPr>
              <p:cNvPr id="49" name="角丸四角形 5">
                <a:extLst>
                  <a:ext uri="{FF2B5EF4-FFF2-40B4-BE49-F238E27FC236}">
                    <a16:creationId xmlns:a16="http://schemas.microsoft.com/office/drawing/2014/main" id="{D32D5785-6055-6DE4-5AF7-B1BC3A889662}"/>
                  </a:ext>
                </a:extLst>
              </p:cNvPr>
              <p:cNvSpPr/>
              <p:nvPr/>
            </p:nvSpPr>
            <p:spPr bwMode="gray">
              <a:xfrm>
                <a:off x="547664" y="3440750"/>
                <a:ext cx="2493818" cy="510514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50" name="角丸四角形 6">
                <a:extLst>
                  <a:ext uri="{FF2B5EF4-FFF2-40B4-BE49-F238E27FC236}">
                    <a16:creationId xmlns:a16="http://schemas.microsoft.com/office/drawing/2014/main" id="{0D1109A5-D347-4198-B806-4BF4FB5E8F49}"/>
                  </a:ext>
                </a:extLst>
              </p:cNvPr>
              <p:cNvSpPr/>
              <p:nvPr/>
            </p:nvSpPr>
            <p:spPr bwMode="gray">
              <a:xfrm>
                <a:off x="575950" y="3461234"/>
                <a:ext cx="2439669" cy="476902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58BF7ACB-CCE3-8FC8-8083-D1572138A64A}"/>
                  </a:ext>
                </a:extLst>
              </p:cNvPr>
              <p:cNvSpPr/>
              <p:nvPr/>
            </p:nvSpPr>
            <p:spPr bwMode="white">
              <a:xfrm>
                <a:off x="717285" y="3461233"/>
                <a:ext cx="2108002" cy="469424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交通事故</a:t>
                </a:r>
                <a:endParaRPr lang="en-US" altLang="ja-JP" sz="2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47DFFEE5-44DA-AAB0-8972-42AB5D54C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355" y="4251781"/>
            <a:ext cx="1826584" cy="1857427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682833C-BD6B-B150-E26C-F0D21F508CA6}"/>
              </a:ext>
            </a:extLst>
          </p:cNvPr>
          <p:cNvGrpSpPr/>
          <p:nvPr/>
        </p:nvGrpSpPr>
        <p:grpSpPr>
          <a:xfrm>
            <a:off x="1608688" y="6067434"/>
            <a:ext cx="2493818" cy="487293"/>
            <a:chOff x="3324736" y="3463575"/>
            <a:chExt cx="2493818" cy="487293"/>
          </a:xfrm>
        </p:grpSpPr>
        <p:sp>
          <p:nvSpPr>
            <p:cNvPr id="6" name="角丸四角形 11">
              <a:extLst>
                <a:ext uri="{FF2B5EF4-FFF2-40B4-BE49-F238E27FC236}">
                  <a16:creationId xmlns:a16="http://schemas.microsoft.com/office/drawing/2014/main" id="{B68EF409-1E33-AABE-3EC1-C321DDB17921}"/>
                </a:ext>
              </a:extLst>
            </p:cNvPr>
            <p:cNvSpPr/>
            <p:nvPr/>
          </p:nvSpPr>
          <p:spPr bwMode="gray">
            <a:xfrm>
              <a:off x="3324736" y="3463575"/>
              <a:ext cx="2493818" cy="487293"/>
            </a:xfrm>
            <a:prstGeom prst="roundRect">
              <a:avLst>
                <a:gd name="adj" fmla="val 43388"/>
              </a:avLst>
            </a:prstGeom>
            <a:solidFill>
              <a:schemeClr val="tx2"/>
            </a:solidFill>
            <a:ln w="317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角丸四角形 12">
              <a:extLst>
                <a:ext uri="{FF2B5EF4-FFF2-40B4-BE49-F238E27FC236}">
                  <a16:creationId xmlns:a16="http://schemas.microsoft.com/office/drawing/2014/main" id="{C6AFBD66-CCB8-21C8-472D-4C53E6AE35F4}"/>
                </a:ext>
              </a:extLst>
            </p:cNvPr>
            <p:cNvSpPr/>
            <p:nvPr/>
          </p:nvSpPr>
          <p:spPr bwMode="white">
            <a:xfrm>
              <a:off x="3353022" y="3494747"/>
              <a:ext cx="2439669" cy="442993"/>
            </a:xfrm>
            <a:prstGeom prst="roundRect">
              <a:avLst>
                <a:gd name="adj" fmla="val 45836"/>
              </a:avLst>
            </a:prstGeom>
            <a:noFill/>
            <a:ln w="9525" cmpd="sng">
              <a:solidFill>
                <a:schemeClr val="bg1"/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4987D54E-CC66-BC8C-E87F-444AF8D966EB}"/>
                </a:ext>
              </a:extLst>
            </p:cNvPr>
            <p:cNvSpPr/>
            <p:nvPr/>
          </p:nvSpPr>
          <p:spPr bwMode="white">
            <a:xfrm>
              <a:off x="3517644" y="3514786"/>
              <a:ext cx="2108002" cy="394021"/>
            </a:xfrm>
            <a:prstGeom prst="rect">
              <a:avLst/>
            </a:prstGeom>
            <a:noFill/>
            <a:ln w="50800" cap="rnd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介護</a:t>
              </a:r>
              <a:endParaRPr lang="en-US" altLang="ja-JP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</p:grp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D4746C4A-462C-4016-EF53-7B76DCC13AE7}"/>
              </a:ext>
            </a:extLst>
          </p:cNvPr>
          <p:cNvSpPr/>
          <p:nvPr/>
        </p:nvSpPr>
        <p:spPr>
          <a:xfrm>
            <a:off x="2141222" y="6547532"/>
            <a:ext cx="14287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かいご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2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D9969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63113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リスクに備える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3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つの保障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78434" y="769134"/>
            <a:ext cx="8258703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保障：もしものときに生活を守るもの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4305935" y="2659454"/>
            <a:ext cx="43921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303554" y="3906661"/>
            <a:ext cx="41258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301819" y="5292615"/>
            <a:ext cx="21960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507786" y="5768176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507786" y="4901284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525542" y="4882912"/>
            <a:ext cx="2219" cy="9001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 bwMode="ltGray">
          <a:xfrm>
            <a:off x="4754682" y="2126092"/>
            <a:ext cx="317965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社会保障制度</a:t>
            </a:r>
            <a:endParaRPr kumimoji="1" lang="en-US" altLang="ja-JP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r>
              <a:rPr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(</a:t>
            </a:r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社会保険等</a:t>
            </a:r>
            <a:r>
              <a:rPr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)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0" name="テキスト ボックス 19"/>
          <p:cNvSpPr txBox="1"/>
          <p:nvPr/>
        </p:nvSpPr>
        <p:spPr bwMode="ltGray">
          <a:xfrm>
            <a:off x="4754681" y="3617324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3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死亡退職金等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1" name="テキスト ボックス 20"/>
          <p:cNvSpPr txBox="1"/>
          <p:nvPr/>
        </p:nvSpPr>
        <p:spPr bwMode="ltGray">
          <a:xfrm>
            <a:off x="4745150" y="4707840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2" name="テキスト ボックス 21"/>
          <p:cNvSpPr txBox="1"/>
          <p:nvPr/>
        </p:nvSpPr>
        <p:spPr bwMode="ltGray">
          <a:xfrm>
            <a:off x="4754678" y="5432312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民間保険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458112" y="1820923"/>
            <a:ext cx="895647" cy="4382427"/>
          </a:xfrm>
          <a:prstGeom prst="roundRect">
            <a:avLst>
              <a:gd name="adj" fmla="val 50000"/>
            </a:avLst>
          </a:prstGeom>
          <a:solidFill>
            <a:srgbClr val="799AB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-10761" y="2049740"/>
            <a:ext cx="1827496" cy="3820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リ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ス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ク</a:t>
            </a:r>
          </a:p>
        </p:txBody>
      </p:sp>
      <p:sp>
        <p:nvSpPr>
          <p:cNvPr id="5" name="ホームベース 4"/>
          <p:cNvSpPr/>
          <p:nvPr/>
        </p:nvSpPr>
        <p:spPr>
          <a:xfrm rot="10800000">
            <a:off x="1449443" y="2190493"/>
            <a:ext cx="2956744" cy="92456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ホームベース 30"/>
          <p:cNvSpPr/>
          <p:nvPr/>
        </p:nvSpPr>
        <p:spPr>
          <a:xfrm rot="10800000">
            <a:off x="1467200" y="3478244"/>
            <a:ext cx="2956744" cy="924567"/>
          </a:xfrm>
          <a:prstGeom prst="homePlate">
            <a:avLst/>
          </a:prstGeom>
          <a:solidFill>
            <a:srgbClr val="D2E7B8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ホームベース 31"/>
          <p:cNvSpPr/>
          <p:nvPr/>
        </p:nvSpPr>
        <p:spPr>
          <a:xfrm rot="10800000">
            <a:off x="1449444" y="4797381"/>
            <a:ext cx="2956744" cy="924567"/>
          </a:xfrm>
          <a:prstGeom prst="homePlate">
            <a:avLst/>
          </a:prstGeom>
          <a:solidFill>
            <a:srgbClr val="CBCADB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997577" y="235092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公的保障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97577" y="363918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企業保障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997577" y="495323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私的保障</a:t>
            </a:r>
          </a:p>
        </p:txBody>
      </p:sp>
      <p:sp>
        <p:nvSpPr>
          <p:cNvPr id="36" name="円/楕円 35"/>
          <p:cNvSpPr/>
          <p:nvPr/>
        </p:nvSpPr>
        <p:spPr bwMode="ltGray">
          <a:xfrm>
            <a:off x="7738849" y="1989763"/>
            <a:ext cx="1165006" cy="118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国など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7" name="円/楕円 36"/>
          <p:cNvSpPr/>
          <p:nvPr/>
        </p:nvSpPr>
        <p:spPr bwMode="ltGray">
          <a:xfrm>
            <a:off x="7738849" y="3314092"/>
            <a:ext cx="1165005" cy="136473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勤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め先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8" name="円/楕円 37"/>
          <p:cNvSpPr/>
          <p:nvPr/>
        </p:nvSpPr>
        <p:spPr bwMode="ltGray">
          <a:xfrm>
            <a:off x="7807107" y="4838312"/>
            <a:ext cx="1096748" cy="1188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自分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2444909" y="1412248"/>
            <a:ext cx="1979035" cy="630097"/>
          </a:xfrm>
          <a:prstGeom prst="wedgeRoundRectCallout">
            <a:avLst>
              <a:gd name="adj1" fmla="val 2196"/>
              <a:gd name="adj2" fmla="val 101664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法で強制</a:t>
            </a:r>
            <a:endParaRPr kumimoji="1" lang="ja-JP" altLang="en-US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9" name="ホームベース 28"/>
          <p:cNvSpPr/>
          <p:nvPr/>
        </p:nvSpPr>
        <p:spPr>
          <a:xfrm rot="10800000">
            <a:off x="1455357" y="4791854"/>
            <a:ext cx="2956744" cy="924567"/>
          </a:xfrm>
          <a:prstGeom prst="homePlat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角丸四角形吹き出し 25"/>
          <p:cNvSpPr/>
          <p:nvPr/>
        </p:nvSpPr>
        <p:spPr>
          <a:xfrm>
            <a:off x="1671782" y="5871239"/>
            <a:ext cx="2235588" cy="699307"/>
          </a:xfrm>
          <a:prstGeom prst="wedgeRoundRectCallout">
            <a:avLst>
              <a:gd name="adj1" fmla="val -2868"/>
              <a:gd name="adj2" fmla="val -94067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本人の意思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437749"/>
            <a:ext cx="2133600" cy="365125"/>
          </a:xfrm>
        </p:spPr>
        <p:txBody>
          <a:bodyPr/>
          <a:lstStyle/>
          <a:p>
            <a:fld id="{7B76553B-32E2-D644-9CD0-56FDA882EB90}" type="slidenum">
              <a:rPr kumimoji="1" lang="ja-JP" altLang="en-US" sz="1800" smtClean="0">
                <a:solidFill>
                  <a:srgbClr val="3A3A3A"/>
                </a:solidFill>
              </a:rPr>
              <a:t>30</a:t>
            </a:fld>
            <a:endParaRPr kumimoji="1" lang="ja-JP" altLang="en-US" dirty="0">
              <a:solidFill>
                <a:srgbClr val="3A3A3A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EDBB053-E07E-43FF-45B9-91C98289C4C8}"/>
              </a:ext>
            </a:extLst>
          </p:cNvPr>
          <p:cNvSpPr/>
          <p:nvPr/>
        </p:nvSpPr>
        <p:spPr>
          <a:xfrm>
            <a:off x="1671782" y="-81462"/>
            <a:ext cx="72164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BEC3473-DB5F-677A-E2DF-B95F4E5E6268}"/>
              </a:ext>
            </a:extLst>
          </p:cNvPr>
          <p:cNvSpPr/>
          <p:nvPr/>
        </p:nvSpPr>
        <p:spPr>
          <a:xfrm>
            <a:off x="3940995" y="-89942"/>
            <a:ext cx="72164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329A8D-6B8D-BB4C-ED09-CA65344D5BAE}"/>
              </a:ext>
            </a:extLst>
          </p:cNvPr>
          <p:cNvSpPr/>
          <p:nvPr/>
        </p:nvSpPr>
        <p:spPr>
          <a:xfrm>
            <a:off x="902987" y="665933"/>
            <a:ext cx="14287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B7F638D-D81C-18A2-1F12-987714FABC84}"/>
              </a:ext>
            </a:extLst>
          </p:cNvPr>
          <p:cNvSpPr/>
          <p:nvPr/>
        </p:nvSpPr>
        <p:spPr>
          <a:xfrm>
            <a:off x="4922537" y="66669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917D7F5-F7C7-25B9-7169-044FB3418E4D}"/>
              </a:ext>
            </a:extLst>
          </p:cNvPr>
          <p:cNvSpPr/>
          <p:nvPr/>
        </p:nvSpPr>
        <p:spPr>
          <a:xfrm>
            <a:off x="5998862" y="66669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まも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459961D-BC0B-8A3C-25C0-08E4107BBB12}"/>
              </a:ext>
            </a:extLst>
          </p:cNvPr>
          <p:cNvSpPr/>
          <p:nvPr/>
        </p:nvSpPr>
        <p:spPr>
          <a:xfrm>
            <a:off x="2584747" y="1292767"/>
            <a:ext cx="72164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ほう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4564416-B07F-EAF9-E316-19B93F29140D}"/>
              </a:ext>
            </a:extLst>
          </p:cNvPr>
          <p:cNvSpPr/>
          <p:nvPr/>
        </p:nvSpPr>
        <p:spPr>
          <a:xfrm>
            <a:off x="3306395" y="1292766"/>
            <a:ext cx="91419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きょうせい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0FA08461-4993-284E-3C2D-D57FEE87B3FD}"/>
              </a:ext>
            </a:extLst>
          </p:cNvPr>
          <p:cNvSpPr/>
          <p:nvPr/>
        </p:nvSpPr>
        <p:spPr>
          <a:xfrm>
            <a:off x="1807210" y="2199405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1A07291-67BF-711F-B80C-0316C5299A6F}"/>
              </a:ext>
            </a:extLst>
          </p:cNvPr>
          <p:cNvSpPr/>
          <p:nvPr/>
        </p:nvSpPr>
        <p:spPr>
          <a:xfrm>
            <a:off x="1807210" y="3474534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きぎょうほしょう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A10C1C5B-3F82-0C69-BA45-D06F8E69226C}"/>
              </a:ext>
            </a:extLst>
          </p:cNvPr>
          <p:cNvSpPr/>
          <p:nvPr/>
        </p:nvSpPr>
        <p:spPr>
          <a:xfrm>
            <a:off x="1805359" y="4796896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してきほしょう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A8DB5A79-E406-98E1-2FD9-EE9AACB72301}"/>
              </a:ext>
            </a:extLst>
          </p:cNvPr>
          <p:cNvSpPr/>
          <p:nvPr/>
        </p:nvSpPr>
        <p:spPr>
          <a:xfrm>
            <a:off x="1901658" y="5814420"/>
            <a:ext cx="72164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ほんにん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C154D29-501E-8095-9392-860640857912}"/>
              </a:ext>
            </a:extLst>
          </p:cNvPr>
          <p:cNvSpPr/>
          <p:nvPr/>
        </p:nvSpPr>
        <p:spPr>
          <a:xfrm>
            <a:off x="2835107" y="5814420"/>
            <a:ext cx="91419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いし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06F2024-3414-99C8-F118-2FDBD6FEC9C7}"/>
              </a:ext>
            </a:extLst>
          </p:cNvPr>
          <p:cNvSpPr/>
          <p:nvPr/>
        </p:nvSpPr>
        <p:spPr>
          <a:xfrm>
            <a:off x="7932747" y="1959899"/>
            <a:ext cx="7638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くに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8FC6B0E-20D2-DAA5-9600-2D623216A0E3}"/>
              </a:ext>
            </a:extLst>
          </p:cNvPr>
          <p:cNvSpPr txBox="1"/>
          <p:nvPr/>
        </p:nvSpPr>
        <p:spPr>
          <a:xfrm>
            <a:off x="8383930" y="3408287"/>
            <a:ext cx="353943" cy="12288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つと　　　　　　　さき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EB7A062-3477-4533-0324-9147FBAB20D2}"/>
              </a:ext>
            </a:extLst>
          </p:cNvPr>
          <p:cNvSpPr txBox="1"/>
          <p:nvPr/>
        </p:nvSpPr>
        <p:spPr>
          <a:xfrm>
            <a:off x="8471757" y="5164304"/>
            <a:ext cx="353943" cy="12288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じぶん</a:t>
            </a:r>
            <a:endParaRPr kumimoji="1" lang="ja-JP" altLang="en-US" sz="11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0CE8C43E-1D6F-0E7C-D292-B836B69F5EDD}"/>
              </a:ext>
            </a:extLst>
          </p:cNvPr>
          <p:cNvSpPr/>
          <p:nvPr/>
        </p:nvSpPr>
        <p:spPr>
          <a:xfrm>
            <a:off x="5085981" y="1837640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しゃかいほしょうせいど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150957A-5B45-E4A9-C2C1-EC869912F62C}"/>
              </a:ext>
            </a:extLst>
          </p:cNvPr>
          <p:cNvSpPr/>
          <p:nvPr/>
        </p:nvSpPr>
        <p:spPr>
          <a:xfrm>
            <a:off x="5085989" y="2999752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しゃかいほけんなど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9E5BD15-482F-9EC9-F36C-E7E8651B63F1}"/>
              </a:ext>
            </a:extLst>
          </p:cNvPr>
          <p:cNvSpPr/>
          <p:nvPr/>
        </p:nvSpPr>
        <p:spPr>
          <a:xfrm>
            <a:off x="5085981" y="3342652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しぼうたいしょくきんなど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15DCA6EB-1E83-6782-364E-B8F2EF48B323}"/>
              </a:ext>
            </a:extLst>
          </p:cNvPr>
          <p:cNvSpPr/>
          <p:nvPr/>
        </p:nvSpPr>
        <p:spPr>
          <a:xfrm>
            <a:off x="5085989" y="4418977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CD75DC15-1C38-1E8E-A0CD-9469B8B48D6F}"/>
              </a:ext>
            </a:extLst>
          </p:cNvPr>
          <p:cNvSpPr/>
          <p:nvPr/>
        </p:nvSpPr>
        <p:spPr>
          <a:xfrm>
            <a:off x="5085989" y="5885858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みんかんほけん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7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rgbClr val="C9A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8450" y="2559875"/>
            <a:ext cx="8547100" cy="219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8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dirty="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３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自分で準備する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ctr" defTabSz="457200" rtl="0" eaLnBrk="1" fontAlgn="auto" latinLnBrk="0" hangingPunct="1">
              <a:lnSpc>
                <a:spcPts val="8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「私的保障」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F6D9D6-5500-D849-72F0-B40B105BBFAD}"/>
              </a:ext>
            </a:extLst>
          </p:cNvPr>
          <p:cNvSpPr/>
          <p:nvPr/>
        </p:nvSpPr>
        <p:spPr>
          <a:xfrm>
            <a:off x="2656625" y="2354649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accent4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じぶん</a:t>
            </a:r>
            <a:endParaRPr lang="en-US" altLang="ja-JP" dirty="0">
              <a:solidFill>
                <a:schemeClr val="accent4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5DC3705-DF17-E810-0C68-FDB884CDE7B7}"/>
              </a:ext>
            </a:extLst>
          </p:cNvPr>
          <p:cNvSpPr/>
          <p:nvPr/>
        </p:nvSpPr>
        <p:spPr>
          <a:xfrm>
            <a:off x="5024717" y="234922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accent4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lang="en-US" altLang="ja-JP" dirty="0">
              <a:solidFill>
                <a:schemeClr val="accent4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C2686D1-A08E-3C31-03B2-78B9B98E73BE}"/>
              </a:ext>
            </a:extLst>
          </p:cNvPr>
          <p:cNvSpPr/>
          <p:nvPr/>
        </p:nvSpPr>
        <p:spPr>
          <a:xfrm>
            <a:off x="3559639" y="3467829"/>
            <a:ext cx="202472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accent4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してきほしょう</a:t>
            </a:r>
            <a:endParaRPr lang="en-US" altLang="ja-JP" dirty="0">
              <a:solidFill>
                <a:schemeClr val="accent4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103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預貯金と民間保険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/>
        </p:nvGraphicFramePr>
        <p:xfrm>
          <a:off x="166256" y="1126084"/>
          <a:ext cx="4392000" cy="532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0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103016"/>
              </p:ext>
            </p:extLst>
          </p:nvPr>
        </p:nvGraphicFramePr>
        <p:xfrm>
          <a:off x="4613369" y="1126084"/>
          <a:ext cx="4392000" cy="532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b="1" i="0" dirty="0">
                          <a:solidFill>
                            <a:srgbClr val="3399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0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764" y="2966349"/>
            <a:ext cx="1416466" cy="1864921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D87005F-84A3-4D29-84E1-C195FF18E3A9}"/>
              </a:ext>
            </a:extLst>
          </p:cNvPr>
          <p:cNvGrpSpPr/>
          <p:nvPr/>
        </p:nvGrpSpPr>
        <p:grpSpPr>
          <a:xfrm>
            <a:off x="1430875" y="2558439"/>
            <a:ext cx="1632626" cy="914705"/>
            <a:chOff x="1430875" y="2558439"/>
            <a:chExt cx="1632626" cy="914705"/>
          </a:xfrm>
        </p:grpSpPr>
        <p:sp>
          <p:nvSpPr>
            <p:cNvPr id="11" name="右矢印 10"/>
            <p:cNvSpPr/>
            <p:nvPr/>
          </p:nvSpPr>
          <p:spPr bwMode="black">
            <a:xfrm rot="1058399">
              <a:off x="1465688" y="2558439"/>
              <a:ext cx="1597813" cy="914705"/>
            </a:xfrm>
            <a:prstGeom prst="rightArrow">
              <a:avLst>
                <a:gd name="adj1" fmla="val 50000"/>
                <a:gd name="adj2" fmla="val 60917"/>
              </a:avLst>
            </a:prstGeom>
            <a:solidFill>
              <a:schemeClr val="accent5"/>
            </a:solidFill>
            <a:ln w="3175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 bwMode="white">
            <a:xfrm rot="1159575">
              <a:off x="1430875" y="2866454"/>
              <a:ext cx="140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お金を預ける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CA42698-CEB6-4FD1-8B4C-5EEC0BD8235B}"/>
              </a:ext>
            </a:extLst>
          </p:cNvPr>
          <p:cNvGrpSpPr/>
          <p:nvPr/>
        </p:nvGrpSpPr>
        <p:grpSpPr>
          <a:xfrm>
            <a:off x="1428601" y="4493423"/>
            <a:ext cx="1803500" cy="929642"/>
            <a:chOff x="1428601" y="4493423"/>
            <a:chExt cx="1803500" cy="929642"/>
          </a:xfrm>
        </p:grpSpPr>
        <p:sp>
          <p:nvSpPr>
            <p:cNvPr id="13" name="右矢印 12"/>
            <p:cNvSpPr/>
            <p:nvPr/>
          </p:nvSpPr>
          <p:spPr bwMode="gray">
            <a:xfrm rot="9417149">
              <a:off x="1428601" y="4493423"/>
              <a:ext cx="1702313" cy="929642"/>
            </a:xfrm>
            <a:prstGeom prst="rightArrow">
              <a:avLst>
                <a:gd name="adj1" fmla="val 50000"/>
                <a:gd name="adj2" fmla="val 65335"/>
              </a:avLst>
            </a:prstGeom>
            <a:solidFill>
              <a:schemeClr val="accent4">
                <a:lumMod val="75000"/>
              </a:schemeClr>
            </a:solidFill>
            <a:ln w="317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 bwMode="white">
            <a:xfrm rot="20185190">
              <a:off x="1603129" y="4780995"/>
              <a:ext cx="1628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お金を引き出す</a:t>
              </a:r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99" y="4364576"/>
            <a:ext cx="1155920" cy="1147960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B7A5267-F399-47B5-AF71-DA3FBD3B88A0}"/>
              </a:ext>
            </a:extLst>
          </p:cNvPr>
          <p:cNvGrpSpPr/>
          <p:nvPr/>
        </p:nvGrpSpPr>
        <p:grpSpPr>
          <a:xfrm rot="21250923">
            <a:off x="5990055" y="4342785"/>
            <a:ext cx="1910884" cy="904066"/>
            <a:chOff x="6138786" y="4287654"/>
            <a:chExt cx="1910884" cy="767104"/>
          </a:xfrm>
        </p:grpSpPr>
        <p:sp>
          <p:nvSpPr>
            <p:cNvPr id="29" name="右矢印 28"/>
            <p:cNvSpPr/>
            <p:nvPr/>
          </p:nvSpPr>
          <p:spPr bwMode="gray">
            <a:xfrm rot="9998293">
              <a:off x="6138786" y="4287654"/>
              <a:ext cx="1783199" cy="767104"/>
            </a:xfrm>
            <a:prstGeom prst="rightArrow">
              <a:avLst>
                <a:gd name="adj1" fmla="val 51606"/>
                <a:gd name="adj2" fmla="val 73693"/>
              </a:avLst>
            </a:prstGeom>
            <a:solidFill>
              <a:schemeClr val="accent4">
                <a:lumMod val="75000"/>
              </a:schemeClr>
            </a:solidFill>
            <a:ln w="317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 bwMode="white">
            <a:xfrm rot="20766334">
              <a:off x="6340653" y="4396808"/>
              <a:ext cx="1709017" cy="496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</a:t>
              </a:r>
              <a:r>
                <a:rPr kumimoji="1"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(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保険金</a:t>
              </a:r>
              <a:r>
                <a:rPr kumimoji="1"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を受取る</a:t>
              </a:r>
            </a:p>
          </p:txBody>
        </p:sp>
      </p:grpSp>
      <p:pic>
        <p:nvPicPr>
          <p:cNvPr id="36" name="図 3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345" y="3064346"/>
            <a:ext cx="1290024" cy="1700486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8C5B53C5-F932-43AA-B06B-04FDE4C055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75" y="1822293"/>
            <a:ext cx="1254450" cy="1644395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F03410FD-006D-47DE-AA66-46CE7A25C5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515" y="5220760"/>
            <a:ext cx="1129112" cy="1121338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64FA26A2-32B7-44A6-860C-86AEF571F5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617" y="4361684"/>
            <a:ext cx="1053377" cy="977867"/>
          </a:xfrm>
          <a:prstGeom prst="rect">
            <a:avLst/>
          </a:prstGeom>
        </p:spPr>
      </p:pic>
      <p:pic>
        <p:nvPicPr>
          <p:cNvPr id="31" name="図 30" descr="おもちゃ, 人形, 写真, 異なる が含まれている画像&#10;&#10;自動的に生成された説明">
            <a:extLst>
              <a:ext uri="{FF2B5EF4-FFF2-40B4-BE49-F238E27FC236}">
                <a16:creationId xmlns:a16="http://schemas.microsoft.com/office/drawing/2014/main" id="{249EBBCF-A1D3-454F-B37F-2E38DF5970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2679" y="1929288"/>
            <a:ext cx="1661881" cy="141646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4D2F650-1CBA-4897-95B7-A14BC14B5A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628" y="3780667"/>
            <a:ext cx="1254450" cy="1014150"/>
          </a:xfrm>
          <a:prstGeom prst="rect">
            <a:avLst/>
          </a:prstGeom>
        </p:spPr>
      </p:pic>
      <p:pic>
        <p:nvPicPr>
          <p:cNvPr id="14" name="図 13" descr="ブラック, 時計, 立つ が含まれている画像&#10;&#10;自動的に生成された説明">
            <a:extLst>
              <a:ext uri="{FF2B5EF4-FFF2-40B4-BE49-F238E27FC236}">
                <a16:creationId xmlns:a16="http://schemas.microsoft.com/office/drawing/2014/main" id="{B7E37A86-BB1E-4FB4-B3EF-FA171A8409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451" y="5304317"/>
            <a:ext cx="1119742" cy="805469"/>
          </a:xfrm>
          <a:prstGeom prst="rect">
            <a:avLst/>
          </a:prstGeom>
        </p:spPr>
      </p:pic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>
          <a:xfrm>
            <a:off x="7018814" y="6488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7F2C137-8DC4-63FF-FE5E-D2CFE76565F9}"/>
              </a:ext>
            </a:extLst>
          </p:cNvPr>
          <p:cNvSpPr/>
          <p:nvPr/>
        </p:nvSpPr>
        <p:spPr>
          <a:xfrm>
            <a:off x="570478" y="-92865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A54D86E-99A8-F8D6-3E7E-F14D08D96922}"/>
              </a:ext>
            </a:extLst>
          </p:cNvPr>
          <p:cNvSpPr/>
          <p:nvPr/>
        </p:nvSpPr>
        <p:spPr>
          <a:xfrm>
            <a:off x="2076775" y="-97049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 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AD26119-C263-1586-A266-6DBD5A30DBAC}"/>
              </a:ext>
            </a:extLst>
          </p:cNvPr>
          <p:cNvSpPr/>
          <p:nvPr/>
        </p:nvSpPr>
        <p:spPr>
          <a:xfrm>
            <a:off x="1728387" y="991693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E4F6B43-1DCC-C807-B204-E67DC50997F4}"/>
              </a:ext>
            </a:extLst>
          </p:cNvPr>
          <p:cNvSpPr/>
          <p:nvPr/>
        </p:nvSpPr>
        <p:spPr>
          <a:xfrm>
            <a:off x="6018282" y="1004563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29805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みんかんほけん</a:t>
            </a:r>
            <a:endParaRPr kumimoji="1" lang="ja-JP" altLang="en-US" sz="1400" dirty="0">
              <a:solidFill>
                <a:srgbClr val="298054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0600ADD-A2D8-4A94-4378-5DCA897C4E0D}"/>
              </a:ext>
            </a:extLst>
          </p:cNvPr>
          <p:cNvSpPr/>
          <p:nvPr/>
        </p:nvSpPr>
        <p:spPr>
          <a:xfrm rot="1047104">
            <a:off x="1666591" y="2588298"/>
            <a:ext cx="4938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2132EB0-D021-3111-7051-9C05DEEA4023}"/>
              </a:ext>
            </a:extLst>
          </p:cNvPr>
          <p:cNvSpPr/>
          <p:nvPr/>
        </p:nvSpPr>
        <p:spPr>
          <a:xfrm rot="1026319">
            <a:off x="1966921" y="2723738"/>
            <a:ext cx="72164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あず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7F0A33A-8752-1301-C810-2E0F36720AA9}"/>
              </a:ext>
            </a:extLst>
          </p:cNvPr>
          <p:cNvSpPr/>
          <p:nvPr/>
        </p:nvSpPr>
        <p:spPr>
          <a:xfrm rot="20243044">
            <a:off x="1735056" y="4784778"/>
            <a:ext cx="4938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E062BCD-E1A0-9176-B527-5CB0F968F7A3}"/>
              </a:ext>
            </a:extLst>
          </p:cNvPr>
          <p:cNvSpPr/>
          <p:nvPr/>
        </p:nvSpPr>
        <p:spPr>
          <a:xfrm rot="20182880">
            <a:off x="2486371" y="4472595"/>
            <a:ext cx="4200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だ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659E36C-DAE9-2FA5-73E5-B9E598C425C4}"/>
              </a:ext>
            </a:extLst>
          </p:cNvPr>
          <p:cNvSpPr/>
          <p:nvPr/>
        </p:nvSpPr>
        <p:spPr>
          <a:xfrm rot="20221235">
            <a:off x="2130724" y="4620407"/>
            <a:ext cx="4200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EA8D2660-91A3-7EDE-32F0-D3D580D40CEE}"/>
              </a:ext>
            </a:extLst>
          </p:cNvPr>
          <p:cNvGrpSpPr/>
          <p:nvPr/>
        </p:nvGrpSpPr>
        <p:grpSpPr>
          <a:xfrm>
            <a:off x="6198865" y="2890559"/>
            <a:ext cx="1673736" cy="823030"/>
            <a:chOff x="6222848" y="3002696"/>
            <a:chExt cx="1673736" cy="823030"/>
          </a:xfrm>
        </p:grpSpPr>
        <p:sp>
          <p:nvSpPr>
            <p:cNvPr id="34" name="右矢印 26">
              <a:extLst>
                <a:ext uri="{FF2B5EF4-FFF2-40B4-BE49-F238E27FC236}">
                  <a16:creationId xmlns:a16="http://schemas.microsoft.com/office/drawing/2014/main" id="{22CE1C72-B096-8683-C960-56FBA2645C45}"/>
                </a:ext>
              </a:extLst>
            </p:cNvPr>
            <p:cNvSpPr/>
            <p:nvPr/>
          </p:nvSpPr>
          <p:spPr bwMode="black">
            <a:xfrm rot="1218939">
              <a:off x="6348977" y="3002696"/>
              <a:ext cx="1547607" cy="823030"/>
            </a:xfrm>
            <a:prstGeom prst="rightArrow">
              <a:avLst>
                <a:gd name="adj1" fmla="val 59133"/>
                <a:gd name="adj2" fmla="val 51299"/>
              </a:avLst>
            </a:prstGeom>
            <a:solidFill>
              <a:schemeClr val="accent5"/>
            </a:solidFill>
            <a:ln w="3175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78F81F3-A8E2-934F-1CD8-B2FC09DE41C7}"/>
                </a:ext>
              </a:extLst>
            </p:cNvPr>
            <p:cNvSpPr txBox="1"/>
            <p:nvPr/>
          </p:nvSpPr>
          <p:spPr bwMode="white">
            <a:xfrm rot="1224957">
              <a:off x="6222848" y="3131726"/>
              <a:ext cx="16672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</a:t>
              </a:r>
              <a:r>
                <a:rPr kumimoji="1" lang="en-US" altLang="ja-JP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 (</a:t>
              </a:r>
              <a:r>
                <a:rPr kumimoji="1" lang="ja-JP" altLang="en-US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保険料</a:t>
              </a:r>
              <a:r>
                <a:rPr lang="en-US" altLang="ja-JP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 </a:t>
              </a:r>
              <a:r>
                <a:rPr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を</a:t>
              </a:r>
              <a:endParaRPr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支払う</a:t>
              </a:r>
            </a:p>
          </p:txBody>
        </p:sp>
      </p:grp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F637BEE-29EF-5898-8C47-98D5C6275C57}"/>
              </a:ext>
            </a:extLst>
          </p:cNvPr>
          <p:cNvSpPr/>
          <p:nvPr/>
        </p:nvSpPr>
        <p:spPr>
          <a:xfrm rot="1212742">
            <a:off x="6796129" y="2953363"/>
            <a:ext cx="88303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ほけんりょう</a:t>
            </a:r>
            <a:endParaRPr lang="en-US" altLang="ja-JP" sz="6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0ADA69B2-8A9C-BDC1-1447-BE3E37F8E887}"/>
              </a:ext>
            </a:extLst>
          </p:cNvPr>
          <p:cNvSpPr/>
          <p:nvPr/>
        </p:nvSpPr>
        <p:spPr>
          <a:xfrm rot="1280445">
            <a:off x="6373033" y="3118346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しはら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16E568C4-172B-1E73-5FD4-01391352823C}"/>
              </a:ext>
            </a:extLst>
          </p:cNvPr>
          <p:cNvSpPr/>
          <p:nvPr/>
        </p:nvSpPr>
        <p:spPr>
          <a:xfrm rot="1212742">
            <a:off x="6395539" y="2790434"/>
            <a:ext cx="88303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lang="en-US" altLang="ja-JP" sz="6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09C6C725-1E9F-4A41-113B-EC69CFA3C33B}"/>
              </a:ext>
            </a:extLst>
          </p:cNvPr>
          <p:cNvGrpSpPr/>
          <p:nvPr/>
        </p:nvGrpSpPr>
        <p:grpSpPr>
          <a:xfrm rot="21250923">
            <a:off x="5990055" y="4333260"/>
            <a:ext cx="1910884" cy="904066"/>
            <a:chOff x="6138786" y="4287654"/>
            <a:chExt cx="1910884" cy="767104"/>
          </a:xfrm>
        </p:grpSpPr>
        <p:sp>
          <p:nvSpPr>
            <p:cNvPr id="46" name="右矢印 28">
              <a:extLst>
                <a:ext uri="{FF2B5EF4-FFF2-40B4-BE49-F238E27FC236}">
                  <a16:creationId xmlns:a16="http://schemas.microsoft.com/office/drawing/2014/main" id="{D8AE6A85-4077-E2A9-5879-86378063A8BF}"/>
                </a:ext>
              </a:extLst>
            </p:cNvPr>
            <p:cNvSpPr/>
            <p:nvPr/>
          </p:nvSpPr>
          <p:spPr bwMode="gray">
            <a:xfrm rot="9998293">
              <a:off x="6138786" y="4287654"/>
              <a:ext cx="1783199" cy="767104"/>
            </a:xfrm>
            <a:prstGeom prst="rightArrow">
              <a:avLst>
                <a:gd name="adj1" fmla="val 51606"/>
                <a:gd name="adj2" fmla="val 73693"/>
              </a:avLst>
            </a:prstGeom>
            <a:solidFill>
              <a:schemeClr val="accent4">
                <a:lumMod val="75000"/>
              </a:schemeClr>
            </a:solidFill>
            <a:ln w="317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B7F5FDAC-D800-D0C9-E720-84CE5C87CED7}"/>
                </a:ext>
              </a:extLst>
            </p:cNvPr>
            <p:cNvSpPr txBox="1"/>
            <p:nvPr/>
          </p:nvSpPr>
          <p:spPr bwMode="white">
            <a:xfrm rot="20804101">
              <a:off x="6340653" y="4396808"/>
              <a:ext cx="1709017" cy="496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</a:t>
              </a:r>
              <a:r>
                <a:rPr kumimoji="1" lang="en-US" altLang="ja-JP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 (</a:t>
              </a:r>
              <a:r>
                <a:rPr kumimoji="1" lang="ja-JP" altLang="en-US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保険金</a:t>
              </a:r>
              <a:r>
                <a:rPr kumimoji="1" lang="en-US" altLang="ja-JP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 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を</a:t>
              </a:r>
              <a:endParaRPr kumimoji="1"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受取る</a:t>
              </a:r>
            </a:p>
          </p:txBody>
        </p:sp>
      </p:grp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F31CD56-48BC-EEC1-6390-13C7A7816D4E}"/>
              </a:ext>
            </a:extLst>
          </p:cNvPr>
          <p:cNvSpPr/>
          <p:nvPr/>
        </p:nvSpPr>
        <p:spPr>
          <a:xfrm rot="20419839">
            <a:off x="6628583" y="4318044"/>
            <a:ext cx="88303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ほけんきん</a:t>
            </a:r>
            <a:endParaRPr lang="en-US" altLang="ja-JP" sz="6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71398E62-7220-1AD3-902D-A3D736B1430D}"/>
              </a:ext>
            </a:extLst>
          </p:cNvPr>
          <p:cNvSpPr/>
          <p:nvPr/>
        </p:nvSpPr>
        <p:spPr>
          <a:xfrm rot="20476829">
            <a:off x="6365090" y="4577538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うけと</a:t>
            </a:r>
            <a:endParaRPr kumimoji="1" lang="ja-JP" altLang="en-US" sz="600" dirty="0">
              <a:solidFill>
                <a:schemeClr val="bg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F2E9CC3-CE79-AF22-DCC1-AF5F4C6EF1E1}"/>
              </a:ext>
            </a:extLst>
          </p:cNvPr>
          <p:cNvSpPr/>
          <p:nvPr/>
        </p:nvSpPr>
        <p:spPr>
          <a:xfrm rot="20243044">
            <a:off x="6397496" y="4456742"/>
            <a:ext cx="4938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lang="en-US" altLang="ja-JP" sz="6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9247B2F-BDF9-00D3-DE9F-7175C9434146}"/>
              </a:ext>
            </a:extLst>
          </p:cNvPr>
          <p:cNvSpPr/>
          <p:nvPr/>
        </p:nvSpPr>
        <p:spPr>
          <a:xfrm>
            <a:off x="7896303" y="3015790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583FF9E-03FA-A493-0DC0-EB7E39C74C5E}"/>
              </a:ext>
            </a:extLst>
          </p:cNvPr>
          <p:cNvSpPr/>
          <p:nvPr/>
        </p:nvSpPr>
        <p:spPr>
          <a:xfrm>
            <a:off x="3291023" y="3015791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ぎんこう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E2C05A3-7444-8CCA-1EAA-B634F425F634}"/>
              </a:ext>
            </a:extLst>
          </p:cNvPr>
          <p:cNvSpPr/>
          <p:nvPr/>
        </p:nvSpPr>
        <p:spPr>
          <a:xfrm>
            <a:off x="4991342" y="3181335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ほけんりょう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pic>
        <p:nvPicPr>
          <p:cNvPr id="50" name="図 49" descr="ロゴ&#10;&#10;中程度の精度で自動的に生成された説明">
            <a:extLst>
              <a:ext uri="{FF2B5EF4-FFF2-40B4-BE49-F238E27FC236}">
                <a16:creationId xmlns:a16="http://schemas.microsoft.com/office/drawing/2014/main" id="{8B95B84C-201B-E2E8-6D67-DB17EB1C72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2" y="5183754"/>
            <a:ext cx="1378410" cy="866913"/>
          </a:xfrm>
          <a:prstGeom prst="rect">
            <a:avLst/>
          </a:prstGeom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18DA2FC-BE2A-7CA1-B3DE-9AB037E8D32B}"/>
              </a:ext>
            </a:extLst>
          </p:cNvPr>
          <p:cNvSpPr txBox="1"/>
          <p:nvPr/>
        </p:nvSpPr>
        <p:spPr>
          <a:xfrm>
            <a:off x="6743239" y="5625037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リスクの起きた人が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42D2FFB-9F3B-B3D1-C48D-04C60BF16846}"/>
              </a:ext>
            </a:extLst>
          </p:cNvPr>
          <p:cNvSpPr txBox="1"/>
          <p:nvPr/>
        </p:nvSpPr>
        <p:spPr>
          <a:xfrm>
            <a:off x="1886729" y="5625037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お金が必要になると</a:t>
            </a: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43E03EEF-BA1D-5C0F-F24F-3CF363964F5D}"/>
              </a:ext>
            </a:extLst>
          </p:cNvPr>
          <p:cNvSpPr/>
          <p:nvPr/>
        </p:nvSpPr>
        <p:spPr>
          <a:xfrm>
            <a:off x="2032553" y="5445886"/>
            <a:ext cx="4938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CA714923-C83B-0340-8776-3AEA5725054B}"/>
              </a:ext>
            </a:extLst>
          </p:cNvPr>
          <p:cNvSpPr/>
          <p:nvPr/>
        </p:nvSpPr>
        <p:spPr>
          <a:xfrm>
            <a:off x="2498431" y="5449664"/>
            <a:ext cx="737649" cy="330280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461CB301-0CE1-D1A7-22FB-8E0A8E79DF8A}"/>
              </a:ext>
            </a:extLst>
          </p:cNvPr>
          <p:cNvSpPr/>
          <p:nvPr/>
        </p:nvSpPr>
        <p:spPr>
          <a:xfrm>
            <a:off x="7140322" y="5426254"/>
            <a:ext cx="1041750" cy="30714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　　　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CCE6C284-FB87-1713-94AD-D50F3EC18865}"/>
              </a:ext>
            </a:extLst>
          </p:cNvPr>
          <p:cNvSpPr/>
          <p:nvPr/>
        </p:nvSpPr>
        <p:spPr>
          <a:xfrm>
            <a:off x="7754844" y="5435665"/>
            <a:ext cx="1041750" cy="30714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ひと　　　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1703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35296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265989" y="786703"/>
          <a:ext cx="4286974" cy="56250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6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33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1464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0261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4637925" y="786702"/>
          <a:ext cx="4430730" cy="56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119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rgbClr val="00B05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4364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9477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302012" y="4624351"/>
          <a:ext cx="985833" cy="404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5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45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特　　徴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テキスト ボックス 18"/>
          <p:cNvSpPr txBox="1"/>
          <p:nvPr/>
        </p:nvSpPr>
        <p:spPr>
          <a:xfrm>
            <a:off x="244304" y="4196651"/>
            <a:ext cx="4461478" cy="387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貯蓄額は毎年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100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万円（総額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1,000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96332" y="4187173"/>
            <a:ext cx="4272323" cy="387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保険料は毎年約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万円（総額約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2275761-9FE9-43BF-BB18-A5A0C0DDD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87" y="2079540"/>
            <a:ext cx="4201134" cy="19876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77D9232-1EB3-4E06-A875-C2E9BEE913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821" y="2078553"/>
            <a:ext cx="4086242" cy="1967904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75345" y="1604617"/>
            <a:ext cx="4610318" cy="2916762"/>
            <a:chOff x="13395" y="1637522"/>
            <a:chExt cx="4610318" cy="2916762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F997734-76CF-4AD2-A3E2-26E9596AF190}"/>
                </a:ext>
              </a:extLst>
            </p:cNvPr>
            <p:cNvSpPr txBox="1"/>
            <p:nvPr/>
          </p:nvSpPr>
          <p:spPr>
            <a:xfrm>
              <a:off x="164745" y="4069539"/>
              <a:ext cx="650810" cy="48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30</a:t>
              </a:r>
              <a:r>
                <a:rPr kumimoji="1"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歳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4BEE68A-9988-42B9-BF2A-D5BA0AA9429A}"/>
                </a:ext>
              </a:extLst>
            </p:cNvPr>
            <p:cNvSpPr txBox="1"/>
            <p:nvPr/>
          </p:nvSpPr>
          <p:spPr>
            <a:xfrm>
              <a:off x="3972903" y="4067402"/>
              <a:ext cx="650810" cy="48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40</a:t>
              </a:r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歳</a:t>
              </a:r>
              <a:endParaRPr kumimoji="1"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6F6F963-7D7A-4929-9572-BECC0283934F}"/>
                </a:ext>
              </a:extLst>
            </p:cNvPr>
            <p:cNvSpPr txBox="1"/>
            <p:nvPr/>
          </p:nvSpPr>
          <p:spPr>
            <a:xfrm>
              <a:off x="13395" y="1637522"/>
              <a:ext cx="453335" cy="93919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目標額</a:t>
              </a: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1BDA1492-731B-4115-930C-0DD10AB5D1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462" y="2109509"/>
            <a:ext cx="653716" cy="1933101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BEE3A99-671C-4578-8261-FA7414DA7661}"/>
              </a:ext>
            </a:extLst>
          </p:cNvPr>
          <p:cNvSpPr txBox="1"/>
          <p:nvPr/>
        </p:nvSpPr>
        <p:spPr>
          <a:xfrm>
            <a:off x="4678163" y="4035441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9E28851-1FB0-4756-8BB3-B53DDFF6C895}"/>
              </a:ext>
            </a:extLst>
          </p:cNvPr>
          <p:cNvSpPr txBox="1"/>
          <p:nvPr/>
        </p:nvSpPr>
        <p:spPr>
          <a:xfrm>
            <a:off x="8439064" y="4031484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  <a:endParaRPr kumimoji="1"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57C58435-9A21-48C0-A43E-326D26DFC7F3}"/>
              </a:ext>
            </a:extLst>
          </p:cNvPr>
          <p:cNvCxnSpPr/>
          <p:nvPr/>
        </p:nvCxnSpPr>
        <p:spPr>
          <a:xfrm>
            <a:off x="4067625" y="2079540"/>
            <a:ext cx="1008000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518657E6-B697-41C5-ADFB-A856E9DD4189}"/>
              </a:ext>
            </a:extLst>
          </p:cNvPr>
          <p:cNvCxnSpPr/>
          <p:nvPr/>
        </p:nvCxnSpPr>
        <p:spPr>
          <a:xfrm>
            <a:off x="3988960" y="4046457"/>
            <a:ext cx="1008000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預貯金と民間保険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</a:t>
            </a:r>
          </a:p>
        </p:txBody>
      </p:sp>
      <p:graphicFrame>
        <p:nvGraphicFramePr>
          <p:cNvPr id="36" name="表 35"/>
          <p:cNvGraphicFramePr>
            <a:graphicFrameLocks noGrp="1"/>
          </p:cNvGraphicFramePr>
          <p:nvPr/>
        </p:nvGraphicFramePr>
        <p:xfrm>
          <a:off x="4671276" y="4621572"/>
          <a:ext cx="985833" cy="454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5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0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特　　徴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" name="テキスト ボックス 36"/>
          <p:cNvSpPr txBox="1"/>
          <p:nvPr/>
        </p:nvSpPr>
        <p:spPr>
          <a:xfrm>
            <a:off x="292144" y="6411742"/>
            <a:ext cx="83899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注 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①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預貯金は利子や税金などを考慮しない金額。 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②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保険料は男性（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30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歳）契約で、保険期間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10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年、保険金額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1,000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万円の定期保険の例。実際の保険料は、保険種類や契約内容、生命保険会社によって異なる場合があります。</a:t>
            </a:r>
            <a:endParaRPr lang="en-US" altLang="ja-JP" sz="1050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3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998985" y="6506924"/>
            <a:ext cx="2133600" cy="365125"/>
          </a:xfrm>
        </p:spPr>
        <p:txBody>
          <a:bodyPr/>
          <a:lstStyle/>
          <a:p>
            <a:fld id="{7B76553B-32E2-D644-9CD0-56FDA882EB90}" type="slidenum">
              <a:rPr kumimoji="1" lang="ja-JP" altLang="en-US" smtClean="0"/>
              <a:t>33</a:t>
            </a:fld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520F35A-5C64-A0EB-FEE2-9CE3035DF72D}"/>
              </a:ext>
            </a:extLst>
          </p:cNvPr>
          <p:cNvSpPr/>
          <p:nvPr/>
        </p:nvSpPr>
        <p:spPr>
          <a:xfrm>
            <a:off x="570477" y="-47648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82ED3D6-CB45-3656-C526-74C0841E1192}"/>
              </a:ext>
            </a:extLst>
          </p:cNvPr>
          <p:cNvSpPr/>
          <p:nvPr/>
        </p:nvSpPr>
        <p:spPr>
          <a:xfrm>
            <a:off x="2094477" y="-46646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 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35B7C8-453C-3F47-9B62-8E0ADA3AC0A0}"/>
              </a:ext>
            </a:extLst>
          </p:cNvPr>
          <p:cNvSpPr/>
          <p:nvPr/>
        </p:nvSpPr>
        <p:spPr>
          <a:xfrm>
            <a:off x="1797150" y="705720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FB2AE-D9F2-4C68-926C-564970A4CA8A}"/>
              </a:ext>
            </a:extLst>
          </p:cNvPr>
          <p:cNvSpPr/>
          <p:nvPr/>
        </p:nvSpPr>
        <p:spPr>
          <a:xfrm>
            <a:off x="6064350" y="706722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29805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みんかんほけん</a:t>
            </a:r>
            <a:endParaRPr kumimoji="1" lang="ja-JP" altLang="en-US" sz="1400" dirty="0">
              <a:solidFill>
                <a:srgbClr val="298054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152B9EC-1B23-9A2C-6BEA-1848EA1B64DD}"/>
              </a:ext>
            </a:extLst>
          </p:cNvPr>
          <p:cNvSpPr/>
          <p:nvPr/>
        </p:nvSpPr>
        <p:spPr>
          <a:xfrm>
            <a:off x="2943650" y="3131309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ょ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9280DC7-FEA0-16D0-A743-FFA93231A723}"/>
              </a:ext>
            </a:extLst>
          </p:cNvPr>
          <p:cNvSpPr/>
          <p:nvPr/>
        </p:nvSpPr>
        <p:spPr>
          <a:xfrm>
            <a:off x="6362400" y="2884159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ょ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CC6ABA2-6E64-CDB8-6AAF-DB1BDB718D92}"/>
              </a:ext>
            </a:extLst>
          </p:cNvPr>
          <p:cNvSpPr/>
          <p:nvPr/>
        </p:nvSpPr>
        <p:spPr>
          <a:xfrm>
            <a:off x="303522" y="404780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ちょちくがく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100C729-FD04-7468-8ED9-55547968DDCB}"/>
              </a:ext>
            </a:extLst>
          </p:cNvPr>
          <p:cNvSpPr/>
          <p:nvPr/>
        </p:nvSpPr>
        <p:spPr>
          <a:xfrm>
            <a:off x="918753" y="4047273"/>
            <a:ext cx="110054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まいとし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51D3537-CDF6-55FB-14AF-CB5AC54E654D}"/>
              </a:ext>
            </a:extLst>
          </p:cNvPr>
          <p:cNvSpPr/>
          <p:nvPr/>
        </p:nvSpPr>
        <p:spPr>
          <a:xfrm>
            <a:off x="2456782" y="4047899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そうがく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8EE6B74-24FC-FFAA-1FD6-ECA842253C3A}"/>
              </a:ext>
            </a:extLst>
          </p:cNvPr>
          <p:cNvSpPr/>
          <p:nvPr/>
        </p:nvSpPr>
        <p:spPr>
          <a:xfrm>
            <a:off x="4761222" y="404780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ほけんりょう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13F4A97-C8FF-7D1E-7809-4837996192F3}"/>
              </a:ext>
            </a:extLst>
          </p:cNvPr>
          <p:cNvSpPr/>
          <p:nvPr/>
        </p:nvSpPr>
        <p:spPr>
          <a:xfrm>
            <a:off x="5424078" y="4047273"/>
            <a:ext cx="110054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まいとし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E4F255C7-7EF5-72C9-DE5A-89D953803C86}"/>
              </a:ext>
            </a:extLst>
          </p:cNvPr>
          <p:cNvSpPr/>
          <p:nvPr/>
        </p:nvSpPr>
        <p:spPr>
          <a:xfrm>
            <a:off x="6962107" y="4047899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そうがく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3483F980-0724-D133-363D-00919E8BBEDE}"/>
              </a:ext>
            </a:extLst>
          </p:cNvPr>
          <p:cNvGrpSpPr/>
          <p:nvPr/>
        </p:nvGrpSpPr>
        <p:grpSpPr>
          <a:xfrm>
            <a:off x="467699" y="4835930"/>
            <a:ext cx="3993648" cy="1599946"/>
            <a:chOff x="467699" y="4835930"/>
            <a:chExt cx="3993648" cy="1599946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467699" y="4949122"/>
              <a:ext cx="3993648" cy="148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40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さまざまな</a:t>
              </a:r>
              <a:r>
                <a:rPr lang="ja-JP" altLang="en-US" sz="4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目的</a:t>
              </a:r>
              <a:r>
                <a:rPr lang="ja-JP" altLang="en-US" sz="40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の</a:t>
              </a:r>
            </a:p>
            <a:p>
              <a:pPr algn="ctr">
                <a:lnSpc>
                  <a:spcPct val="120000"/>
                </a:lnSpc>
              </a:pPr>
              <a:r>
                <a:rPr lang="ja-JP" altLang="en-US" sz="40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ために貯める</a:t>
              </a: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FF331DAA-6057-80A0-7263-6E2CA6EF177B}"/>
                </a:ext>
              </a:extLst>
            </p:cNvPr>
            <p:cNvSpPr/>
            <p:nvPr/>
          </p:nvSpPr>
          <p:spPr>
            <a:xfrm>
              <a:off x="2643432" y="4835930"/>
              <a:ext cx="1221088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もくてき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DEDD4E61-C820-2D0F-54DF-D7A83786AEF3}"/>
                </a:ext>
              </a:extLst>
            </p:cNvPr>
            <p:cNvSpPr/>
            <p:nvPr/>
          </p:nvSpPr>
          <p:spPr>
            <a:xfrm>
              <a:off x="2324099" y="5569604"/>
              <a:ext cx="697213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た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41C5CE12-4D07-09E9-7409-15744834E69C}"/>
              </a:ext>
            </a:extLst>
          </p:cNvPr>
          <p:cNvGrpSpPr/>
          <p:nvPr/>
        </p:nvGrpSpPr>
        <p:grpSpPr>
          <a:xfrm>
            <a:off x="5442694" y="4837989"/>
            <a:ext cx="2724949" cy="1698588"/>
            <a:chOff x="5442694" y="4837989"/>
            <a:chExt cx="2724949" cy="1698588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5459850" y="4966917"/>
              <a:ext cx="270779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40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特定</a:t>
              </a:r>
              <a:r>
                <a:rPr lang="ja-JP" altLang="en-US" sz="4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の損失</a:t>
              </a:r>
            </a:p>
            <a:p>
              <a:pPr algn="ctr">
                <a:lnSpc>
                  <a:spcPct val="120000"/>
                </a:lnSpc>
              </a:pPr>
              <a:r>
                <a:rPr lang="ja-JP" altLang="en-US" sz="40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に備える</a:t>
              </a: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EC280F8A-829F-501E-EF44-35F28C0C670E}"/>
                </a:ext>
              </a:extLst>
            </p:cNvPr>
            <p:cNvSpPr/>
            <p:nvPr/>
          </p:nvSpPr>
          <p:spPr>
            <a:xfrm>
              <a:off x="6910632" y="4837989"/>
              <a:ext cx="1221088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そんしつ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A2545EB5-37C2-405C-8206-02B74F50FFA8}"/>
                </a:ext>
              </a:extLst>
            </p:cNvPr>
            <p:cNvSpPr/>
            <p:nvPr/>
          </p:nvSpPr>
          <p:spPr>
            <a:xfrm>
              <a:off x="6257452" y="5571427"/>
              <a:ext cx="697213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そな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F57B4E86-CB29-105D-BE6F-FDE4189943E0}"/>
                </a:ext>
              </a:extLst>
            </p:cNvPr>
            <p:cNvSpPr/>
            <p:nvPr/>
          </p:nvSpPr>
          <p:spPr>
            <a:xfrm>
              <a:off x="5442694" y="4838155"/>
              <a:ext cx="1221088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とくてい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BA82574-2A05-66FC-C737-98BBCDABB3EF}"/>
              </a:ext>
            </a:extLst>
          </p:cNvPr>
          <p:cNvSpPr/>
          <p:nvPr/>
        </p:nvSpPr>
        <p:spPr>
          <a:xfrm>
            <a:off x="189331" y="4512960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とくちょう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B4108220-9A12-AA2F-D7D0-1D538A730159}"/>
              </a:ext>
            </a:extLst>
          </p:cNvPr>
          <p:cNvSpPr/>
          <p:nvPr/>
        </p:nvSpPr>
        <p:spPr>
          <a:xfrm>
            <a:off x="4570095" y="4512960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とくちょう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4FB6192-B087-1573-1D58-E05B89D5228A}"/>
              </a:ext>
            </a:extLst>
          </p:cNvPr>
          <p:cNvSpPr txBox="1"/>
          <p:nvPr/>
        </p:nvSpPr>
        <p:spPr>
          <a:xfrm>
            <a:off x="230937" y="2107971"/>
            <a:ext cx="307777" cy="7832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もくひょうがく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072911DE-F7A3-8AF7-B91A-E41FDAE7BDC4}"/>
              </a:ext>
            </a:extLst>
          </p:cNvPr>
          <p:cNvSpPr/>
          <p:nvPr/>
        </p:nvSpPr>
        <p:spPr>
          <a:xfrm>
            <a:off x="6104" y="3817087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DF10F5D0-99E3-5128-454F-849EB7DFBA8D}"/>
              </a:ext>
            </a:extLst>
          </p:cNvPr>
          <p:cNvSpPr/>
          <p:nvPr/>
        </p:nvSpPr>
        <p:spPr>
          <a:xfrm>
            <a:off x="3772708" y="3800427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648CDB6-A050-25C2-359F-FBDDB344AAF3}"/>
              </a:ext>
            </a:extLst>
          </p:cNvPr>
          <p:cNvSpPr/>
          <p:nvPr/>
        </p:nvSpPr>
        <p:spPr>
          <a:xfrm>
            <a:off x="4455851" y="3792288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FA26E03D-74F0-EDA7-814F-2B387CF6BCE5}"/>
              </a:ext>
            </a:extLst>
          </p:cNvPr>
          <p:cNvSpPr/>
          <p:nvPr/>
        </p:nvSpPr>
        <p:spPr>
          <a:xfrm>
            <a:off x="8178330" y="3804506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13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7"/>
    </mc:Choice>
    <mc:Fallback xmlns="">
      <p:transition spd="slow" advTm="108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19F82F41-6F50-B2B4-AF78-DB2997B1D496}"/>
              </a:ext>
            </a:extLst>
          </p:cNvPr>
          <p:cNvGraphicFramePr>
            <a:graphicFrameLocks noGrp="1"/>
          </p:cNvGraphicFramePr>
          <p:nvPr/>
        </p:nvGraphicFramePr>
        <p:xfrm>
          <a:off x="5064506" y="748468"/>
          <a:ext cx="3986846" cy="5793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142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rgbClr val="00B05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503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1457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spc="-12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" name="正方形/長方形 31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「預貯金」と「民間保険」の違い③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3A698F6-31A0-44C5-92C4-DE60B706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7360" y="6468110"/>
            <a:ext cx="21336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67DE1A44-94FA-0F57-DE04-4AEF79757E3A}"/>
              </a:ext>
            </a:extLst>
          </p:cNvPr>
          <p:cNvGraphicFramePr>
            <a:graphicFrameLocks noGrp="1"/>
          </p:cNvGraphicFramePr>
          <p:nvPr/>
        </p:nvGraphicFramePr>
        <p:xfrm>
          <a:off x="1295654" y="734998"/>
          <a:ext cx="3682827" cy="5806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2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87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935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endParaRPr kumimoji="1" lang="ja-JP" altLang="en-US" sz="1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8729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spc="-4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F4D947A4-090D-A475-A8F5-988C5214D966}"/>
              </a:ext>
            </a:extLst>
          </p:cNvPr>
          <p:cNvGraphicFramePr>
            <a:graphicFrameLocks noGrp="1"/>
          </p:cNvGraphicFramePr>
          <p:nvPr/>
        </p:nvGraphicFramePr>
        <p:xfrm>
          <a:off x="42931" y="1647824"/>
          <a:ext cx="1228724" cy="4894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8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376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メリット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3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デメリット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9622264-B55B-0E4B-2AE8-4C63E5CFE0A6}"/>
              </a:ext>
            </a:extLst>
          </p:cNvPr>
          <p:cNvSpPr txBox="1"/>
          <p:nvPr/>
        </p:nvSpPr>
        <p:spPr>
          <a:xfrm>
            <a:off x="1295654" y="1579507"/>
            <a:ext cx="3817577" cy="274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貯めたお金は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自由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に使うことができる。</a:t>
            </a:r>
            <a:endParaRPr lang="en-US" altLang="ja-JP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35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400" spc="-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途中での引き出しや貯めるペースが</a:t>
            </a:r>
            <a:r>
              <a:rPr lang="ja-JP" altLang="en-US" sz="2400" spc="-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自由</a:t>
            </a:r>
            <a:r>
              <a:rPr lang="ja-JP" altLang="en-US" sz="2400" spc="-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。</a:t>
            </a:r>
            <a:endParaRPr lang="en-US" altLang="ja-JP" sz="2400" spc="-5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3500"/>
              </a:lnSpc>
            </a:pPr>
            <a:r>
              <a:rPr lang="ja-JP" altLang="en-US" sz="2400" spc="-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○預けた金額に応じて利子がつく。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AB1A43-6242-7042-EF30-5D8F1B026999}"/>
              </a:ext>
            </a:extLst>
          </p:cNvPr>
          <p:cNvSpPr txBox="1"/>
          <p:nvPr/>
        </p:nvSpPr>
        <p:spPr>
          <a:xfrm>
            <a:off x="1255396" y="4496260"/>
            <a:ext cx="3817577" cy="1846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●途中で病気やケガ等、リスクが発生した場合に、</a:t>
            </a:r>
            <a:r>
              <a:rPr lang="ja-JP" altLang="en-US" sz="2400" b="1" spc="-4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必要な</a:t>
            </a:r>
            <a:r>
              <a:rPr lang="ja-JP" altLang="en-US" sz="2400" spc="-4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金額が貯まっているとは限らない。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365A71-A1F9-DDD3-9FC5-485BDE27B543}"/>
              </a:ext>
            </a:extLst>
          </p:cNvPr>
          <p:cNvSpPr txBox="1"/>
          <p:nvPr/>
        </p:nvSpPr>
        <p:spPr>
          <a:xfrm>
            <a:off x="5173785" y="1897954"/>
            <a:ext cx="3996000" cy="183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途中いつでも、病気やケガ等のリスクが発生した場合に、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あらかじめ</a:t>
            </a:r>
            <a:r>
              <a:rPr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決められた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金額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を受け取ることができる。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422A569-8107-31C8-15FC-1B46934DE388}"/>
              </a:ext>
            </a:extLst>
          </p:cNvPr>
          <p:cNvSpPr txBox="1"/>
          <p:nvPr/>
        </p:nvSpPr>
        <p:spPr>
          <a:xfrm>
            <a:off x="5098983" y="4311298"/>
            <a:ext cx="3996000" cy="228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●結果的にリスクが発生しなくても、決められた金額を保険料として支払う必要がある（保険の種類によっては一部戻ってくる場合がある）。</a:t>
            </a:r>
            <a:endParaRPr lang="ja-JP" altLang="en-US" sz="2400" spc="-12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B80BC0B-525F-C471-DC98-937C372FE32A}"/>
              </a:ext>
            </a:extLst>
          </p:cNvPr>
          <p:cNvSpPr/>
          <p:nvPr/>
        </p:nvSpPr>
        <p:spPr>
          <a:xfrm>
            <a:off x="672297" y="-47648"/>
            <a:ext cx="526177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よちょきん　　　　　　　　　　　　　　みんかんほけん　　　　　　　　　　　ちが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2EA4BA1-3A86-B1E6-A307-96C0AB41B28C}"/>
              </a:ext>
            </a:extLst>
          </p:cNvPr>
          <p:cNvSpPr/>
          <p:nvPr/>
        </p:nvSpPr>
        <p:spPr>
          <a:xfrm>
            <a:off x="2463950" y="639738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4984B05-F769-0E50-2EA7-43C758D8ADB8}"/>
              </a:ext>
            </a:extLst>
          </p:cNvPr>
          <p:cNvSpPr/>
          <p:nvPr/>
        </p:nvSpPr>
        <p:spPr>
          <a:xfrm>
            <a:off x="6266173" y="649506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29805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 ほけん</a:t>
            </a:r>
            <a:endParaRPr kumimoji="1" lang="ja-JP" altLang="en-US" sz="1400" dirty="0">
              <a:solidFill>
                <a:srgbClr val="298054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4DF6F27-74DE-23FB-11E7-3EB553CC3BDA}"/>
              </a:ext>
            </a:extLst>
          </p:cNvPr>
          <p:cNvSpPr/>
          <p:nvPr/>
        </p:nvSpPr>
        <p:spPr>
          <a:xfrm>
            <a:off x="1329131" y="1439366"/>
            <a:ext cx="526177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　　　　　　　　　　 かね　　　　  じゆう　　　　 つか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1F8D54C-0DD5-4DE9-AE19-4EE1B3CD2593}"/>
              </a:ext>
            </a:extLst>
          </p:cNvPr>
          <p:cNvSpPr/>
          <p:nvPr/>
        </p:nvSpPr>
        <p:spPr>
          <a:xfrm>
            <a:off x="1600827" y="2326049"/>
            <a:ext cx="2847348" cy="32342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とちゅう　　　　　　ひ　　　　だ　　　　　　 た　　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F20D0C3-4BA6-381F-64DB-04506B445E12}"/>
              </a:ext>
            </a:extLst>
          </p:cNvPr>
          <p:cNvSpPr/>
          <p:nvPr/>
        </p:nvSpPr>
        <p:spPr>
          <a:xfrm>
            <a:off x="2019627" y="278357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じゆう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C529D18-F6DB-FF41-6AAE-C62687D031A6}"/>
              </a:ext>
            </a:extLst>
          </p:cNvPr>
          <p:cNvSpPr/>
          <p:nvPr/>
        </p:nvSpPr>
        <p:spPr>
          <a:xfrm>
            <a:off x="1448606" y="3203619"/>
            <a:ext cx="526177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kumimoji="1"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あず　　　　　　 きんがく　　　　おう　　　　　　　りし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15C7D77-D388-5E93-54CE-04DB338CBE2C}"/>
              </a:ext>
            </a:extLst>
          </p:cNvPr>
          <p:cNvSpPr/>
          <p:nvPr/>
        </p:nvSpPr>
        <p:spPr>
          <a:xfrm>
            <a:off x="5429877" y="1737401"/>
            <a:ext cx="3671192" cy="29046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とちゅう　　　　　　　　　　　　　　びょうき　　　　　　　　など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67BE360-D609-7F01-E574-A6C65F7D39E0}"/>
              </a:ext>
            </a:extLst>
          </p:cNvPr>
          <p:cNvSpPr/>
          <p:nvPr/>
        </p:nvSpPr>
        <p:spPr>
          <a:xfrm>
            <a:off x="5622479" y="2232107"/>
            <a:ext cx="3671192" cy="29046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 はっせい　　　　　　 ばあい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8EC7653-D24D-6125-4C24-880F1AD7DD04}"/>
              </a:ext>
            </a:extLst>
          </p:cNvPr>
          <p:cNvSpPr/>
          <p:nvPr/>
        </p:nvSpPr>
        <p:spPr>
          <a:xfrm>
            <a:off x="5221663" y="2655249"/>
            <a:ext cx="3948122" cy="29046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  </a:t>
            </a:r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</a:t>
            </a:r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                     きんがく　　　 う　　　　 と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2347AA5-E865-3F02-C6FF-2841AEF5A195}"/>
              </a:ext>
            </a:extLst>
          </p:cNvPr>
          <p:cNvSpPr/>
          <p:nvPr/>
        </p:nvSpPr>
        <p:spPr>
          <a:xfrm>
            <a:off x="1615136" y="4364641"/>
            <a:ext cx="3671192" cy="29046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とちゅう　　　　びょうき　　　　　　　　など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E314805-7ED0-D675-5292-D4C59A18A2F3}"/>
              </a:ext>
            </a:extLst>
          </p:cNvPr>
          <p:cNvSpPr/>
          <p:nvPr/>
        </p:nvSpPr>
        <p:spPr>
          <a:xfrm>
            <a:off x="1100001" y="4831957"/>
            <a:ext cx="3671192" cy="29046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 はっせい　　　　　　 ばあい             </a:t>
            </a:r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lang="en-US" altLang="ja-JP" sz="11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0937DA5-90C4-1ADB-DAB4-64B4246019D0}"/>
              </a:ext>
            </a:extLst>
          </p:cNvPr>
          <p:cNvSpPr/>
          <p:nvPr/>
        </p:nvSpPr>
        <p:spPr>
          <a:xfrm>
            <a:off x="628354" y="5256523"/>
            <a:ext cx="4398110" cy="29046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 きんがく　　　た　　　　　　　　　　　　　　　　　　かぎ　　　　　　　　　　　　　　　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A15D0EC-F2E0-9FAF-C64F-2C53E5B94FCA}"/>
              </a:ext>
            </a:extLst>
          </p:cNvPr>
          <p:cNvSpPr/>
          <p:nvPr/>
        </p:nvSpPr>
        <p:spPr>
          <a:xfrm>
            <a:off x="0" y="35295"/>
            <a:ext cx="9144000" cy="672445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7E71A25-2FB2-7DA1-E5B8-9060A224ECBE}"/>
              </a:ext>
            </a:extLst>
          </p:cNvPr>
          <p:cNvSpPr/>
          <p:nvPr/>
        </p:nvSpPr>
        <p:spPr bwMode="white">
          <a:xfrm>
            <a:off x="376276" y="22933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預貯金と民間保険の違い③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B04ABAB-CF67-63DA-0A84-E6480A9E6006}"/>
              </a:ext>
            </a:extLst>
          </p:cNvPr>
          <p:cNvSpPr/>
          <p:nvPr/>
        </p:nvSpPr>
        <p:spPr>
          <a:xfrm>
            <a:off x="2094477" y="-46646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 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EB0EC39-4DDA-7B9F-AA1C-C4257E351D54}"/>
              </a:ext>
            </a:extLst>
          </p:cNvPr>
          <p:cNvSpPr/>
          <p:nvPr/>
        </p:nvSpPr>
        <p:spPr>
          <a:xfrm>
            <a:off x="570477" y="-47648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E75002B-AD2E-DFEF-62D8-0F1F34FFF064}"/>
              </a:ext>
            </a:extLst>
          </p:cNvPr>
          <p:cNvSpPr/>
          <p:nvPr/>
        </p:nvSpPr>
        <p:spPr>
          <a:xfrm>
            <a:off x="5484235" y="4167654"/>
            <a:ext cx="3369702" cy="33700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けっかてき　　　　　　　　　　　　　　はっせい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C327B3E-88E4-0258-8A2A-ECA7E18F6D4D}"/>
              </a:ext>
            </a:extLst>
          </p:cNvPr>
          <p:cNvSpPr/>
          <p:nvPr/>
        </p:nvSpPr>
        <p:spPr>
          <a:xfrm>
            <a:off x="5781015" y="4620842"/>
            <a:ext cx="3369702" cy="33700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き　　　　　 　　　　　　きんがく　　　ほけんりょう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A0A9465-9680-EB1F-DD2C-16799685F281}"/>
              </a:ext>
            </a:extLst>
          </p:cNvPr>
          <p:cNvSpPr/>
          <p:nvPr/>
        </p:nvSpPr>
        <p:spPr>
          <a:xfrm>
            <a:off x="5801063" y="5074032"/>
            <a:ext cx="3369702" cy="33700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しはら　　　　　ひつよう　　　　　　　　　　　　ほけん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A506D860-E26C-1CB4-AD5F-1C911E0BC8A4}"/>
              </a:ext>
            </a:extLst>
          </p:cNvPr>
          <p:cNvSpPr/>
          <p:nvPr/>
        </p:nvSpPr>
        <p:spPr>
          <a:xfrm>
            <a:off x="5448138" y="5539252"/>
            <a:ext cx="3369702" cy="33700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しゅるい　　　　　　　　　　　　　いちぶ　　もど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69F1FBC0-14C5-C5C7-6192-D800A13CE33E}"/>
              </a:ext>
            </a:extLst>
          </p:cNvPr>
          <p:cNvSpPr/>
          <p:nvPr/>
        </p:nvSpPr>
        <p:spPr>
          <a:xfrm>
            <a:off x="5157195" y="5958292"/>
            <a:ext cx="3369702" cy="337006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ばあい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7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7"/>
    </mc:Choice>
    <mc:Fallback xmlns="">
      <p:transition spd="slow" advTm="108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3" grpId="0"/>
      <p:bldP spid="31" grpId="0"/>
      <p:bldP spid="33" grpId="0"/>
      <p:bldP spid="34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CBA1880-306E-4608-BD88-F8D6D284CEB8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200416" y="1063641"/>
            <a:ext cx="3950897" cy="2335610"/>
          </a:xfrm>
          <a:prstGeom prst="round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100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人の部員がいる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サッカーチーム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005388" y="4039211"/>
            <a:ext cx="3950722" cy="2335610"/>
            <a:chOff x="5005388" y="4039211"/>
            <a:chExt cx="3467100" cy="2335610"/>
          </a:xfrm>
        </p:grpSpPr>
        <p:sp>
          <p:nvSpPr>
            <p:cNvPr id="15" name="角丸四角形 14"/>
            <p:cNvSpPr/>
            <p:nvPr/>
          </p:nvSpPr>
          <p:spPr>
            <a:xfrm>
              <a:off x="5005388" y="4039211"/>
              <a:ext cx="3467100" cy="2335610"/>
            </a:xfrm>
            <a:prstGeom prst="round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治療にかかる費用は</a:t>
              </a:r>
              <a:endPara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</a:t>
              </a:r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人</a:t>
              </a:r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10,000</a:t>
              </a:r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円</a:t>
              </a:r>
              <a:endPara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endPara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grpSp>
          <p:nvGrpSpPr>
            <p:cNvPr id="34" name="図形グループ 33"/>
            <p:cNvGrpSpPr/>
            <p:nvPr/>
          </p:nvGrpSpPr>
          <p:grpSpPr>
            <a:xfrm>
              <a:off x="6005876" y="5520154"/>
              <a:ext cx="1452563" cy="559691"/>
              <a:chOff x="6005876" y="5641383"/>
              <a:chExt cx="1452563" cy="559691"/>
            </a:xfrm>
          </p:grpSpPr>
          <p:sp>
            <p:nvSpPr>
              <p:cNvPr id="4" name="正方形/長方形 3"/>
              <p:cNvSpPr/>
              <p:nvPr/>
            </p:nvSpPr>
            <p:spPr>
              <a:xfrm>
                <a:off x="6005876" y="5641383"/>
                <a:ext cx="1452563" cy="559691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6296872" y="5868800"/>
                <a:ext cx="3513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●</a:t>
                </a:r>
                <a:endParaRPr kumimoji="1" lang="ja-JP" altLang="en-US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ヒラギノ丸ゴ Pro W4"/>
                  <a:ea typeface="ヒラギノ丸ゴ Pro W4"/>
                  <a:cs typeface="ヒラギノ丸ゴ Pro W4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6543243" y="5714287"/>
                <a:ext cx="372732" cy="407206"/>
              </a:xfrm>
              <a:prstGeom prst="ellipse">
                <a:avLst/>
              </a:prstGeom>
              <a:solidFill>
                <a:schemeClr val="bg1"/>
              </a:solidFill>
              <a:ln w="317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6040391" y="5764374"/>
                <a:ext cx="60785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50" b="1" dirty="0">
                    <a:latin typeface="ヒラギノ丸ゴ Pro W4"/>
                    <a:ea typeface="ヒラギノ丸ゴ Pro W4"/>
                    <a:cs typeface="ヒラギノ丸ゴ Pro W4"/>
                  </a:rPr>
                  <a:t>壱万円</a:t>
                </a:r>
              </a:p>
            </p:txBody>
          </p:sp>
        </p:grpSp>
      </p:grpSp>
      <p:sp>
        <p:nvSpPr>
          <p:cNvPr id="27" name="右矢印 26"/>
          <p:cNvSpPr/>
          <p:nvPr/>
        </p:nvSpPr>
        <p:spPr bwMode="gray">
          <a:xfrm>
            <a:off x="4373679" y="1989130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 bwMode="gray">
          <a:xfrm>
            <a:off x="4373679" y="5035522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 bwMode="gray">
          <a:xfrm rot="8166730">
            <a:off x="4373679" y="3494655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図形グループ 6"/>
          <p:cNvGrpSpPr/>
          <p:nvPr/>
        </p:nvGrpSpPr>
        <p:grpSpPr>
          <a:xfrm>
            <a:off x="183273" y="4070635"/>
            <a:ext cx="3998522" cy="2387215"/>
            <a:chOff x="690543" y="4191864"/>
            <a:chExt cx="3467100" cy="2387215"/>
          </a:xfrm>
        </p:grpSpPr>
        <p:sp>
          <p:nvSpPr>
            <p:cNvPr id="14" name="角丸四角形 13"/>
            <p:cNvSpPr/>
            <p:nvPr/>
          </p:nvSpPr>
          <p:spPr>
            <a:xfrm>
              <a:off x="690543" y="4191864"/>
              <a:ext cx="3467100" cy="2335610"/>
            </a:xfrm>
            <a:prstGeom prst="round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9740" y="5246884"/>
              <a:ext cx="1152541" cy="1332195"/>
            </a:xfrm>
            <a:prstGeom prst="rect">
              <a:avLst/>
            </a:prstGeom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1113022" y="4321849"/>
              <a:ext cx="266343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対策をしても</a:t>
              </a:r>
              <a:endPara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ケガは減らない</a:t>
              </a:r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…</a:t>
              </a:r>
            </a:p>
          </p:txBody>
        </p:sp>
      </p:grpSp>
      <p:sp>
        <p:nvSpPr>
          <p:cNvPr id="35" name="正方形/長方形 34"/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保険のしくみ①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3DFA9B0-F9A9-4733-A0C9-BB523C245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9FCA747-DC48-494A-A666-503A268B8915}"/>
              </a:ext>
            </a:extLst>
          </p:cNvPr>
          <p:cNvGrpSpPr/>
          <p:nvPr/>
        </p:nvGrpSpPr>
        <p:grpSpPr>
          <a:xfrm>
            <a:off x="5005388" y="1063641"/>
            <a:ext cx="3950722" cy="2335610"/>
            <a:chOff x="5005388" y="1063641"/>
            <a:chExt cx="3950722" cy="2335610"/>
          </a:xfrm>
        </p:grpSpPr>
        <p:grpSp>
          <p:nvGrpSpPr>
            <p:cNvPr id="6" name="図形グループ 5"/>
            <p:cNvGrpSpPr/>
            <p:nvPr/>
          </p:nvGrpSpPr>
          <p:grpSpPr>
            <a:xfrm>
              <a:off x="5005388" y="1063641"/>
              <a:ext cx="3950722" cy="2335610"/>
              <a:chOff x="5005388" y="1261070"/>
              <a:chExt cx="3467100" cy="2335610"/>
            </a:xfrm>
          </p:grpSpPr>
          <p:sp>
            <p:nvSpPr>
              <p:cNvPr id="13" name="角丸四角形 12"/>
              <p:cNvSpPr/>
              <p:nvPr/>
            </p:nvSpPr>
            <p:spPr>
              <a:xfrm>
                <a:off x="5005388" y="1261070"/>
                <a:ext cx="3467100" cy="2335610"/>
              </a:xfrm>
              <a:prstGeom prst="roundRect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5231842" y="1375530"/>
                <a:ext cx="2155459" cy="2205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毎年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altLang="ja-JP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5</a:t>
                </a: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人の部員が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骨折を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している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</p:grpSp>
        <p:pic>
          <p:nvPicPr>
            <p:cNvPr id="11" name="図 10" descr="椅子, テーブル, マグカップ が含まれている画像&#10;&#10;自動的に生成された説明">
              <a:extLst>
                <a:ext uri="{FF2B5EF4-FFF2-40B4-BE49-F238E27FC236}">
                  <a16:creationId xmlns:a16="http://schemas.microsoft.com/office/drawing/2014/main" id="{CEF9BF96-5F9D-4A73-AF55-27F2F95A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88557" y="1281043"/>
              <a:ext cx="682764" cy="1999206"/>
            </a:xfrm>
            <a:prstGeom prst="rect">
              <a:avLst/>
            </a:prstGeom>
          </p:spPr>
        </p:pic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A66D44A-FF76-4E27-3A99-A3E7CAAA3B12}"/>
              </a:ext>
            </a:extLst>
          </p:cNvPr>
          <p:cNvSpPr/>
          <p:nvPr/>
        </p:nvSpPr>
        <p:spPr>
          <a:xfrm>
            <a:off x="616723" y="-88033"/>
            <a:ext cx="75349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B3DAF9E-BAD4-8BD3-1C69-6FDDEB5B8A15}"/>
              </a:ext>
            </a:extLst>
          </p:cNvPr>
          <p:cNvSpPr/>
          <p:nvPr/>
        </p:nvSpPr>
        <p:spPr>
          <a:xfrm>
            <a:off x="1988837" y="1535975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ぶいん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8678CCD-8F10-AA22-DED3-896BB0C793E9}"/>
              </a:ext>
            </a:extLst>
          </p:cNvPr>
          <p:cNvSpPr/>
          <p:nvPr/>
        </p:nvSpPr>
        <p:spPr>
          <a:xfrm>
            <a:off x="6037141" y="1015087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まいとし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648D84B-A943-E1AD-B672-51CC810FAE26}"/>
              </a:ext>
            </a:extLst>
          </p:cNvPr>
          <p:cNvSpPr/>
          <p:nvPr/>
        </p:nvSpPr>
        <p:spPr>
          <a:xfrm>
            <a:off x="6375550" y="1571237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ぶいん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C32EAF7-9889-2417-90D1-4BAC7CCDA571}"/>
              </a:ext>
            </a:extLst>
          </p:cNvPr>
          <p:cNvSpPr/>
          <p:nvPr/>
        </p:nvSpPr>
        <p:spPr>
          <a:xfrm>
            <a:off x="5892156" y="2106155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こっせつ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D3FBBF3-CD1F-220F-E2F2-350D9A46B451}"/>
              </a:ext>
            </a:extLst>
          </p:cNvPr>
          <p:cNvSpPr/>
          <p:nvPr/>
        </p:nvSpPr>
        <p:spPr>
          <a:xfrm>
            <a:off x="1080138" y="4042060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たいさく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8544F6B-F0E8-9E30-B963-C36698DE32D7}"/>
              </a:ext>
            </a:extLst>
          </p:cNvPr>
          <p:cNvSpPr/>
          <p:nvPr/>
        </p:nvSpPr>
        <p:spPr>
          <a:xfrm>
            <a:off x="1529049" y="4565750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へ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0863EC9-07A0-7AC2-3F82-AE31D7862F67}"/>
              </a:ext>
            </a:extLst>
          </p:cNvPr>
          <p:cNvSpPr/>
          <p:nvPr/>
        </p:nvSpPr>
        <p:spPr>
          <a:xfrm>
            <a:off x="5255784" y="4343281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1601D4B-73F3-3F73-2A02-8C65FC6E3915}"/>
              </a:ext>
            </a:extLst>
          </p:cNvPr>
          <p:cNvSpPr/>
          <p:nvPr/>
        </p:nvSpPr>
        <p:spPr>
          <a:xfrm>
            <a:off x="7446533" y="4336830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ひよう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91A21533-8315-6743-7994-584B45AE8B58}"/>
              </a:ext>
            </a:extLst>
          </p:cNvPr>
          <p:cNvSpPr/>
          <p:nvPr/>
        </p:nvSpPr>
        <p:spPr>
          <a:xfrm>
            <a:off x="5700608" y="4880194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り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7F83DFC-B912-0841-5F7D-E58526A99D3B}"/>
              </a:ext>
            </a:extLst>
          </p:cNvPr>
          <p:cNvSpPr/>
          <p:nvPr/>
        </p:nvSpPr>
        <p:spPr>
          <a:xfrm>
            <a:off x="970167" y="1535975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4491BC97-E5CF-F320-BD00-4C7D57C17874}"/>
              </a:ext>
            </a:extLst>
          </p:cNvPr>
          <p:cNvSpPr/>
          <p:nvPr/>
        </p:nvSpPr>
        <p:spPr>
          <a:xfrm>
            <a:off x="5399440" y="1547543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34F9CEED-E04A-7256-2471-6F004AF682A8}"/>
              </a:ext>
            </a:extLst>
          </p:cNvPr>
          <p:cNvSpPr/>
          <p:nvPr/>
        </p:nvSpPr>
        <p:spPr>
          <a:xfrm>
            <a:off x="5883936" y="5452595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" dirty="0">
                <a:solidFill>
                  <a:schemeClr val="tx1"/>
                </a:solidFill>
              </a:rPr>
              <a:t>いち</a:t>
            </a:r>
          </a:p>
        </p:txBody>
      </p:sp>
    </p:spTree>
    <p:extLst>
      <p:ext uri="{BB962C8B-B14F-4D97-AF65-F5344CB8AC3E}">
        <p14:creationId xmlns:p14="http://schemas.microsoft.com/office/powerpoint/2010/main" val="107401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 animBg="1"/>
      <p:bldP spid="29" grpId="0" animBg="1"/>
      <p:bldP spid="9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31" grpId="0"/>
      <p:bldP spid="36" grpId="0"/>
      <p:bldP spid="37" grpId="0"/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2E65E61-70D3-4FF4-9C12-1BD61FDE66F0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4880128" y="1092556"/>
            <a:ext cx="4138612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治療にかかる費用は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全員分で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 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×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</a:t>
            </a:r>
            <a:r>
              <a:rPr kumimoji="1"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37995" y="1092556"/>
            <a:ext cx="3946653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全員で治療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にかかる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費用を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準備すれば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よいのでは？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4880128" y="3986858"/>
            <a:ext cx="4138612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骨折した生徒は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を受け取り、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治療費にあてる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250695" y="3986858"/>
            <a:ext cx="3933953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50,000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÷100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8" name="右矢印 17"/>
          <p:cNvSpPr/>
          <p:nvPr/>
        </p:nvSpPr>
        <p:spPr bwMode="gray">
          <a:xfrm>
            <a:off x="5577404" y="2864032"/>
            <a:ext cx="456570" cy="3964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6033974" y="2770757"/>
            <a:ext cx="21243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50,000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円</a:t>
            </a:r>
          </a:p>
        </p:txBody>
      </p:sp>
      <p:sp>
        <p:nvSpPr>
          <p:cNvPr id="20" name="右矢印 19"/>
          <p:cNvSpPr/>
          <p:nvPr/>
        </p:nvSpPr>
        <p:spPr bwMode="gray">
          <a:xfrm>
            <a:off x="617209" y="5275377"/>
            <a:ext cx="415064" cy="3964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1032273" y="5077776"/>
            <a:ext cx="25681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人あたり</a:t>
            </a:r>
            <a:endParaRPr lang="en-US" altLang="ja-JP" sz="3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>
              <a:lnSpc>
                <a:spcPts val="4000"/>
              </a:lnSpc>
            </a:pP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年間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円</a:t>
            </a:r>
          </a:p>
        </p:txBody>
      </p:sp>
      <p:sp>
        <p:nvSpPr>
          <p:cNvPr id="26" name="右矢印 25"/>
          <p:cNvSpPr/>
          <p:nvPr/>
        </p:nvSpPr>
        <p:spPr bwMode="gray">
          <a:xfrm>
            <a:off x="4336101" y="1873963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/>
          <p:cNvSpPr/>
          <p:nvPr/>
        </p:nvSpPr>
        <p:spPr bwMode="gray">
          <a:xfrm>
            <a:off x="4336101" y="4996555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 bwMode="gray">
          <a:xfrm rot="8166730">
            <a:off x="4336101" y="3493788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保険のしくみ②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A99F210-8C01-424B-BEAB-4423A32AB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2115376-B82C-04D6-8291-DBDD04F88A5E}"/>
              </a:ext>
            </a:extLst>
          </p:cNvPr>
          <p:cNvSpPr/>
          <p:nvPr/>
        </p:nvSpPr>
        <p:spPr>
          <a:xfrm>
            <a:off x="629028" y="-94351"/>
            <a:ext cx="75349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8CC0BE5-48B5-B8FF-2824-10ED97B83778}"/>
              </a:ext>
            </a:extLst>
          </p:cNvPr>
          <p:cNvSpPr/>
          <p:nvPr/>
        </p:nvSpPr>
        <p:spPr>
          <a:xfrm>
            <a:off x="492877" y="1241873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ぜんいん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7250F32-5564-9F1F-8CC0-4E40698C5306}"/>
              </a:ext>
            </a:extLst>
          </p:cNvPr>
          <p:cNvSpPr/>
          <p:nvPr/>
        </p:nvSpPr>
        <p:spPr>
          <a:xfrm>
            <a:off x="1675142" y="1241873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BDD6B54-2602-8D00-76FD-3852E341ADA3}"/>
              </a:ext>
            </a:extLst>
          </p:cNvPr>
          <p:cNvSpPr/>
          <p:nvPr/>
        </p:nvSpPr>
        <p:spPr>
          <a:xfrm>
            <a:off x="645277" y="1798363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ひよう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ED28411-73ED-7042-14B0-62DA5D0AF3C0}"/>
              </a:ext>
            </a:extLst>
          </p:cNvPr>
          <p:cNvSpPr/>
          <p:nvPr/>
        </p:nvSpPr>
        <p:spPr>
          <a:xfrm>
            <a:off x="1800006" y="1793213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657C204-A8F3-6E12-EA62-EC6FFFE4C925}"/>
              </a:ext>
            </a:extLst>
          </p:cNvPr>
          <p:cNvSpPr/>
          <p:nvPr/>
        </p:nvSpPr>
        <p:spPr>
          <a:xfrm>
            <a:off x="5222841" y="1016466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270F0E6-8DB6-BCE6-AEAC-9B6B476FD087}"/>
              </a:ext>
            </a:extLst>
          </p:cNvPr>
          <p:cNvSpPr/>
          <p:nvPr/>
        </p:nvSpPr>
        <p:spPr>
          <a:xfrm>
            <a:off x="7414657" y="1018931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ひよう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6A2693F-81FB-7B2E-CEEE-90798E5D03DD}"/>
              </a:ext>
            </a:extLst>
          </p:cNvPr>
          <p:cNvSpPr/>
          <p:nvPr/>
        </p:nvSpPr>
        <p:spPr>
          <a:xfrm>
            <a:off x="6276352" y="1541100"/>
            <a:ext cx="101729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ぜんいんぶん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F2482C5-18CC-3E5E-58DC-599153FBAF06}"/>
              </a:ext>
            </a:extLst>
          </p:cNvPr>
          <p:cNvSpPr/>
          <p:nvPr/>
        </p:nvSpPr>
        <p:spPr>
          <a:xfrm>
            <a:off x="7795661" y="2103851"/>
            <a:ext cx="101729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にん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C85228F-4EB8-A91A-E940-417B04E4C8A1}"/>
              </a:ext>
            </a:extLst>
          </p:cNvPr>
          <p:cNvSpPr/>
          <p:nvPr/>
        </p:nvSpPr>
        <p:spPr>
          <a:xfrm>
            <a:off x="3243085" y="4192750"/>
            <a:ext cx="101729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70027B5-5082-5EE2-D844-BA03AD603C59}"/>
              </a:ext>
            </a:extLst>
          </p:cNvPr>
          <p:cNvSpPr/>
          <p:nvPr/>
        </p:nvSpPr>
        <p:spPr>
          <a:xfrm>
            <a:off x="1090101" y="4917334"/>
            <a:ext cx="101729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り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38BBA28-2138-9D7F-C924-5A3F02714901}"/>
              </a:ext>
            </a:extLst>
          </p:cNvPr>
          <p:cNvSpPr/>
          <p:nvPr/>
        </p:nvSpPr>
        <p:spPr>
          <a:xfrm>
            <a:off x="1467136" y="5427774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ねんかん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C68D9D0-15DB-63B9-C95A-F826F1AEA23C}"/>
              </a:ext>
            </a:extLst>
          </p:cNvPr>
          <p:cNvSpPr/>
          <p:nvPr/>
        </p:nvSpPr>
        <p:spPr>
          <a:xfrm>
            <a:off x="5527857" y="4163301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こっせつ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3832016F-A30C-43C0-001F-CAFC5B0C2207}"/>
              </a:ext>
            </a:extLst>
          </p:cNvPr>
          <p:cNvSpPr/>
          <p:nvPr/>
        </p:nvSpPr>
        <p:spPr>
          <a:xfrm>
            <a:off x="6987683" y="4163676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せいと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205641E-11F7-EC1E-DE19-BE28A4292621}"/>
              </a:ext>
            </a:extLst>
          </p:cNvPr>
          <p:cNvSpPr/>
          <p:nvPr/>
        </p:nvSpPr>
        <p:spPr>
          <a:xfrm>
            <a:off x="7165306" y="4720539"/>
            <a:ext cx="4787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ACA1D0BC-5E9B-2A56-D5B8-378BD344FD4F}"/>
              </a:ext>
            </a:extLst>
          </p:cNvPr>
          <p:cNvSpPr/>
          <p:nvPr/>
        </p:nvSpPr>
        <p:spPr>
          <a:xfrm>
            <a:off x="7895217" y="4720539"/>
            <a:ext cx="4787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0FDA65F-2115-7CF0-113A-978CDFA29D2A}"/>
              </a:ext>
            </a:extLst>
          </p:cNvPr>
          <p:cNvSpPr/>
          <p:nvPr/>
        </p:nvSpPr>
        <p:spPr>
          <a:xfrm>
            <a:off x="5590208" y="5246892"/>
            <a:ext cx="125977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ちりょうひ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3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 animBg="1"/>
      <p:bldP spid="19" grpId="0"/>
      <p:bldP spid="20" grpId="0" animBg="1"/>
      <p:bldP spid="21" grpId="0"/>
      <p:bldP spid="26" grpId="0" animBg="1"/>
      <p:bldP spid="27" grpId="0" animBg="1"/>
      <p:bldP spid="28" grpId="0" animBg="1"/>
      <p:bldP spid="4" grpId="0"/>
      <p:bldP spid="5" grpId="0"/>
      <p:bldP spid="6" grpId="0"/>
      <p:bldP spid="7" grpId="0"/>
      <p:bldP spid="8" grpId="0"/>
      <p:bldP spid="9" grpId="0"/>
      <p:bldP spid="11" grpId="0"/>
      <p:bldP spid="16" grpId="0"/>
      <p:bldP spid="23" grpId="0"/>
      <p:bldP spid="24" grpId="0"/>
      <p:bldP spid="25" grpId="0"/>
      <p:bldP spid="30" grpId="0"/>
      <p:bldP spid="31" grpId="0"/>
      <p:bldP spid="32" grpId="0"/>
      <p:bldP spid="33" grpId="0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EF77A3F-839E-834C-CBC5-8B07CE705B43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</a:t>
            </a:r>
          </a:p>
        </p:txBody>
      </p:sp>
      <p:sp>
        <p:nvSpPr>
          <p:cNvPr id="66" name="右矢印 65"/>
          <p:cNvSpPr/>
          <p:nvPr/>
        </p:nvSpPr>
        <p:spPr bwMode="gray">
          <a:xfrm rot="5400000">
            <a:off x="4175336" y="2422152"/>
            <a:ext cx="555134" cy="1129384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3175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43"/>
          <p:cNvSpPr/>
          <p:nvPr/>
        </p:nvSpPr>
        <p:spPr bwMode="white">
          <a:xfrm>
            <a:off x="1503087" y="5025947"/>
            <a:ext cx="372732" cy="407206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CF71646E-C48F-4292-AA65-D90D6423EE76}"/>
              </a:ext>
            </a:extLst>
          </p:cNvPr>
          <p:cNvGrpSpPr/>
          <p:nvPr/>
        </p:nvGrpSpPr>
        <p:grpSpPr>
          <a:xfrm>
            <a:off x="1351279" y="3390003"/>
            <a:ext cx="1057205" cy="1923546"/>
            <a:chOff x="1175490" y="3744977"/>
            <a:chExt cx="1057205" cy="1923546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C7FB609-190F-4831-A1C2-F849D5C5924A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4" name="図 13" descr="アイコン&#10;&#10;自動的に生成された説明">
                <a:extLst>
                  <a:ext uri="{FF2B5EF4-FFF2-40B4-BE49-F238E27FC236}">
                    <a16:creationId xmlns:a16="http://schemas.microsoft.com/office/drawing/2014/main" id="{3EA870D2-38D0-4EDC-A155-365948F83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76" name="乗算記号 69"/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90FE5F1E-EF7E-4E20-B023-B180366633C4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00" name="正方形/長方形 99"/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2" name="テキスト ボックス 101"/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sp>
        <p:nvSpPr>
          <p:cNvPr id="49" name="正方形/長方形 48"/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保険のしくみ③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9524659F-C6E2-467A-AC23-9D2E6A799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F6F526A6-DE36-4EAE-A340-11AED47A87F1}"/>
              </a:ext>
            </a:extLst>
          </p:cNvPr>
          <p:cNvGrpSpPr/>
          <p:nvPr/>
        </p:nvGrpSpPr>
        <p:grpSpPr>
          <a:xfrm>
            <a:off x="2635768" y="3390003"/>
            <a:ext cx="1057205" cy="1923546"/>
            <a:chOff x="1175490" y="3744977"/>
            <a:chExt cx="1057205" cy="1923546"/>
          </a:xfrm>
        </p:grpSpPr>
        <p:grpSp>
          <p:nvGrpSpPr>
            <p:cNvPr id="113" name="グループ化 112">
              <a:extLst>
                <a:ext uri="{FF2B5EF4-FFF2-40B4-BE49-F238E27FC236}">
                  <a16:creationId xmlns:a16="http://schemas.microsoft.com/office/drawing/2014/main" id="{08073AB3-7C94-4EB9-868C-74A7E008E5F0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17" name="図 116" descr="アイコン&#10;&#10;自動的に生成された説明">
                <a:extLst>
                  <a:ext uri="{FF2B5EF4-FFF2-40B4-BE49-F238E27FC236}">
                    <a16:creationId xmlns:a16="http://schemas.microsoft.com/office/drawing/2014/main" id="{69EAE735-919E-450A-AE8F-D1E892B32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18" name="乗算記号 69">
                <a:extLst>
                  <a:ext uri="{FF2B5EF4-FFF2-40B4-BE49-F238E27FC236}">
                    <a16:creationId xmlns:a16="http://schemas.microsoft.com/office/drawing/2014/main" id="{1673167E-6825-4920-AC5A-FF74804E5B3B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1F0986DF-0D36-4AEE-8748-FB5655D974E6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15" name="正方形/長方形 114">
                <a:extLst>
                  <a:ext uri="{FF2B5EF4-FFF2-40B4-BE49-F238E27FC236}">
                    <a16:creationId xmlns:a16="http://schemas.microsoft.com/office/drawing/2014/main" id="{557031C2-8A98-4D6D-B801-8722F041D56A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A6426DD6-C692-41D5-8940-8948E5741490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A19EA518-7786-49FB-90AA-0A691F917168}"/>
              </a:ext>
            </a:extLst>
          </p:cNvPr>
          <p:cNvGrpSpPr/>
          <p:nvPr/>
        </p:nvGrpSpPr>
        <p:grpSpPr>
          <a:xfrm>
            <a:off x="3920258" y="3390003"/>
            <a:ext cx="1057205" cy="1923546"/>
            <a:chOff x="1175490" y="3744977"/>
            <a:chExt cx="1057205" cy="1923546"/>
          </a:xfrm>
        </p:grpSpPr>
        <p:grpSp>
          <p:nvGrpSpPr>
            <p:cNvPr id="120" name="グループ化 119">
              <a:extLst>
                <a:ext uri="{FF2B5EF4-FFF2-40B4-BE49-F238E27FC236}">
                  <a16:creationId xmlns:a16="http://schemas.microsoft.com/office/drawing/2014/main" id="{08688397-8AA9-4B66-AC4F-B96432E16E85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24" name="図 123" descr="アイコン&#10;&#10;自動的に生成された説明">
                <a:extLst>
                  <a:ext uri="{FF2B5EF4-FFF2-40B4-BE49-F238E27FC236}">
                    <a16:creationId xmlns:a16="http://schemas.microsoft.com/office/drawing/2014/main" id="{9B222935-CB3A-4E6F-92AB-0716ECBF9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25" name="乗算記号 69">
                <a:extLst>
                  <a:ext uri="{FF2B5EF4-FFF2-40B4-BE49-F238E27FC236}">
                    <a16:creationId xmlns:a16="http://schemas.microsoft.com/office/drawing/2014/main" id="{C54284E7-2995-4902-A7D9-2D6535FCAA1B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E00C5FA9-F3CB-496E-8925-331CD91E697A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22" name="正方形/長方形 121">
                <a:extLst>
                  <a:ext uri="{FF2B5EF4-FFF2-40B4-BE49-F238E27FC236}">
                    <a16:creationId xmlns:a16="http://schemas.microsoft.com/office/drawing/2014/main" id="{81DC97FB-AEE9-4A39-A179-4DE3B6E4184E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D7CA0C0D-CE5E-4AEB-9AB1-79348178BED7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C05C5236-5C82-4BE9-91D6-B3AF6160256C}"/>
              </a:ext>
            </a:extLst>
          </p:cNvPr>
          <p:cNvGrpSpPr/>
          <p:nvPr/>
        </p:nvGrpSpPr>
        <p:grpSpPr>
          <a:xfrm>
            <a:off x="5204748" y="3390003"/>
            <a:ext cx="1057205" cy="1923546"/>
            <a:chOff x="1175490" y="3744977"/>
            <a:chExt cx="1057205" cy="1923546"/>
          </a:xfrm>
        </p:grpSpPr>
        <p:grpSp>
          <p:nvGrpSpPr>
            <p:cNvPr id="127" name="グループ化 126">
              <a:extLst>
                <a:ext uri="{FF2B5EF4-FFF2-40B4-BE49-F238E27FC236}">
                  <a16:creationId xmlns:a16="http://schemas.microsoft.com/office/drawing/2014/main" id="{39DCDEB9-38E7-46A6-808D-5F462DE1C0BE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31" name="図 130" descr="アイコン&#10;&#10;自動的に生成された説明">
                <a:extLst>
                  <a:ext uri="{FF2B5EF4-FFF2-40B4-BE49-F238E27FC236}">
                    <a16:creationId xmlns:a16="http://schemas.microsoft.com/office/drawing/2014/main" id="{083676B5-3D9E-4AEE-B894-EBCE6F9D9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32" name="乗算記号 69">
                <a:extLst>
                  <a:ext uri="{FF2B5EF4-FFF2-40B4-BE49-F238E27FC236}">
                    <a16:creationId xmlns:a16="http://schemas.microsoft.com/office/drawing/2014/main" id="{A581DD56-3046-4BD4-8E5C-FE19A3170583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1B251524-A8C9-4B1E-AB18-D7B918B5C7B9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29" name="正方形/長方形 128">
                <a:extLst>
                  <a:ext uri="{FF2B5EF4-FFF2-40B4-BE49-F238E27FC236}">
                    <a16:creationId xmlns:a16="http://schemas.microsoft.com/office/drawing/2014/main" id="{18B30357-5E3D-4CEE-AA9D-B505D9A591E0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B7B0A91E-6D66-455A-8351-C01868F2D0B8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0257CFE0-DAD2-4A4E-A9D2-1E549D0B3676}"/>
              </a:ext>
            </a:extLst>
          </p:cNvPr>
          <p:cNvGrpSpPr/>
          <p:nvPr/>
        </p:nvGrpSpPr>
        <p:grpSpPr>
          <a:xfrm>
            <a:off x="6489237" y="3390003"/>
            <a:ext cx="1057205" cy="1923546"/>
            <a:chOff x="1175490" y="3744977"/>
            <a:chExt cx="1057205" cy="1923546"/>
          </a:xfrm>
        </p:grpSpPr>
        <p:grpSp>
          <p:nvGrpSpPr>
            <p:cNvPr id="134" name="グループ化 133">
              <a:extLst>
                <a:ext uri="{FF2B5EF4-FFF2-40B4-BE49-F238E27FC236}">
                  <a16:creationId xmlns:a16="http://schemas.microsoft.com/office/drawing/2014/main" id="{613C7528-DCFC-4E6C-BF66-8579CCAA8E04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38" name="図 137" descr="アイコン&#10;&#10;自動的に生成された説明">
                <a:extLst>
                  <a:ext uri="{FF2B5EF4-FFF2-40B4-BE49-F238E27FC236}">
                    <a16:creationId xmlns:a16="http://schemas.microsoft.com/office/drawing/2014/main" id="{0BD681D5-33C6-48BB-9BD1-475AE453E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39" name="乗算記号 69">
                <a:extLst>
                  <a:ext uri="{FF2B5EF4-FFF2-40B4-BE49-F238E27FC236}">
                    <a16:creationId xmlns:a16="http://schemas.microsoft.com/office/drawing/2014/main" id="{F19148B4-0D5E-4A99-A56C-936A3E5A61B7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071EBC54-3D61-42BE-B280-F533E043E849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CAEEA87-61B6-4362-9CEB-8FBF50E3A534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DEB12449-04FE-4DA2-812A-0CADFA1D5B04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0E0BE0-70D0-8E9E-F421-EFFD396F8AF6}"/>
              </a:ext>
            </a:extLst>
          </p:cNvPr>
          <p:cNvSpPr/>
          <p:nvPr/>
        </p:nvSpPr>
        <p:spPr>
          <a:xfrm>
            <a:off x="580003" y="-46646"/>
            <a:ext cx="75349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6AA3DB2-7604-139D-FE88-6E37124BF643}"/>
              </a:ext>
            </a:extLst>
          </p:cNvPr>
          <p:cNvGrpSpPr/>
          <p:nvPr/>
        </p:nvGrpSpPr>
        <p:grpSpPr>
          <a:xfrm>
            <a:off x="461964" y="654045"/>
            <a:ext cx="8258703" cy="2471480"/>
            <a:chOff x="461964" y="654045"/>
            <a:chExt cx="8258703" cy="2471480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528AA83-7FE6-4289-A312-2D1F4F8C0584}"/>
                </a:ext>
              </a:extLst>
            </p:cNvPr>
            <p:cNvGrpSpPr/>
            <p:nvPr/>
          </p:nvGrpSpPr>
          <p:grpSpPr>
            <a:xfrm>
              <a:off x="461964" y="772874"/>
              <a:ext cx="8258703" cy="2352651"/>
              <a:chOff x="461964" y="772874"/>
              <a:chExt cx="8258703" cy="2352651"/>
            </a:xfrm>
          </p:grpSpPr>
          <p:sp>
            <p:nvSpPr>
              <p:cNvPr id="40" name="テキスト ボックス 39"/>
              <p:cNvSpPr txBox="1"/>
              <p:nvPr/>
            </p:nvSpPr>
            <p:spPr>
              <a:xfrm>
                <a:off x="6191915" y="2725415"/>
                <a:ext cx="145934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100</a:t>
                </a:r>
                <a:r>
                  <a:rPr lang="ja-JP" altLang="en-US" sz="2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人</a:t>
                </a:r>
                <a:endParaRPr kumimoji="1"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  <p:grpSp>
            <p:nvGrpSpPr>
              <p:cNvPr id="2" name="グループ化 1">
                <a:extLst>
                  <a:ext uri="{FF2B5EF4-FFF2-40B4-BE49-F238E27FC236}">
                    <a16:creationId xmlns:a16="http://schemas.microsoft.com/office/drawing/2014/main" id="{F328CB0E-9DA6-4669-A3FB-B47A69976753}"/>
                  </a:ext>
                </a:extLst>
              </p:cNvPr>
              <p:cNvGrpSpPr/>
              <p:nvPr/>
            </p:nvGrpSpPr>
            <p:grpSpPr>
              <a:xfrm>
                <a:off x="461964" y="772874"/>
                <a:ext cx="8258703" cy="2126182"/>
                <a:chOff x="461964" y="772874"/>
                <a:chExt cx="8258703" cy="2126182"/>
              </a:xfrm>
            </p:grpSpPr>
            <p:sp>
              <p:nvSpPr>
                <p:cNvPr id="11" name="正方形/長方形 10"/>
                <p:cNvSpPr/>
                <p:nvPr/>
              </p:nvSpPr>
              <p:spPr>
                <a:xfrm>
                  <a:off x="461964" y="772874"/>
                  <a:ext cx="8258703" cy="725182"/>
                </a:xfrm>
                <a:prstGeom prst="rect">
                  <a:avLst/>
                </a:prstGeom>
                <a:noFill/>
                <a:ln w="50800" cap="rnd" cmpd="sng">
                  <a:noFill/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4000" b="1" dirty="0">
                      <a:solidFill>
                        <a:schemeClr val="tx2">
                          <a:lumMod val="75000"/>
                        </a:schemeClr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ヒラギノ丸ゴ Pro W4"/>
                    </a:rPr>
                    <a:t>ケガに備えるために</a:t>
                  </a:r>
                  <a:r>
                    <a:rPr lang="en-US" altLang="ja-JP" sz="4000" b="1" dirty="0">
                      <a:solidFill>
                        <a:schemeClr val="tx2">
                          <a:lumMod val="75000"/>
                        </a:schemeClr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ヒラギノ丸ゴ Pro W4"/>
                    </a:rPr>
                    <a:t>……</a:t>
                  </a:r>
                </a:p>
              </p:txBody>
            </p:sp>
            <p:sp>
              <p:nvSpPr>
                <p:cNvPr id="6" name="正方形/長方形 5"/>
                <p:cNvSpPr/>
                <p:nvPr/>
              </p:nvSpPr>
              <p:spPr>
                <a:xfrm>
                  <a:off x="789920" y="1690110"/>
                  <a:ext cx="2986479" cy="909235"/>
                </a:xfrm>
                <a:prstGeom prst="rect">
                  <a:avLst/>
                </a:prstGeom>
                <a:noFill/>
                <a:ln w="50800" cap="rnd" cmpd="sng">
                  <a:noFill/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3600" b="1" dirty="0">
                      <a:solidFill>
                        <a:schemeClr val="tx2">
                          <a:lumMod val="75000"/>
                        </a:schemeClr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ヒラギノ丸ゴ Pro W4"/>
                    </a:rPr>
                    <a:t>それぞれが</a:t>
                  </a:r>
                  <a:endParaRPr lang="en-US" altLang="ja-JP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endParaRPr>
                </a:p>
                <a:p>
                  <a:pPr algn="ctr"/>
                  <a:r>
                    <a:rPr lang="ja-JP" altLang="en-US" sz="3600" b="1" dirty="0">
                      <a:solidFill>
                        <a:schemeClr val="tx2">
                          <a:lumMod val="75000"/>
                        </a:schemeClr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ヒラギノ丸ゴ Pro W4"/>
                    </a:rPr>
                    <a:t>出し合う費用</a:t>
                  </a:r>
                  <a:endParaRPr lang="en-US" altLang="ja-JP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endParaRPr>
                </a:p>
              </p:txBody>
            </p:sp>
            <p:pic>
              <p:nvPicPr>
                <p:cNvPr id="5" name="図 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49882" y="1455186"/>
                  <a:ext cx="1174157" cy="1179542"/>
                </a:xfrm>
                <a:prstGeom prst="rect">
                  <a:avLst/>
                </a:prstGeom>
              </p:spPr>
            </p:pic>
            <p:pic>
              <p:nvPicPr>
                <p:cNvPr id="25" name="図 24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5566"/>
                <a:stretch/>
              </p:blipFill>
              <p:spPr>
                <a:xfrm>
                  <a:off x="6450330" y="1190859"/>
                  <a:ext cx="794373" cy="1708197"/>
                </a:xfrm>
                <a:prstGeom prst="rect">
                  <a:avLst/>
                </a:prstGeom>
              </p:spPr>
            </p:pic>
            <p:sp>
              <p:nvSpPr>
                <p:cNvPr id="41" name="乗算記号 40"/>
                <p:cNvSpPr/>
                <p:nvPr/>
              </p:nvSpPr>
              <p:spPr>
                <a:xfrm>
                  <a:off x="5393683" y="1701456"/>
                  <a:ext cx="687003" cy="687003"/>
                </a:xfrm>
                <a:prstGeom prst="mathMultiply">
                  <a:avLst>
                    <a:gd name="adj1" fmla="val 11020"/>
                  </a:avLst>
                </a:prstGeom>
                <a:solidFill>
                  <a:srgbClr val="17375E"/>
                </a:solidFill>
                <a:ln w="31750">
                  <a:solidFill>
                    <a:srgbClr val="17375E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FC5005F-5BB5-89D2-B307-CB0D28723C2B}"/>
                </a:ext>
              </a:extLst>
            </p:cNvPr>
            <p:cNvSpPr/>
            <p:nvPr/>
          </p:nvSpPr>
          <p:spPr>
            <a:xfrm>
              <a:off x="1609828" y="654045"/>
              <a:ext cx="889649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そな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B79A2E3F-07F1-6FC2-CE72-D2DD6EFA7D3A}"/>
                </a:ext>
              </a:extLst>
            </p:cNvPr>
            <p:cNvSpPr/>
            <p:nvPr/>
          </p:nvSpPr>
          <p:spPr>
            <a:xfrm>
              <a:off x="1024860" y="1958388"/>
              <a:ext cx="444712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だ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5C587B81-EBAE-C35B-6AAF-F35DA2B746A3}"/>
                </a:ext>
              </a:extLst>
            </p:cNvPr>
            <p:cNvSpPr/>
            <p:nvPr/>
          </p:nvSpPr>
          <p:spPr>
            <a:xfrm>
              <a:off x="1833124" y="1957088"/>
              <a:ext cx="444712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あ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DD8A5139-E160-A6F0-77D6-1C3CDB76F26F}"/>
                </a:ext>
              </a:extLst>
            </p:cNvPr>
            <p:cNvSpPr/>
            <p:nvPr/>
          </p:nvSpPr>
          <p:spPr>
            <a:xfrm>
              <a:off x="2648722" y="1963403"/>
              <a:ext cx="83968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ひよう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0E60A3D-2703-2477-2784-9D2C0DEAD7CA}"/>
              </a:ext>
            </a:extLst>
          </p:cNvPr>
          <p:cNvGrpSpPr/>
          <p:nvPr/>
        </p:nvGrpSpPr>
        <p:grpSpPr>
          <a:xfrm>
            <a:off x="196498" y="5188181"/>
            <a:ext cx="8937977" cy="1257178"/>
            <a:chOff x="196498" y="5477843"/>
            <a:chExt cx="8937977" cy="1257178"/>
          </a:xfrm>
        </p:grpSpPr>
        <p:sp>
          <p:nvSpPr>
            <p:cNvPr id="32" name="テキスト ボックス 31"/>
            <p:cNvSpPr txBox="1"/>
            <p:nvPr/>
          </p:nvSpPr>
          <p:spPr>
            <a:xfrm>
              <a:off x="300039" y="5657803"/>
              <a:ext cx="88344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骨折した</a:t>
              </a:r>
              <a:r>
                <a:rPr kumimoji="1"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5</a:t>
              </a:r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人は</a:t>
              </a:r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10,000</a:t>
              </a:r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円ずつ受け取り、治療費を支払える</a:t>
              </a: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ED83823A-5891-0715-B773-C7A318E59B9B}"/>
                </a:ext>
              </a:extLst>
            </p:cNvPr>
            <p:cNvSpPr/>
            <p:nvPr/>
          </p:nvSpPr>
          <p:spPr>
            <a:xfrm>
              <a:off x="391441" y="5490273"/>
              <a:ext cx="93714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こっせつ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0C556A4C-F8C4-2A50-793B-69B3D010221E}"/>
                </a:ext>
              </a:extLst>
            </p:cNvPr>
            <p:cNvSpPr/>
            <p:nvPr/>
          </p:nvSpPr>
          <p:spPr>
            <a:xfrm>
              <a:off x="1984146" y="5521523"/>
              <a:ext cx="61039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にん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F7EAF9C7-126E-3964-6874-76E9DCE78CCF}"/>
                </a:ext>
              </a:extLst>
            </p:cNvPr>
            <p:cNvSpPr/>
            <p:nvPr/>
          </p:nvSpPr>
          <p:spPr>
            <a:xfrm>
              <a:off x="5129100" y="5518470"/>
              <a:ext cx="61039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DF2D84AA-A46F-094B-EBF7-372C7BBF6F5C}"/>
                </a:ext>
              </a:extLst>
            </p:cNvPr>
            <p:cNvSpPr/>
            <p:nvPr/>
          </p:nvSpPr>
          <p:spPr>
            <a:xfrm>
              <a:off x="5457608" y="5496488"/>
              <a:ext cx="61039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う</a:t>
              </a:r>
              <a:endParaRPr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0ACA535-0380-DBE3-7EEC-1013364E68B8}"/>
                </a:ext>
              </a:extLst>
            </p:cNvPr>
            <p:cNvSpPr/>
            <p:nvPr/>
          </p:nvSpPr>
          <p:spPr>
            <a:xfrm>
              <a:off x="6164014" y="5477843"/>
              <a:ext cx="61039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と</a:t>
              </a:r>
              <a:endParaRPr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78EBB3E5-94DE-A22A-D618-FE017FFA097D}"/>
                </a:ext>
              </a:extLst>
            </p:cNvPr>
            <p:cNvSpPr/>
            <p:nvPr/>
          </p:nvSpPr>
          <p:spPr>
            <a:xfrm>
              <a:off x="7224365" y="5513222"/>
              <a:ext cx="1306589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ちりょうひ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96172C4B-96D2-A614-F832-B51F16B204D5}"/>
                </a:ext>
              </a:extLst>
            </p:cNvPr>
            <p:cNvSpPr/>
            <p:nvPr/>
          </p:nvSpPr>
          <p:spPr>
            <a:xfrm>
              <a:off x="196498" y="6050796"/>
              <a:ext cx="1306589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しはら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C09710C-083C-A836-7060-F1EDC059E71D}"/>
              </a:ext>
            </a:extLst>
          </p:cNvPr>
          <p:cNvSpPr/>
          <p:nvPr/>
        </p:nvSpPr>
        <p:spPr>
          <a:xfrm>
            <a:off x="6763581" y="2916917"/>
            <a:ext cx="83968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31CAA90-23FC-38EA-2FAE-7043946D6E65}"/>
              </a:ext>
            </a:extLst>
          </p:cNvPr>
          <p:cNvSpPr txBox="1"/>
          <p:nvPr/>
        </p:nvSpPr>
        <p:spPr>
          <a:xfrm>
            <a:off x="29937" y="6500260"/>
            <a:ext cx="809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※</a:t>
            </a:r>
            <a:r>
              <a:rPr kumimoji="1" lang="ja-JP" altLang="en-US" sz="1400" dirty="0"/>
              <a:t>保険料を集め、保険金・給付金等を提供する場合、規模等により保険業の免許・登録が必要になります</a:t>
            </a:r>
            <a:r>
              <a:rPr kumimoji="1" lang="ja-JP" altLang="en-US" dirty="0"/>
              <a:t>。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AC32957F-4EF6-F3D6-FAA0-193EBEA19F0C}"/>
              </a:ext>
            </a:extLst>
          </p:cNvPr>
          <p:cNvSpPr/>
          <p:nvPr/>
        </p:nvSpPr>
        <p:spPr>
          <a:xfrm>
            <a:off x="223835" y="6412204"/>
            <a:ext cx="7488000" cy="216000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ほけんりょう　 あつ　　 ほけんきん　きゅうふきんとう　ていきょう　 ばあい　　きぼ　とう　　　　　 ほけんぎょう　めんきょ　とうろく　ひつよう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4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8" grpId="0"/>
      <p:bldP spid="30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4" y="30760"/>
            <a:ext cx="5303835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生命保険と損害保険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1797050" y="914399"/>
            <a:ext cx="3420000" cy="5419725"/>
          </a:xfrm>
          <a:prstGeom prst="roundRect">
            <a:avLst>
              <a:gd name="adj" fmla="val 3812"/>
            </a:avLst>
          </a:prstGeom>
          <a:solidFill>
            <a:srgbClr val="DBEFE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295900" y="914399"/>
            <a:ext cx="3420000" cy="5419725"/>
          </a:xfrm>
          <a:prstGeom prst="roundRect">
            <a:avLst>
              <a:gd name="adj" fmla="val 3409"/>
            </a:avLst>
          </a:prstGeom>
          <a:solidFill>
            <a:srgbClr val="E5F2D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130339"/>
              </p:ext>
            </p:extLst>
          </p:nvPr>
        </p:nvGraphicFramePr>
        <p:xfrm>
          <a:off x="431799" y="865200"/>
          <a:ext cx="8364535" cy="60601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6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0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7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2301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生命保険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損害保険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7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対象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i="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i="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751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受取額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あらかじめ約束した</a:t>
                      </a:r>
                    </a:p>
                    <a:p>
                      <a:pPr algn="ctr">
                        <a:lnSpc>
                          <a:spcPts val="33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金額</a:t>
                      </a:r>
                    </a:p>
                    <a:p>
                      <a:pPr algn="ctr">
                        <a:lnSpc>
                          <a:spcPts val="5100"/>
                        </a:lnSpc>
                      </a:pPr>
                      <a:r>
                        <a:rPr kumimoji="1" lang="zh-TW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（定額給付）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事故により発生した</a:t>
                      </a:r>
                    </a:p>
                    <a:p>
                      <a:pPr algn="l">
                        <a:lnSpc>
                          <a:spcPts val="3300"/>
                        </a:lnSpc>
                      </a:pPr>
                      <a:r>
                        <a:rPr kumimoji="1" lang="ja-JP" altLang="en-US" sz="14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　　 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損害額</a:t>
                      </a:r>
                    </a:p>
                    <a:p>
                      <a:pPr algn="l">
                        <a:lnSpc>
                          <a:spcPts val="51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</a:t>
                      </a:r>
                      <a:r>
                        <a:rPr kumimoji="1" lang="zh-TW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（実損填補）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47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備えられる</a:t>
                      </a:r>
                      <a:endParaRPr kumimoji="1" lang="en-US" altLang="ja-JP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 algn="ctr"/>
                      <a:r>
                        <a:rPr kumimoji="1" lang="ja-JP" altLang="en-US" sz="20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リスク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死亡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病気・ケガ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老後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介護　　　　　　　　　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</a:t>
                      </a:r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など</a:t>
                      </a:r>
                      <a:endParaRPr kumimoji="1" lang="en-US" altLang="ja-JP" sz="20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endParaRPr kumimoji="1" lang="en-US" altLang="ja-JP" sz="20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　　　　　　　　　  </a:t>
                      </a:r>
                    </a:p>
                  </a:txBody>
                  <a:tcPr marL="25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交通事故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火事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台風や地震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ts val="3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ケガ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</a:t>
                      </a:r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など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marL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角丸四角形 5"/>
          <p:cNvSpPr/>
          <p:nvPr/>
        </p:nvSpPr>
        <p:spPr>
          <a:xfrm>
            <a:off x="411165" y="1517625"/>
            <a:ext cx="8364535" cy="692800"/>
          </a:xfrm>
          <a:prstGeom prst="roundRect">
            <a:avLst/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411164" y="2297234"/>
            <a:ext cx="8364535" cy="1479387"/>
          </a:xfrm>
          <a:prstGeom prst="roundRect">
            <a:avLst>
              <a:gd name="adj" fmla="val 11430"/>
            </a:avLst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11165" y="3845808"/>
            <a:ext cx="8364535" cy="2537516"/>
          </a:xfrm>
          <a:prstGeom prst="roundRect">
            <a:avLst>
              <a:gd name="adj" fmla="val 6915"/>
            </a:avLst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ウィンドウ, マグカップ, 挿絵 が含まれている画像&#10;&#10;自動的に生成された説明">
            <a:extLst>
              <a:ext uri="{FF2B5EF4-FFF2-40B4-BE49-F238E27FC236}">
                <a16:creationId xmlns:a16="http://schemas.microsoft.com/office/drawing/2014/main" id="{21EEB853-4BDB-40D7-ADD8-0C0DFBB4B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199" y="4398630"/>
            <a:ext cx="988531" cy="122207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849F068-6124-45C5-942D-F069BA489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175" y="5271356"/>
            <a:ext cx="1081770" cy="91459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B220EA-4B80-45F3-A7AB-515EED1C6C74}"/>
              </a:ext>
            </a:extLst>
          </p:cNvPr>
          <p:cNvSpPr txBox="1"/>
          <p:nvPr/>
        </p:nvSpPr>
        <p:spPr>
          <a:xfrm>
            <a:off x="3223674" y="1565441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i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</a:t>
            </a:r>
            <a:endParaRPr kumimoji="1" lang="ja-JP" altLang="en-US" sz="4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56503D4-3217-4F23-8884-3DBC5993FAB6}"/>
              </a:ext>
            </a:extLst>
          </p:cNvPr>
          <p:cNvSpPr txBox="1"/>
          <p:nvPr/>
        </p:nvSpPr>
        <p:spPr>
          <a:xfrm>
            <a:off x="6314799" y="1541532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i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モノ</a:t>
            </a:r>
          </a:p>
        </p:txBody>
      </p:sp>
      <p:sp>
        <p:nvSpPr>
          <p:cNvPr id="18" name="スライド番号プレースホルダー 12"/>
          <p:cNvSpPr>
            <a:spLocks noGrp="1"/>
          </p:cNvSpPr>
          <p:nvPr>
            <p:ph type="sldNum" sz="quarter" idx="4294967295"/>
          </p:nvPr>
        </p:nvSpPr>
        <p:spPr>
          <a:xfrm>
            <a:off x="7086323" y="6492875"/>
            <a:ext cx="2057400" cy="365125"/>
          </a:xfrm>
        </p:spPr>
        <p:txBody>
          <a:bodyPr/>
          <a:lstStyle/>
          <a:p>
            <a:pPr algn="r"/>
            <a:fld id="{CFE1D277-9C57-4E30-9C75-4A0776A97483}" type="slidenum">
              <a:rPr kumimoji="1" lang="ja-JP" altLang="en-US" sz="1800" smtClean="0">
                <a:solidFill>
                  <a:schemeClr val="tx1"/>
                </a:solidFill>
              </a:rPr>
              <a:pPr algn="r"/>
              <a:t>38</a:t>
            </a:fld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2E5447D-EFE2-78CD-276A-7F8FF2CA2D2C}"/>
              </a:ext>
            </a:extLst>
          </p:cNvPr>
          <p:cNvSpPr/>
          <p:nvPr/>
        </p:nvSpPr>
        <p:spPr>
          <a:xfrm>
            <a:off x="580002" y="-61795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せいめいほけん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EE350E4-1DCC-3735-B0E4-54AA005D5058}"/>
              </a:ext>
            </a:extLst>
          </p:cNvPr>
          <p:cNvSpPr/>
          <p:nvPr/>
        </p:nvSpPr>
        <p:spPr>
          <a:xfrm>
            <a:off x="2522175" y="-71893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そんがい</a:t>
            </a:r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ED9CA3-2D44-D433-036E-D2EF93E8A510}"/>
              </a:ext>
            </a:extLst>
          </p:cNvPr>
          <p:cNvSpPr/>
          <p:nvPr/>
        </p:nvSpPr>
        <p:spPr>
          <a:xfrm>
            <a:off x="630893" y="1483354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たいしょう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BBEF6AB-685B-EB39-CE9C-4F2730CCB77C}"/>
              </a:ext>
            </a:extLst>
          </p:cNvPr>
          <p:cNvSpPr/>
          <p:nvPr/>
        </p:nvSpPr>
        <p:spPr>
          <a:xfrm>
            <a:off x="580002" y="2648810"/>
            <a:ext cx="101618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うけとりがく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63F5FC6-8EEF-347C-17D0-A593C0DB2B81}"/>
              </a:ext>
            </a:extLst>
          </p:cNvPr>
          <p:cNvSpPr/>
          <p:nvPr/>
        </p:nvSpPr>
        <p:spPr>
          <a:xfrm>
            <a:off x="428100" y="4870449"/>
            <a:ext cx="48797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EACA6A7-2AA6-1A8B-0F24-F49EAA0E66D2}"/>
              </a:ext>
            </a:extLst>
          </p:cNvPr>
          <p:cNvSpPr/>
          <p:nvPr/>
        </p:nvSpPr>
        <p:spPr>
          <a:xfrm>
            <a:off x="2611536" y="699123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せいめいほけん</a:t>
            </a:r>
            <a:endParaRPr kumimoji="1" lang="ja-JP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3C95B33-AA38-A6C8-BAFC-8F2CBFC8F5C8}"/>
              </a:ext>
            </a:extLst>
          </p:cNvPr>
          <p:cNvSpPr/>
          <p:nvPr/>
        </p:nvSpPr>
        <p:spPr>
          <a:xfrm>
            <a:off x="6266152" y="684316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3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そんがいほけん</a:t>
            </a:r>
            <a:endParaRPr kumimoji="1" lang="ja-JP" alt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9E694CC-0506-033A-8E06-FEA3DCBEB602}"/>
              </a:ext>
            </a:extLst>
          </p:cNvPr>
          <p:cNvSpPr/>
          <p:nvPr/>
        </p:nvSpPr>
        <p:spPr>
          <a:xfrm>
            <a:off x="2773348" y="1432827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ひと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530FC73-53DB-1446-FE34-4BFA6876B61D}"/>
              </a:ext>
            </a:extLst>
          </p:cNvPr>
          <p:cNvSpPr/>
          <p:nvPr/>
        </p:nvSpPr>
        <p:spPr>
          <a:xfrm>
            <a:off x="3608499" y="218768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やくそく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F1B42BA-AA73-AB41-C00F-42807F31F12B}"/>
              </a:ext>
            </a:extLst>
          </p:cNvPr>
          <p:cNvSpPr/>
          <p:nvPr/>
        </p:nvSpPr>
        <p:spPr>
          <a:xfrm>
            <a:off x="3182496" y="2618635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きんがく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50AA4CA-44C0-EE70-404D-232935D21336}"/>
              </a:ext>
            </a:extLst>
          </p:cNvPr>
          <p:cNvSpPr/>
          <p:nvPr/>
        </p:nvSpPr>
        <p:spPr>
          <a:xfrm>
            <a:off x="3024520" y="3112197"/>
            <a:ext cx="108935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てい</a:t>
            </a:r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がくきゅうふ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FD6D443-2D2E-61DE-0805-5D06979BBA6B}"/>
              </a:ext>
            </a:extLst>
          </p:cNvPr>
          <p:cNvSpPr/>
          <p:nvPr/>
        </p:nvSpPr>
        <p:spPr>
          <a:xfrm>
            <a:off x="5667376" y="2190108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じこ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18A641E-996A-52AF-F2B8-7E46DAFA760B}"/>
              </a:ext>
            </a:extLst>
          </p:cNvPr>
          <p:cNvSpPr/>
          <p:nvPr/>
        </p:nvSpPr>
        <p:spPr>
          <a:xfrm>
            <a:off x="7163299" y="2186577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はっせい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D29153D-121E-2515-99E2-2AC651664608}"/>
              </a:ext>
            </a:extLst>
          </p:cNvPr>
          <p:cNvSpPr/>
          <p:nvPr/>
        </p:nvSpPr>
        <p:spPr>
          <a:xfrm>
            <a:off x="6527870" y="3112197"/>
            <a:ext cx="95605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じっそんてんぽ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4BEC990E-294F-8C2F-7780-36076C666864}"/>
              </a:ext>
            </a:extLst>
          </p:cNvPr>
          <p:cNvSpPr/>
          <p:nvPr/>
        </p:nvSpPr>
        <p:spPr>
          <a:xfrm>
            <a:off x="6540116" y="2622646"/>
            <a:ext cx="95605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そんがいがく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D017FE9-1126-83D6-47AD-457DC2253BA2}"/>
              </a:ext>
            </a:extLst>
          </p:cNvPr>
          <p:cNvSpPr/>
          <p:nvPr/>
        </p:nvSpPr>
        <p:spPr>
          <a:xfrm>
            <a:off x="2282621" y="3743990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しぼう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1A30A45-A540-34A4-063F-4B85B8115210}"/>
              </a:ext>
            </a:extLst>
          </p:cNvPr>
          <p:cNvSpPr/>
          <p:nvPr/>
        </p:nvSpPr>
        <p:spPr>
          <a:xfrm>
            <a:off x="2282621" y="4194900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びょうき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599FEF87-3849-139D-89FA-C4F50D578915}"/>
              </a:ext>
            </a:extLst>
          </p:cNvPr>
          <p:cNvSpPr/>
          <p:nvPr/>
        </p:nvSpPr>
        <p:spPr>
          <a:xfrm>
            <a:off x="2284917" y="4682984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ろうご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4C6D3AD-02A0-868C-4B0E-B0A1E47FB569}"/>
              </a:ext>
            </a:extLst>
          </p:cNvPr>
          <p:cNvSpPr/>
          <p:nvPr/>
        </p:nvSpPr>
        <p:spPr>
          <a:xfrm>
            <a:off x="2279192" y="513911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かいご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5402B392-8580-C718-AE36-03FCCEE6E11A}"/>
              </a:ext>
            </a:extLst>
          </p:cNvPr>
          <p:cNvSpPr/>
          <p:nvPr/>
        </p:nvSpPr>
        <p:spPr>
          <a:xfrm>
            <a:off x="5843975" y="3743453"/>
            <a:ext cx="137497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こうつうじこ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A7B1F3E-A7C6-FE11-4B01-A507D61358EE}"/>
              </a:ext>
            </a:extLst>
          </p:cNvPr>
          <p:cNvSpPr/>
          <p:nvPr/>
        </p:nvSpPr>
        <p:spPr>
          <a:xfrm>
            <a:off x="5786426" y="4200077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かじ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AF7490D-383C-9AE7-F7D6-E16C0CED4491}"/>
              </a:ext>
            </a:extLst>
          </p:cNvPr>
          <p:cNvSpPr/>
          <p:nvPr/>
        </p:nvSpPr>
        <p:spPr>
          <a:xfrm>
            <a:off x="5808901" y="4655538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たいふう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2ABAE8C8-FF4C-C8CE-F8AF-E00917B23B8C}"/>
              </a:ext>
            </a:extLst>
          </p:cNvPr>
          <p:cNvSpPr/>
          <p:nvPr/>
        </p:nvSpPr>
        <p:spPr>
          <a:xfrm>
            <a:off x="6795179" y="466438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じしん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6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グループ化 33"/>
          <p:cNvGrpSpPr/>
          <p:nvPr/>
        </p:nvGrpSpPr>
        <p:grpSpPr>
          <a:xfrm>
            <a:off x="248246" y="786702"/>
            <a:ext cx="8438554" cy="4398141"/>
            <a:chOff x="248246" y="786702"/>
            <a:chExt cx="8438554" cy="4398141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248246" y="786702"/>
              <a:ext cx="8438554" cy="4398141"/>
              <a:chOff x="248246" y="786702"/>
              <a:chExt cx="8438554" cy="4398141"/>
            </a:xfrm>
          </p:grpSpPr>
          <p:grpSp>
            <p:nvGrpSpPr>
              <p:cNvPr id="6" name="グループ化 5"/>
              <p:cNvGrpSpPr/>
              <p:nvPr/>
            </p:nvGrpSpPr>
            <p:grpSpPr>
              <a:xfrm>
                <a:off x="248246" y="786702"/>
                <a:ext cx="8438554" cy="4398141"/>
                <a:chOff x="248246" y="786702"/>
                <a:chExt cx="8438554" cy="4398141"/>
              </a:xfrm>
            </p:grpSpPr>
            <p:sp>
              <p:nvSpPr>
                <p:cNvPr id="4" name="雲形吹き出し 3"/>
                <p:cNvSpPr/>
                <p:nvPr/>
              </p:nvSpPr>
              <p:spPr>
                <a:xfrm>
                  <a:off x="248246" y="786702"/>
                  <a:ext cx="8438554" cy="4398141"/>
                </a:xfrm>
                <a:prstGeom prst="cloudCallout">
                  <a:avLst>
                    <a:gd name="adj1" fmla="val 27253"/>
                    <a:gd name="adj2" fmla="val 61678"/>
                  </a:avLst>
                </a:prstGeom>
                <a:noFill/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" name="角丸四角形 4"/>
                <p:cNvSpPr/>
                <p:nvPr/>
              </p:nvSpPr>
              <p:spPr>
                <a:xfrm>
                  <a:off x="700391" y="3021203"/>
                  <a:ext cx="875490" cy="792040"/>
                </a:xfrm>
                <a:prstGeom prst="round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" name="角丸四角形 7"/>
              <p:cNvSpPr/>
              <p:nvPr/>
            </p:nvSpPr>
            <p:spPr>
              <a:xfrm>
                <a:off x="6488349" y="2985772"/>
                <a:ext cx="1235413" cy="821517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角丸四角形 32"/>
            <p:cNvSpPr/>
            <p:nvPr/>
          </p:nvSpPr>
          <p:spPr>
            <a:xfrm>
              <a:off x="5318266" y="3975759"/>
              <a:ext cx="1315998" cy="558519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45032" y="30760"/>
            <a:ext cx="594305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状況に応じたリスクマネジメント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090" y="4173508"/>
            <a:ext cx="3044359" cy="285258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0D2D38C-AB48-4730-8442-45F746041F32}"/>
              </a:ext>
            </a:extLst>
          </p:cNvPr>
          <p:cNvSpPr/>
          <p:nvPr/>
        </p:nvSpPr>
        <p:spPr>
          <a:xfrm>
            <a:off x="321014" y="5176826"/>
            <a:ext cx="5865777" cy="5400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家族構成や年齢などによって、</a:t>
            </a:r>
            <a:endParaRPr lang="en-US" altLang="ja-JP" sz="32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BADB4C4-5251-41C1-8FED-B8404F1B59AB}"/>
              </a:ext>
            </a:extLst>
          </p:cNvPr>
          <p:cNvSpPr/>
          <p:nvPr/>
        </p:nvSpPr>
        <p:spPr>
          <a:xfrm>
            <a:off x="321014" y="5750042"/>
            <a:ext cx="6641126" cy="5400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身の回りにあるリスクは異なります。</a:t>
            </a:r>
            <a:endParaRPr lang="en-US" altLang="ja-JP" sz="32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943" y="1411174"/>
            <a:ext cx="1909805" cy="173833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7161817-3256-4D7C-9D8C-32A433E76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276" y="3051022"/>
            <a:ext cx="2405558" cy="1547776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177" y="1351901"/>
            <a:ext cx="1539734" cy="142936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956" y="2068396"/>
            <a:ext cx="1743494" cy="1625607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678" y="1436125"/>
            <a:ext cx="1196972" cy="172896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59" y="2872124"/>
            <a:ext cx="943793" cy="1383179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BADB4C4-5251-41C1-8FED-B8404F1B59AB}"/>
              </a:ext>
            </a:extLst>
          </p:cNvPr>
          <p:cNvSpPr/>
          <p:nvPr/>
        </p:nvSpPr>
        <p:spPr>
          <a:xfrm>
            <a:off x="321014" y="6303617"/>
            <a:ext cx="6641126" cy="5400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状況に応じてリスクへの備えを考えよう。</a:t>
            </a:r>
            <a:endParaRPr lang="en-US" altLang="ja-JP" sz="32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8A23801-0710-41F9-9523-55460130295C}"/>
              </a:ext>
            </a:extLst>
          </p:cNvPr>
          <p:cNvSpPr/>
          <p:nvPr/>
        </p:nvSpPr>
        <p:spPr>
          <a:xfrm>
            <a:off x="201410" y="-91733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じょうきょう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C5EBDCB-7AD5-1AF0-8045-6BC65CC08BA8}"/>
              </a:ext>
            </a:extLst>
          </p:cNvPr>
          <p:cNvSpPr/>
          <p:nvPr/>
        </p:nvSpPr>
        <p:spPr>
          <a:xfrm>
            <a:off x="1147971" y="-82870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おう</a:t>
            </a:r>
            <a:endParaRPr kumimoji="1" lang="ja-JP" altLang="en-US" sz="12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5A3DC8B-E7D6-19E7-0FE6-0F6EDB06734C}"/>
              </a:ext>
            </a:extLst>
          </p:cNvPr>
          <p:cNvSpPr/>
          <p:nvPr/>
        </p:nvSpPr>
        <p:spPr>
          <a:xfrm>
            <a:off x="700391" y="4979336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かぞくこうせい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67B4329-3C61-B79A-2915-6967E9FFBD68}"/>
              </a:ext>
            </a:extLst>
          </p:cNvPr>
          <p:cNvSpPr/>
          <p:nvPr/>
        </p:nvSpPr>
        <p:spPr>
          <a:xfrm>
            <a:off x="2323228" y="4989156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ねんれい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6562996-66A2-3DE3-B23D-1B8F36A9D8D6}"/>
              </a:ext>
            </a:extLst>
          </p:cNvPr>
          <p:cNvSpPr/>
          <p:nvPr/>
        </p:nvSpPr>
        <p:spPr>
          <a:xfrm>
            <a:off x="119715" y="5587007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2302915-D389-A8B4-1755-30500824DFBA}"/>
              </a:ext>
            </a:extLst>
          </p:cNvPr>
          <p:cNvSpPr/>
          <p:nvPr/>
        </p:nvSpPr>
        <p:spPr>
          <a:xfrm>
            <a:off x="896438" y="5578144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4C31155-E9B4-2E35-E18B-D6D60FDC5544}"/>
              </a:ext>
            </a:extLst>
          </p:cNvPr>
          <p:cNvSpPr/>
          <p:nvPr/>
        </p:nvSpPr>
        <p:spPr>
          <a:xfrm>
            <a:off x="3916686" y="5587007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24A5F0A-7EC2-476D-E52D-F3EC7D8512E7}"/>
              </a:ext>
            </a:extLst>
          </p:cNvPr>
          <p:cNvSpPr/>
          <p:nvPr/>
        </p:nvSpPr>
        <p:spPr>
          <a:xfrm>
            <a:off x="321672" y="6128039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じょうきょう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26C0582-CC3E-822B-DFAE-72691CFC4B59}"/>
              </a:ext>
            </a:extLst>
          </p:cNvPr>
          <p:cNvSpPr/>
          <p:nvPr/>
        </p:nvSpPr>
        <p:spPr>
          <a:xfrm>
            <a:off x="1270800" y="6116314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おう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403B5F1-152A-EA68-E106-CCABABE6DA95}"/>
              </a:ext>
            </a:extLst>
          </p:cNvPr>
          <p:cNvSpPr/>
          <p:nvPr/>
        </p:nvSpPr>
        <p:spPr>
          <a:xfrm>
            <a:off x="3963577" y="6130047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E4BFC71-B2AD-C792-B5AF-228B522B15E5}"/>
              </a:ext>
            </a:extLst>
          </p:cNvPr>
          <p:cNvSpPr/>
          <p:nvPr/>
        </p:nvSpPr>
        <p:spPr>
          <a:xfrm>
            <a:off x="5032321" y="6142375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430F53E-8710-6091-C902-B2F25BC1D1BA}"/>
              </a:ext>
            </a:extLst>
          </p:cNvPr>
          <p:cNvSpPr txBox="1"/>
          <p:nvPr/>
        </p:nvSpPr>
        <p:spPr>
          <a:xfrm>
            <a:off x="7052182" y="2632665"/>
            <a:ext cx="276999" cy="3936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とうさん</a:t>
            </a:r>
          </a:p>
        </p:txBody>
      </p:sp>
      <p:pic>
        <p:nvPicPr>
          <p:cNvPr id="26" name="図 25" descr="ロゴ&#10;&#10;中程度の精度で自動的に生成された説明">
            <a:extLst>
              <a:ext uri="{FF2B5EF4-FFF2-40B4-BE49-F238E27FC236}">
                <a16:creationId xmlns:a16="http://schemas.microsoft.com/office/drawing/2014/main" id="{30BDF826-B69A-2C28-804C-93378DACE5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96" y="3417223"/>
            <a:ext cx="1914949" cy="12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7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5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0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63113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リスクに備える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3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つの保障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61964" y="782326"/>
            <a:ext cx="8258703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保障：もしものときに生活を守るもの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4305935" y="2659454"/>
            <a:ext cx="43921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303554" y="3906661"/>
            <a:ext cx="41258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301819" y="5292615"/>
            <a:ext cx="21960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507786" y="5768176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507786" y="4901284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525542" y="4882912"/>
            <a:ext cx="2219" cy="9001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 bwMode="ltGray">
          <a:xfrm>
            <a:off x="4754682" y="2126092"/>
            <a:ext cx="317965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社会保障制度</a:t>
            </a:r>
            <a:endParaRPr kumimoji="1" lang="en-US" altLang="ja-JP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r>
              <a:rPr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(</a:t>
            </a:r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社会保険等</a:t>
            </a:r>
            <a:r>
              <a:rPr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)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0" name="テキスト ボックス 19"/>
          <p:cNvSpPr txBox="1"/>
          <p:nvPr/>
        </p:nvSpPr>
        <p:spPr bwMode="ltGray">
          <a:xfrm>
            <a:off x="4754681" y="3617324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3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死亡退職金等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1" name="テキスト ボックス 20"/>
          <p:cNvSpPr txBox="1"/>
          <p:nvPr/>
        </p:nvSpPr>
        <p:spPr bwMode="ltGray">
          <a:xfrm>
            <a:off x="4745150" y="4707840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2" name="テキスト ボックス 21"/>
          <p:cNvSpPr txBox="1"/>
          <p:nvPr/>
        </p:nvSpPr>
        <p:spPr bwMode="ltGray">
          <a:xfrm>
            <a:off x="4754678" y="5432312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民間保険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458112" y="1820923"/>
            <a:ext cx="895647" cy="4382427"/>
          </a:xfrm>
          <a:prstGeom prst="roundRect">
            <a:avLst>
              <a:gd name="adj" fmla="val 50000"/>
            </a:avLst>
          </a:prstGeom>
          <a:solidFill>
            <a:srgbClr val="799AB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-10761" y="2049740"/>
            <a:ext cx="1827496" cy="3820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リ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ス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ク</a:t>
            </a:r>
          </a:p>
        </p:txBody>
      </p:sp>
      <p:sp>
        <p:nvSpPr>
          <p:cNvPr id="5" name="ホームベース 4"/>
          <p:cNvSpPr/>
          <p:nvPr/>
        </p:nvSpPr>
        <p:spPr>
          <a:xfrm rot="10800000">
            <a:off x="1449443" y="2190493"/>
            <a:ext cx="2956744" cy="92456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ホームベース 30"/>
          <p:cNvSpPr/>
          <p:nvPr/>
        </p:nvSpPr>
        <p:spPr>
          <a:xfrm rot="10800000">
            <a:off x="1467200" y="3478244"/>
            <a:ext cx="2956744" cy="924567"/>
          </a:xfrm>
          <a:prstGeom prst="homePlate">
            <a:avLst/>
          </a:prstGeom>
          <a:solidFill>
            <a:srgbClr val="D2E7B8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ホームベース 31"/>
          <p:cNvSpPr/>
          <p:nvPr/>
        </p:nvSpPr>
        <p:spPr>
          <a:xfrm rot="10800000">
            <a:off x="1449444" y="4797381"/>
            <a:ext cx="2956744" cy="924567"/>
          </a:xfrm>
          <a:prstGeom prst="homePlate">
            <a:avLst/>
          </a:prstGeom>
          <a:solidFill>
            <a:srgbClr val="CBCADB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997577" y="235092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公的保障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97577" y="363918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企業保障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997577" y="495323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私的保障</a:t>
            </a:r>
          </a:p>
        </p:txBody>
      </p:sp>
      <p:sp>
        <p:nvSpPr>
          <p:cNvPr id="36" name="円/楕円 35"/>
          <p:cNvSpPr/>
          <p:nvPr/>
        </p:nvSpPr>
        <p:spPr bwMode="ltGray">
          <a:xfrm>
            <a:off x="7738849" y="1989763"/>
            <a:ext cx="1165006" cy="118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国など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7" name="円/楕円 36"/>
          <p:cNvSpPr/>
          <p:nvPr/>
        </p:nvSpPr>
        <p:spPr bwMode="ltGray">
          <a:xfrm>
            <a:off x="7738849" y="3314092"/>
            <a:ext cx="1165005" cy="136473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勤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め先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8" name="円/楕円 37"/>
          <p:cNvSpPr/>
          <p:nvPr/>
        </p:nvSpPr>
        <p:spPr bwMode="ltGray">
          <a:xfrm>
            <a:off x="7807107" y="4838312"/>
            <a:ext cx="1096748" cy="1188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自分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0" name="ホームベース 29"/>
          <p:cNvSpPr/>
          <p:nvPr/>
        </p:nvSpPr>
        <p:spPr>
          <a:xfrm rot="10800000">
            <a:off x="1449446" y="2207429"/>
            <a:ext cx="2956744" cy="924567"/>
          </a:xfrm>
          <a:prstGeom prst="homePlat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437749"/>
            <a:ext cx="2133600" cy="365125"/>
          </a:xfrm>
        </p:spPr>
        <p:txBody>
          <a:bodyPr/>
          <a:lstStyle/>
          <a:p>
            <a:fld id="{7B76553B-32E2-D644-9CD0-56FDA882EB90}" type="slidenum">
              <a:rPr kumimoji="1" lang="ja-JP" altLang="en-US" sz="1800" smtClean="0">
                <a:solidFill>
                  <a:srgbClr val="3A3A3A"/>
                </a:solidFill>
              </a:rPr>
              <a:t>4</a:t>
            </a:fld>
            <a:endParaRPr kumimoji="1" lang="ja-JP" altLang="en-US" dirty="0">
              <a:solidFill>
                <a:srgbClr val="3A3A3A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EE1C52A-9EE1-1756-90CA-B948AFD4ED5B}"/>
              </a:ext>
            </a:extLst>
          </p:cNvPr>
          <p:cNvSpPr/>
          <p:nvPr/>
        </p:nvSpPr>
        <p:spPr>
          <a:xfrm>
            <a:off x="1833919" y="-55489"/>
            <a:ext cx="49781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　　　　　　　　　　　　　　　　　　　　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5C4243-BF0A-ED2C-309F-1A064AB0211B}"/>
              </a:ext>
            </a:extLst>
          </p:cNvPr>
          <p:cNvSpPr/>
          <p:nvPr/>
        </p:nvSpPr>
        <p:spPr>
          <a:xfrm>
            <a:off x="3937794" y="-57702"/>
            <a:ext cx="8549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　　　　　　　　　　　　　　　　　　　　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BC73CB-418E-9AE1-418F-A96C2BEDE9BC}"/>
              </a:ext>
            </a:extLst>
          </p:cNvPr>
          <p:cNvSpPr/>
          <p:nvPr/>
        </p:nvSpPr>
        <p:spPr>
          <a:xfrm>
            <a:off x="902987" y="665933"/>
            <a:ext cx="14287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2CB2620-9C49-6A35-A421-9A4FBF4F5E26}"/>
              </a:ext>
            </a:extLst>
          </p:cNvPr>
          <p:cNvSpPr/>
          <p:nvPr/>
        </p:nvSpPr>
        <p:spPr>
          <a:xfrm>
            <a:off x="4922537" y="66669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5EE23FC-8C0F-FB78-DF33-CDAD9508CCD5}"/>
              </a:ext>
            </a:extLst>
          </p:cNvPr>
          <p:cNvSpPr/>
          <p:nvPr/>
        </p:nvSpPr>
        <p:spPr>
          <a:xfrm>
            <a:off x="5998862" y="66669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まも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角丸四角形吹き出し 24">
            <a:extLst>
              <a:ext uri="{FF2B5EF4-FFF2-40B4-BE49-F238E27FC236}">
                <a16:creationId xmlns:a16="http://schemas.microsoft.com/office/drawing/2014/main" id="{BCD093FB-5614-B2F7-26AF-74BAEA7A208D}"/>
              </a:ext>
            </a:extLst>
          </p:cNvPr>
          <p:cNvSpPr/>
          <p:nvPr/>
        </p:nvSpPr>
        <p:spPr>
          <a:xfrm>
            <a:off x="2386253" y="1547018"/>
            <a:ext cx="1979035" cy="534837"/>
          </a:xfrm>
          <a:prstGeom prst="wedgeRoundRectCallout">
            <a:avLst>
              <a:gd name="adj1" fmla="val 2196"/>
              <a:gd name="adj2" fmla="val 101664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法で強制</a:t>
            </a:r>
            <a:endParaRPr kumimoji="1" lang="ja-JP" altLang="en-US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7D51457-BFA1-B6A3-4AC5-39EFCA25514D}"/>
              </a:ext>
            </a:extLst>
          </p:cNvPr>
          <p:cNvSpPr/>
          <p:nvPr/>
        </p:nvSpPr>
        <p:spPr>
          <a:xfrm>
            <a:off x="2506474" y="1464734"/>
            <a:ext cx="17385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ほう　　　　きょうせい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0DE9F17-C827-D685-C175-6A14F1FD6998}"/>
              </a:ext>
            </a:extLst>
          </p:cNvPr>
          <p:cNvSpPr/>
          <p:nvPr/>
        </p:nvSpPr>
        <p:spPr>
          <a:xfrm>
            <a:off x="1807210" y="2199405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91CB6C5-5894-C19F-6273-747BBB49922C}"/>
              </a:ext>
            </a:extLst>
          </p:cNvPr>
          <p:cNvSpPr/>
          <p:nvPr/>
        </p:nvSpPr>
        <p:spPr>
          <a:xfrm>
            <a:off x="1807210" y="3474534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きぎょうほしょう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BDD85C9-09BF-5B92-CA7A-074123389E57}"/>
              </a:ext>
            </a:extLst>
          </p:cNvPr>
          <p:cNvSpPr/>
          <p:nvPr/>
        </p:nvSpPr>
        <p:spPr>
          <a:xfrm>
            <a:off x="1805359" y="4796896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してきほしょう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2" name="角丸四角形吹き出し 25">
            <a:extLst>
              <a:ext uri="{FF2B5EF4-FFF2-40B4-BE49-F238E27FC236}">
                <a16:creationId xmlns:a16="http://schemas.microsoft.com/office/drawing/2014/main" id="{92619F18-89E4-5986-1D62-A0FE5235E7AC}"/>
              </a:ext>
            </a:extLst>
          </p:cNvPr>
          <p:cNvSpPr/>
          <p:nvPr/>
        </p:nvSpPr>
        <p:spPr>
          <a:xfrm>
            <a:off x="1627718" y="5835402"/>
            <a:ext cx="2235588" cy="699307"/>
          </a:xfrm>
          <a:prstGeom prst="wedgeRoundRectCallout">
            <a:avLst>
              <a:gd name="adj1" fmla="val -2868"/>
              <a:gd name="adj2" fmla="val -94067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本人の意思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EA958DEC-FC5F-4B5F-45A2-2EA1A4012A2B}"/>
              </a:ext>
            </a:extLst>
          </p:cNvPr>
          <p:cNvSpPr/>
          <p:nvPr/>
        </p:nvSpPr>
        <p:spPr>
          <a:xfrm>
            <a:off x="1785794" y="5830302"/>
            <a:ext cx="18850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ほんにん　　　　　　いし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31EEF130-3F68-B048-D9FB-0AE70C254581}"/>
              </a:ext>
            </a:extLst>
          </p:cNvPr>
          <p:cNvSpPr/>
          <p:nvPr/>
        </p:nvSpPr>
        <p:spPr>
          <a:xfrm>
            <a:off x="5085981" y="1837640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しゃかいほしょうせいど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58927B3B-0A70-D42C-D588-B689880AB58E}"/>
              </a:ext>
            </a:extLst>
          </p:cNvPr>
          <p:cNvSpPr/>
          <p:nvPr/>
        </p:nvSpPr>
        <p:spPr>
          <a:xfrm>
            <a:off x="4987514" y="2414314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しゃかいほけんなど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CE5CCEA5-1003-63DD-ABD0-A8108895B981}"/>
              </a:ext>
            </a:extLst>
          </p:cNvPr>
          <p:cNvSpPr/>
          <p:nvPr/>
        </p:nvSpPr>
        <p:spPr>
          <a:xfrm>
            <a:off x="5085981" y="3325308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しぼうたいしょくきんなど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7BED140-6C28-4E91-E6E9-FBF2EB0EE63A}"/>
              </a:ext>
            </a:extLst>
          </p:cNvPr>
          <p:cNvSpPr/>
          <p:nvPr/>
        </p:nvSpPr>
        <p:spPr>
          <a:xfrm>
            <a:off x="5096081" y="4430153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717B637F-9706-E4CD-1F75-5096C17B8648}"/>
              </a:ext>
            </a:extLst>
          </p:cNvPr>
          <p:cNvSpPr/>
          <p:nvPr/>
        </p:nvSpPr>
        <p:spPr>
          <a:xfrm>
            <a:off x="5085981" y="5176695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みんかんほけん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85C8CB20-E3A7-1287-1066-92312C62BD9D}"/>
              </a:ext>
            </a:extLst>
          </p:cNvPr>
          <p:cNvSpPr/>
          <p:nvPr/>
        </p:nvSpPr>
        <p:spPr>
          <a:xfrm>
            <a:off x="7949997" y="1972948"/>
            <a:ext cx="7358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くに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468294A2-7D9E-83E5-F988-B6042EC9D07D}"/>
              </a:ext>
            </a:extLst>
          </p:cNvPr>
          <p:cNvSpPr txBox="1"/>
          <p:nvPr/>
        </p:nvSpPr>
        <p:spPr>
          <a:xfrm>
            <a:off x="8383930" y="3408287"/>
            <a:ext cx="353943" cy="12288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つと　　　　　　　さき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36B4C52-F2CF-B954-1EE1-6CF66573D2D7}"/>
              </a:ext>
            </a:extLst>
          </p:cNvPr>
          <p:cNvSpPr txBox="1"/>
          <p:nvPr/>
        </p:nvSpPr>
        <p:spPr>
          <a:xfrm>
            <a:off x="8471757" y="5164304"/>
            <a:ext cx="353943" cy="12288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じぶん</a:t>
            </a:r>
            <a:endParaRPr kumimoji="1" lang="ja-JP" altLang="en-US" sz="11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73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0" grpId="0" animBg="1"/>
      <p:bldP spid="24" grpId="0" animBg="1"/>
      <p:bldP spid="27" grpId="0"/>
      <p:bldP spid="42" grpId="0" animBg="1"/>
      <p:bldP spid="49" grpId="0"/>
      <p:bldP spid="50" grpId="0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8338" y="2853062"/>
            <a:ext cx="8547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noProof="0" dirty="0">
                <a:solidFill>
                  <a:srgbClr val="4F81BD">
                    <a:lumMod val="50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４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まとめ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88741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66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201707" y="3625211"/>
            <a:ext cx="8526578" cy="97843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500"/>
              </a:lnSpc>
            </a:pPr>
            <a:r>
              <a:rPr lang="ja-JP" altLang="en-US" sz="2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③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と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民間保険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にはそれぞれ特徴があり、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500"/>
              </a:lnSpc>
            </a:pP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使い分ける必要がある。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01707" y="968139"/>
            <a:ext cx="8406751" cy="95336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500"/>
              </a:lnSpc>
            </a:pPr>
            <a:r>
              <a:rPr lang="ja-JP" altLang="en-US" sz="2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①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リスクに対して</a:t>
            </a:r>
            <a:r>
              <a:rPr lang="en-US" altLang="ja-JP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3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つの保障手段で備えること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500"/>
              </a:lnSpc>
            </a:pP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ができる。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01707" y="2229254"/>
            <a:ext cx="8740586" cy="1060159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500"/>
              </a:lnSpc>
            </a:pPr>
            <a:r>
              <a:rPr lang="ja-JP" altLang="en-US" sz="2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②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公的保障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と企業保障で不足する部分を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500"/>
              </a:lnSpc>
            </a:pP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私的保障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で補う。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 bwMode="white">
          <a:xfrm>
            <a:off x="461964" y="30760"/>
            <a:ext cx="5303835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まとめ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01707" y="5292518"/>
            <a:ext cx="8669919" cy="97843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500"/>
              </a:lnSpc>
            </a:pPr>
            <a:r>
              <a:rPr lang="ja-JP" altLang="en-US" sz="2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④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家族構成や年齢などによって、身の回りに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500"/>
              </a:lnSpc>
            </a:pP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あるリスクは異なる。</a:t>
            </a:r>
            <a:br>
              <a:rPr lang="en-US" altLang="ja-JP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</a:b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状況に応じて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リスクへの備え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を考えよう。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74ED1B8-FF41-EAD8-E070-8647A668445A}"/>
              </a:ext>
            </a:extLst>
          </p:cNvPr>
          <p:cNvSpPr/>
          <p:nvPr/>
        </p:nvSpPr>
        <p:spPr>
          <a:xfrm>
            <a:off x="1807738" y="681158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2F9F5BB-6EC5-8428-7213-90BDF53AF503}"/>
              </a:ext>
            </a:extLst>
          </p:cNvPr>
          <p:cNvSpPr/>
          <p:nvPr/>
        </p:nvSpPr>
        <p:spPr>
          <a:xfrm>
            <a:off x="4651226" y="651411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ほしょうしゅだん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8C825E6-C3CB-55B1-E8FD-B8CCDEADF995}"/>
              </a:ext>
            </a:extLst>
          </p:cNvPr>
          <p:cNvSpPr/>
          <p:nvPr/>
        </p:nvSpPr>
        <p:spPr>
          <a:xfrm>
            <a:off x="6327216" y="651411"/>
            <a:ext cx="10446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166049A-A8C4-C9A5-DC46-26460975136C}"/>
              </a:ext>
            </a:extLst>
          </p:cNvPr>
          <p:cNvSpPr/>
          <p:nvPr/>
        </p:nvSpPr>
        <p:spPr>
          <a:xfrm>
            <a:off x="894736" y="1952813"/>
            <a:ext cx="123606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こうてきほしょう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5D15699-89AA-45FE-4BDE-C48E821301C4}"/>
              </a:ext>
            </a:extLst>
          </p:cNvPr>
          <p:cNvSpPr/>
          <p:nvPr/>
        </p:nvSpPr>
        <p:spPr>
          <a:xfrm>
            <a:off x="778688" y="2578164"/>
            <a:ext cx="123606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してきほしょう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DDF88A-5032-0AD7-7117-E1AAD6286328}"/>
              </a:ext>
            </a:extLst>
          </p:cNvPr>
          <p:cNvSpPr/>
          <p:nvPr/>
        </p:nvSpPr>
        <p:spPr>
          <a:xfrm>
            <a:off x="3025160" y="1952812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きぎょうほしょう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4DF65E-EE37-1CFD-D312-A11ADD86BBC0}"/>
              </a:ext>
            </a:extLst>
          </p:cNvPr>
          <p:cNvSpPr/>
          <p:nvPr/>
        </p:nvSpPr>
        <p:spPr>
          <a:xfrm>
            <a:off x="4926015" y="1962984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ふそく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A0DA308-9A3E-6DE5-F273-43C828FE19B8}"/>
              </a:ext>
            </a:extLst>
          </p:cNvPr>
          <p:cNvSpPr/>
          <p:nvPr/>
        </p:nvSpPr>
        <p:spPr>
          <a:xfrm>
            <a:off x="6615648" y="1952812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ぶぶん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E2F2C78-DB42-BDC9-B9BA-AC5626877BCA}"/>
              </a:ext>
            </a:extLst>
          </p:cNvPr>
          <p:cNvSpPr/>
          <p:nvPr/>
        </p:nvSpPr>
        <p:spPr>
          <a:xfrm>
            <a:off x="2503347" y="2574569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おぎな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775F8CA-75A8-7194-8853-20CBF1A7A117}"/>
              </a:ext>
            </a:extLst>
          </p:cNvPr>
          <p:cNvSpPr/>
          <p:nvPr/>
        </p:nvSpPr>
        <p:spPr>
          <a:xfrm>
            <a:off x="724320" y="3336590"/>
            <a:ext cx="123606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6345C6E-DA6D-A738-1915-CBEAC0E748AF}"/>
              </a:ext>
            </a:extLst>
          </p:cNvPr>
          <p:cNvSpPr/>
          <p:nvPr/>
        </p:nvSpPr>
        <p:spPr>
          <a:xfrm>
            <a:off x="2607488" y="3342347"/>
            <a:ext cx="123606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みんかんほけん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06E3E01-EBAD-02AF-2D45-F4948B861083}"/>
              </a:ext>
            </a:extLst>
          </p:cNvPr>
          <p:cNvSpPr/>
          <p:nvPr/>
        </p:nvSpPr>
        <p:spPr>
          <a:xfrm>
            <a:off x="4572000" y="5839264"/>
            <a:ext cx="123606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5D5E51C-408C-E0F3-58BE-25A057051FD9}"/>
              </a:ext>
            </a:extLst>
          </p:cNvPr>
          <p:cNvSpPr/>
          <p:nvPr/>
        </p:nvSpPr>
        <p:spPr>
          <a:xfrm>
            <a:off x="6327216" y="3329022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とくちょう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B4310FE-F012-28F3-1C43-AF2F85253754}"/>
              </a:ext>
            </a:extLst>
          </p:cNvPr>
          <p:cNvSpPr/>
          <p:nvPr/>
        </p:nvSpPr>
        <p:spPr>
          <a:xfrm>
            <a:off x="284202" y="3933543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つか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8DEDC25-56DE-9EAB-2234-0C8B2E413AB3}"/>
              </a:ext>
            </a:extLst>
          </p:cNvPr>
          <p:cNvSpPr/>
          <p:nvPr/>
        </p:nvSpPr>
        <p:spPr>
          <a:xfrm>
            <a:off x="1108978" y="3929200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4E4908F-EF3E-C844-ACB2-5848AE2D1A85}"/>
              </a:ext>
            </a:extLst>
          </p:cNvPr>
          <p:cNvSpPr/>
          <p:nvPr/>
        </p:nvSpPr>
        <p:spPr>
          <a:xfrm>
            <a:off x="2614988" y="3933543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667BF1C-95D8-D23C-B7A6-9117371A651F}"/>
              </a:ext>
            </a:extLst>
          </p:cNvPr>
          <p:cNvSpPr/>
          <p:nvPr/>
        </p:nvSpPr>
        <p:spPr>
          <a:xfrm>
            <a:off x="831394" y="4702693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かぞくこうせい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0A43A0D-6562-0D97-B649-B5C0C6D99BB2}"/>
              </a:ext>
            </a:extLst>
          </p:cNvPr>
          <p:cNvSpPr/>
          <p:nvPr/>
        </p:nvSpPr>
        <p:spPr>
          <a:xfrm>
            <a:off x="2732943" y="4710261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ねんれい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9F4B5ED-D68E-2886-733B-DBF4079709C0}"/>
              </a:ext>
            </a:extLst>
          </p:cNvPr>
          <p:cNvSpPr/>
          <p:nvPr/>
        </p:nvSpPr>
        <p:spPr>
          <a:xfrm>
            <a:off x="5872293" y="4702692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637CD98-6E8E-16E1-4879-5CFB820F0978}"/>
              </a:ext>
            </a:extLst>
          </p:cNvPr>
          <p:cNvSpPr/>
          <p:nvPr/>
        </p:nvSpPr>
        <p:spPr>
          <a:xfrm>
            <a:off x="6761296" y="4710261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4ABA3AA-9B1D-63DB-A8D2-2ECEEE5BB62E}"/>
              </a:ext>
            </a:extLst>
          </p:cNvPr>
          <p:cNvSpPr/>
          <p:nvPr/>
        </p:nvSpPr>
        <p:spPr>
          <a:xfrm>
            <a:off x="2503346" y="5308411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0F9F4C2-DD89-1FB6-5C7F-527B33F9815F}"/>
              </a:ext>
            </a:extLst>
          </p:cNvPr>
          <p:cNvSpPr/>
          <p:nvPr/>
        </p:nvSpPr>
        <p:spPr>
          <a:xfrm>
            <a:off x="484043" y="5889861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じょうきょう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960B558-5350-51B8-E21A-BBA3A4EC7F61}"/>
              </a:ext>
            </a:extLst>
          </p:cNvPr>
          <p:cNvSpPr/>
          <p:nvPr/>
        </p:nvSpPr>
        <p:spPr>
          <a:xfrm>
            <a:off x="1520270" y="5882343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244AB291-02EC-90DC-762F-D243B5CD279B}"/>
              </a:ext>
            </a:extLst>
          </p:cNvPr>
          <p:cNvSpPr/>
          <p:nvPr/>
        </p:nvSpPr>
        <p:spPr>
          <a:xfrm>
            <a:off x="5779268" y="5839264"/>
            <a:ext cx="122106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かんが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9" grpId="0"/>
      <p:bldP spid="10" grpId="0"/>
      <p:bldP spid="2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8"/>
          <p:cNvSpPr txBox="1">
            <a:spLocks noChangeArrowheads="1"/>
          </p:cNvSpPr>
          <p:nvPr/>
        </p:nvSpPr>
        <p:spPr bwMode="auto">
          <a:xfrm>
            <a:off x="5290345" y="1584132"/>
            <a:ext cx="3438226" cy="85818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病気</a:t>
            </a: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や</a:t>
            </a: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ケガ</a:t>
            </a: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にかかる治療費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558ED5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社会保障制度の概要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6" name="右矢印 15"/>
          <p:cNvSpPr/>
          <p:nvPr/>
        </p:nvSpPr>
        <p:spPr bwMode="auto">
          <a:xfrm>
            <a:off x="4787200" y="1825720"/>
            <a:ext cx="431035" cy="41682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4787200" y="2852444"/>
            <a:ext cx="431035" cy="41682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9" name="テキスト ボックス 20"/>
          <p:cNvSpPr txBox="1">
            <a:spLocks noChangeArrowheads="1"/>
          </p:cNvSpPr>
          <p:nvPr/>
        </p:nvSpPr>
        <p:spPr bwMode="auto">
          <a:xfrm>
            <a:off x="5290344" y="4633798"/>
            <a:ext cx="3431381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仕事中</a:t>
            </a: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のケガ等の治療費</a:t>
            </a:r>
          </a:p>
        </p:txBody>
      </p:sp>
      <p:sp>
        <p:nvSpPr>
          <p:cNvPr id="20" name="右矢印 19"/>
          <p:cNvSpPr/>
          <p:nvPr/>
        </p:nvSpPr>
        <p:spPr bwMode="auto">
          <a:xfrm>
            <a:off x="4787200" y="4874488"/>
            <a:ext cx="431035" cy="4186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1" name="テキスト ボックス 19"/>
          <p:cNvSpPr txBox="1">
            <a:spLocks noChangeArrowheads="1"/>
          </p:cNvSpPr>
          <p:nvPr/>
        </p:nvSpPr>
        <p:spPr bwMode="auto">
          <a:xfrm>
            <a:off x="5297190" y="3674763"/>
            <a:ext cx="3431381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介護サービス</a:t>
            </a: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費用</a:t>
            </a:r>
            <a:endParaRPr lang="en-US" altLang="ja-JP" sz="2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eaLnBrk="1" hangingPunct="1">
              <a:lnSpc>
                <a:spcPts val="3400"/>
              </a:lnSpc>
              <a:spcBef>
                <a:spcPct val="0"/>
              </a:spcBef>
              <a:buFontTx/>
              <a:buNone/>
            </a:pPr>
            <a:r>
              <a:rPr lang="en-US" altLang="ja-JP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</a:t>
            </a: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訪問介護など</a:t>
            </a:r>
            <a:r>
              <a:rPr lang="en-US" altLang="ja-JP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)</a:t>
            </a:r>
            <a:endParaRPr lang="ja-JP" alt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4787200" y="3866390"/>
            <a:ext cx="431035" cy="41682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3" name="テキスト ボックス 21"/>
          <p:cNvSpPr txBox="1">
            <a:spLocks noChangeArrowheads="1"/>
          </p:cNvSpPr>
          <p:nvPr/>
        </p:nvSpPr>
        <p:spPr bwMode="auto">
          <a:xfrm>
            <a:off x="5280819" y="5635865"/>
            <a:ext cx="3431381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失業</a:t>
            </a: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時の生活費</a:t>
            </a:r>
          </a:p>
        </p:txBody>
      </p:sp>
      <p:sp>
        <p:nvSpPr>
          <p:cNvPr id="24" name="右矢印 23"/>
          <p:cNvSpPr/>
          <p:nvPr/>
        </p:nvSpPr>
        <p:spPr bwMode="auto">
          <a:xfrm>
            <a:off x="4787200" y="5876555"/>
            <a:ext cx="431035" cy="4186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5" name="テキスト ボックス 3"/>
          <p:cNvSpPr txBox="1">
            <a:spLocks noChangeArrowheads="1"/>
          </p:cNvSpPr>
          <p:nvPr/>
        </p:nvSpPr>
        <p:spPr bwMode="auto">
          <a:xfrm>
            <a:off x="2279532" y="2736856"/>
            <a:ext cx="2507667" cy="648000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2.</a:t>
            </a: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公的年金保険</a:t>
            </a:r>
          </a:p>
        </p:txBody>
      </p:sp>
      <p:sp>
        <p:nvSpPr>
          <p:cNvPr id="27" name="テキスト ボックス 3"/>
          <p:cNvSpPr txBox="1">
            <a:spLocks noChangeArrowheads="1"/>
          </p:cNvSpPr>
          <p:nvPr/>
        </p:nvSpPr>
        <p:spPr bwMode="auto">
          <a:xfrm>
            <a:off x="2283677" y="4630523"/>
            <a:ext cx="2431413" cy="95134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4.</a:t>
            </a: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労働者</a:t>
            </a:r>
            <a:endParaRPr lang="en-US" altLang="ja-JP" sz="24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eaLnBrk="1" hangingPunct="1"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 災害補償保険</a:t>
            </a:r>
            <a:endParaRPr lang="en-US" altLang="ja-JP" sz="24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8" name="テキスト ボックス 3"/>
          <p:cNvSpPr txBox="1">
            <a:spLocks noChangeArrowheads="1"/>
          </p:cNvSpPr>
          <p:nvPr/>
        </p:nvSpPr>
        <p:spPr bwMode="auto">
          <a:xfrm>
            <a:off x="2279532" y="3750802"/>
            <a:ext cx="2651773" cy="64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3.</a:t>
            </a: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公的介護保険</a:t>
            </a:r>
            <a:endParaRPr lang="en-US" altLang="ja-JP" sz="24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9" name="テキスト ボックス 3"/>
          <p:cNvSpPr txBox="1">
            <a:spLocks noChangeArrowheads="1"/>
          </p:cNvSpPr>
          <p:nvPr/>
        </p:nvSpPr>
        <p:spPr bwMode="auto">
          <a:xfrm>
            <a:off x="2304446" y="5761865"/>
            <a:ext cx="2376000" cy="64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5.</a:t>
            </a: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雇用保険</a:t>
            </a:r>
            <a:endParaRPr lang="en-US" altLang="ja-JP" sz="24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460532" y="1999274"/>
            <a:ext cx="823145" cy="0"/>
            <a:chOff x="1460532" y="2004884"/>
            <a:chExt cx="823145" cy="2798"/>
          </a:xfrm>
        </p:grpSpPr>
        <p:cxnSp>
          <p:nvCxnSpPr>
            <p:cNvPr id="30" name="直線コネクタ 29"/>
            <p:cNvCxnSpPr/>
            <p:nvPr/>
          </p:nvCxnSpPr>
          <p:spPr>
            <a:xfrm>
              <a:off x="1460532" y="2004884"/>
              <a:ext cx="499512" cy="0"/>
            </a:xfrm>
            <a:prstGeom prst="line">
              <a:avLst/>
            </a:prstGeom>
            <a:ln w="38100">
              <a:solidFill>
                <a:srgbClr val="50AF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1955800" y="2007682"/>
              <a:ext cx="327877" cy="0"/>
            </a:xfrm>
            <a:prstGeom prst="line">
              <a:avLst/>
            </a:prstGeom>
            <a:ln w="38100">
              <a:solidFill>
                <a:srgbClr val="50AF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直線コネクタ 31"/>
          <p:cNvCxnSpPr/>
          <p:nvPr/>
        </p:nvCxnSpPr>
        <p:spPr>
          <a:xfrm>
            <a:off x="1955800" y="3060856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1955800" y="4074802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1955800" y="5083798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1955800" y="5983269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cxnSpLocks/>
          </p:cNvCxnSpPr>
          <p:nvPr/>
        </p:nvCxnSpPr>
        <p:spPr>
          <a:xfrm>
            <a:off x="1955800" y="2011812"/>
            <a:ext cx="0" cy="3988287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角丸四角形 1"/>
          <p:cNvSpPr>
            <a:spLocks/>
          </p:cNvSpPr>
          <p:nvPr/>
        </p:nvSpPr>
        <p:spPr bwMode="gray">
          <a:xfrm>
            <a:off x="441588" y="1569282"/>
            <a:ext cx="1152000" cy="1080000"/>
          </a:xfrm>
          <a:prstGeom prst="roundRect">
            <a:avLst/>
          </a:prstGeom>
          <a:solidFill>
            <a:srgbClr val="50AF86"/>
          </a:solidFill>
          <a:ln w="38100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 bwMode="white">
          <a:xfrm>
            <a:off x="516814" y="1654768"/>
            <a:ext cx="981818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社会</a:t>
            </a:r>
            <a:endParaRPr kumimoji="1" lang="en-US" altLang="ja-JP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>
              <a:lnSpc>
                <a:spcPct val="900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</a:t>
            </a:r>
          </a:p>
        </p:txBody>
      </p:sp>
      <p:sp>
        <p:nvSpPr>
          <p:cNvPr id="37" name="角丸四角形 36"/>
          <p:cNvSpPr>
            <a:spLocks/>
          </p:cNvSpPr>
          <p:nvPr/>
        </p:nvSpPr>
        <p:spPr>
          <a:xfrm>
            <a:off x="454288" y="2864798"/>
            <a:ext cx="1152000" cy="1080000"/>
          </a:xfrm>
          <a:prstGeom prst="roundRect">
            <a:avLst/>
          </a:prstGeom>
          <a:solidFill>
            <a:srgbClr val="9374A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角丸四角形 37"/>
          <p:cNvSpPr>
            <a:spLocks/>
          </p:cNvSpPr>
          <p:nvPr/>
        </p:nvSpPr>
        <p:spPr>
          <a:xfrm>
            <a:off x="454288" y="4020614"/>
            <a:ext cx="1152000" cy="1080000"/>
          </a:xfrm>
          <a:prstGeom prst="roundRect">
            <a:avLst/>
          </a:prstGeom>
          <a:solidFill>
            <a:srgbClr val="9374A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角丸四角形 38"/>
          <p:cNvSpPr>
            <a:spLocks/>
          </p:cNvSpPr>
          <p:nvPr/>
        </p:nvSpPr>
        <p:spPr>
          <a:xfrm>
            <a:off x="454288" y="5176429"/>
            <a:ext cx="1152000" cy="1080000"/>
          </a:xfrm>
          <a:prstGeom prst="roundRect">
            <a:avLst/>
          </a:prstGeom>
          <a:solidFill>
            <a:srgbClr val="9374A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 bwMode="white">
          <a:xfrm>
            <a:off x="529514" y="2949077"/>
            <a:ext cx="981818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kumimoji="1"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社会</a:t>
            </a:r>
            <a:endParaRPr kumimoji="1" lang="en-US" altLang="ja-JP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>
              <a:lnSpc>
                <a:spcPct val="90000"/>
              </a:lnSpc>
            </a:pPr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福祉</a:t>
            </a:r>
            <a:endParaRPr kumimoji="1" lang="ja-JP" altLang="en-US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8" name="正方形/長方形 7"/>
          <p:cNvSpPr/>
          <p:nvPr/>
        </p:nvSpPr>
        <p:spPr bwMode="white">
          <a:xfrm>
            <a:off x="529514" y="4103686"/>
            <a:ext cx="981818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公的扶助</a:t>
            </a:r>
            <a:endParaRPr kumimoji="1" lang="en-US" altLang="ja-JP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2" name="正方形/長方形 11"/>
          <p:cNvSpPr/>
          <p:nvPr/>
        </p:nvSpPr>
        <p:spPr bwMode="white">
          <a:xfrm>
            <a:off x="330200" y="5223370"/>
            <a:ext cx="1371600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200" b="1" spc="-12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公衆衛生</a:t>
            </a:r>
            <a:endParaRPr lang="en-US" altLang="ja-JP" sz="2200" b="1" spc="-12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endParaRPr lang="en-US" altLang="ja-JP" sz="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lang="ja-JP" altLang="en-US" sz="2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医療</a:t>
            </a:r>
            <a:endParaRPr kumimoji="1" lang="en-US" altLang="ja-JP" sz="2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0" name="正方形/長方形 39"/>
          <p:cNvSpPr/>
          <p:nvPr/>
        </p:nvSpPr>
        <p:spPr bwMode="white">
          <a:xfrm>
            <a:off x="742400" y="5498584"/>
            <a:ext cx="527600" cy="409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・</a:t>
            </a:r>
            <a:endParaRPr kumimoji="1" lang="en-US" altLang="ja-JP" sz="20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1" name="角丸四角形 40"/>
          <p:cNvSpPr>
            <a:spLocks/>
          </p:cNvSpPr>
          <p:nvPr/>
        </p:nvSpPr>
        <p:spPr>
          <a:xfrm>
            <a:off x="2279533" y="1623282"/>
            <a:ext cx="2380143" cy="8217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角丸四角形 41"/>
          <p:cNvSpPr>
            <a:spLocks/>
          </p:cNvSpPr>
          <p:nvPr/>
        </p:nvSpPr>
        <p:spPr>
          <a:xfrm>
            <a:off x="2279533" y="2650006"/>
            <a:ext cx="2380143" cy="8217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角丸四角形 42"/>
          <p:cNvSpPr>
            <a:spLocks/>
          </p:cNvSpPr>
          <p:nvPr/>
        </p:nvSpPr>
        <p:spPr>
          <a:xfrm>
            <a:off x="2279533" y="3660802"/>
            <a:ext cx="2380143" cy="8280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角丸四角形 43"/>
          <p:cNvSpPr>
            <a:spLocks/>
          </p:cNvSpPr>
          <p:nvPr/>
        </p:nvSpPr>
        <p:spPr>
          <a:xfrm>
            <a:off x="2283677" y="4669798"/>
            <a:ext cx="2375999" cy="886876"/>
          </a:xfrm>
          <a:prstGeom prst="roundRect">
            <a:avLst>
              <a:gd name="adj" fmla="val 21733"/>
            </a:avLst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" name="角丸四角形 44"/>
          <p:cNvSpPr>
            <a:spLocks/>
          </p:cNvSpPr>
          <p:nvPr/>
        </p:nvSpPr>
        <p:spPr>
          <a:xfrm>
            <a:off x="2279533" y="5671865"/>
            <a:ext cx="2380143" cy="8280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テキスト ボックス 3"/>
          <p:cNvSpPr txBox="1">
            <a:spLocks noChangeArrowheads="1"/>
          </p:cNvSpPr>
          <p:nvPr/>
        </p:nvSpPr>
        <p:spPr bwMode="auto">
          <a:xfrm>
            <a:off x="2279533" y="1706860"/>
            <a:ext cx="2507667" cy="654545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1.</a:t>
            </a: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公的医療保険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996509" y="6458895"/>
            <a:ext cx="2133600" cy="365125"/>
          </a:xfrm>
        </p:spPr>
        <p:txBody>
          <a:bodyPr/>
          <a:lstStyle/>
          <a:p>
            <a:fld id="{7B76553B-32E2-D644-9CD0-56FDA882EB90}" type="slidenum">
              <a:rPr kumimoji="1" lang="ja-JP" altLang="en-US" sz="1800" smtClean="0">
                <a:solidFill>
                  <a:srgbClr val="3A3A3A"/>
                </a:solidFill>
              </a:rPr>
              <a:t>5</a:t>
            </a:fld>
            <a:endParaRPr kumimoji="1" lang="ja-JP" altLang="en-US" sz="1800" dirty="0">
              <a:solidFill>
                <a:srgbClr val="3A3A3A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E3C680B-BC2C-EB49-CEF0-AB47C78B69A6}"/>
              </a:ext>
            </a:extLst>
          </p:cNvPr>
          <p:cNvSpPr/>
          <p:nvPr/>
        </p:nvSpPr>
        <p:spPr>
          <a:xfrm>
            <a:off x="362390" y="1499902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E3B7E50-91F2-F674-9533-E7FC18B571E2}"/>
              </a:ext>
            </a:extLst>
          </p:cNvPr>
          <p:cNvSpPr/>
          <p:nvPr/>
        </p:nvSpPr>
        <p:spPr>
          <a:xfrm>
            <a:off x="368000" y="2383153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DA0AD33E-5BB6-C57E-E1AC-334F41CC582C}"/>
              </a:ext>
            </a:extLst>
          </p:cNvPr>
          <p:cNvSpPr/>
          <p:nvPr/>
        </p:nvSpPr>
        <p:spPr>
          <a:xfrm>
            <a:off x="363253" y="2787072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6C899583-8854-B950-A22B-4D7ED8E97AB4}"/>
              </a:ext>
            </a:extLst>
          </p:cNvPr>
          <p:cNvSpPr/>
          <p:nvPr/>
        </p:nvSpPr>
        <p:spPr>
          <a:xfrm>
            <a:off x="368863" y="3670323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ふくし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B44A049-96A2-CAF5-1DB4-29D817C524D2}"/>
              </a:ext>
            </a:extLst>
          </p:cNvPr>
          <p:cNvSpPr/>
          <p:nvPr/>
        </p:nvSpPr>
        <p:spPr>
          <a:xfrm>
            <a:off x="372778" y="3941035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67CA6012-88A3-491C-0BDE-AC2CA8F5D3F5}"/>
              </a:ext>
            </a:extLst>
          </p:cNvPr>
          <p:cNvSpPr/>
          <p:nvPr/>
        </p:nvSpPr>
        <p:spPr>
          <a:xfrm>
            <a:off x="378388" y="4824286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ふじょ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FE64C553-9F24-7968-3E3A-82BA9C1C28D9}"/>
              </a:ext>
            </a:extLst>
          </p:cNvPr>
          <p:cNvSpPr/>
          <p:nvPr/>
        </p:nvSpPr>
        <p:spPr>
          <a:xfrm>
            <a:off x="391828" y="5094967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こうしゅうえいせい</a:t>
            </a:r>
            <a:endParaRPr lang="en-US" altLang="ja-JP" sz="1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59697760-3BA1-7E41-0DCC-A81FC338426D}"/>
              </a:ext>
            </a:extLst>
          </p:cNvPr>
          <p:cNvSpPr/>
          <p:nvPr/>
        </p:nvSpPr>
        <p:spPr>
          <a:xfrm>
            <a:off x="368863" y="5968693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いりょう</a:t>
            </a:r>
            <a:endParaRPr lang="en-US" altLang="ja-JP" sz="1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41285FDB-D795-8127-7A30-B9658D3D23D3}"/>
              </a:ext>
            </a:extLst>
          </p:cNvPr>
          <p:cNvSpPr/>
          <p:nvPr/>
        </p:nvSpPr>
        <p:spPr>
          <a:xfrm>
            <a:off x="481369" y="-55489"/>
            <a:ext cx="23381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しゃかいほしょうせいど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8E550D94-290E-3C6C-645A-DFA88D843FCD}"/>
              </a:ext>
            </a:extLst>
          </p:cNvPr>
          <p:cNvSpPr/>
          <p:nvPr/>
        </p:nvSpPr>
        <p:spPr>
          <a:xfrm>
            <a:off x="3400425" y="-55551"/>
            <a:ext cx="11145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がいよう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7" name="テキスト ボックス 31">
            <a:extLst>
              <a:ext uri="{FF2B5EF4-FFF2-40B4-BE49-F238E27FC236}">
                <a16:creationId xmlns:a16="http://schemas.microsoft.com/office/drawing/2014/main" id="{42E5FDC9-2773-1523-9BAA-9F43C140090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279532" y="951940"/>
            <a:ext cx="2380143" cy="489493"/>
          </a:xfrm>
          <a:prstGeom prst="rect">
            <a:avLst/>
          </a:prstGeom>
          <a:solidFill>
            <a:srgbClr val="50AF86"/>
          </a:solidFill>
          <a:ln w="19050" cmpd="sng">
            <a:solidFill>
              <a:srgbClr val="50AF8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制度</a:t>
            </a:r>
            <a:endParaRPr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E09F6531-9387-1693-F9A0-AD784C87C600}"/>
              </a:ext>
            </a:extLst>
          </p:cNvPr>
          <p:cNvSpPr/>
          <p:nvPr/>
        </p:nvSpPr>
        <p:spPr>
          <a:xfrm>
            <a:off x="2842852" y="862912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せいど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9" name="テキスト ボックス 22">
            <a:extLst>
              <a:ext uri="{FF2B5EF4-FFF2-40B4-BE49-F238E27FC236}">
                <a16:creationId xmlns:a16="http://schemas.microsoft.com/office/drawing/2014/main" id="{2D4AE0D0-9549-0520-A368-B8186D2AB00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299869" y="934750"/>
            <a:ext cx="3421856" cy="489493"/>
          </a:xfrm>
          <a:prstGeom prst="rect">
            <a:avLst/>
          </a:prstGeom>
          <a:solidFill>
            <a:srgbClr val="0070C0"/>
          </a:solidFill>
          <a:ln w="19050" cmpd="sng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主な保障の内容</a:t>
            </a: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2569C589-00B9-FA3B-FF38-8620AA5A8473}"/>
              </a:ext>
            </a:extLst>
          </p:cNvPr>
          <p:cNvSpPr/>
          <p:nvPr/>
        </p:nvSpPr>
        <p:spPr>
          <a:xfrm>
            <a:off x="6024959" y="852731"/>
            <a:ext cx="20383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おも 　　ほしょう 　　ないよう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5E0B21FD-7C5C-0E6D-E903-C13558B8523F}"/>
              </a:ext>
            </a:extLst>
          </p:cNvPr>
          <p:cNvSpPr/>
          <p:nvPr/>
        </p:nvSpPr>
        <p:spPr>
          <a:xfrm>
            <a:off x="2640869" y="1587096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こうてきいりょうほけん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C49EDD23-9B37-6217-56A2-A3E3E9476F5E}"/>
              </a:ext>
            </a:extLst>
          </p:cNvPr>
          <p:cNvSpPr/>
          <p:nvPr/>
        </p:nvSpPr>
        <p:spPr>
          <a:xfrm>
            <a:off x="2682898" y="2616700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こうてきねんきんほけん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B93427F9-49F7-48D6-E35A-4571DA235ACD}"/>
              </a:ext>
            </a:extLst>
          </p:cNvPr>
          <p:cNvSpPr/>
          <p:nvPr/>
        </p:nvSpPr>
        <p:spPr>
          <a:xfrm>
            <a:off x="2599852" y="3627089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こうてきかいごほけん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ED05E41C-0F19-C2D3-71A1-55F2650963A5}"/>
              </a:ext>
            </a:extLst>
          </p:cNvPr>
          <p:cNvSpPr/>
          <p:nvPr/>
        </p:nvSpPr>
        <p:spPr>
          <a:xfrm>
            <a:off x="2599851" y="5270904"/>
            <a:ext cx="178499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さいがいほしょうほけん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C64B35EF-2796-28FE-38BE-1988D11266DE}"/>
              </a:ext>
            </a:extLst>
          </p:cNvPr>
          <p:cNvSpPr/>
          <p:nvPr/>
        </p:nvSpPr>
        <p:spPr>
          <a:xfrm>
            <a:off x="2646952" y="4572869"/>
            <a:ext cx="95631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ろうどうしゃ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2FB111F0-905A-A1F4-02C5-577ECA993E05}"/>
              </a:ext>
            </a:extLst>
          </p:cNvPr>
          <p:cNvSpPr/>
          <p:nvPr/>
        </p:nvSpPr>
        <p:spPr>
          <a:xfrm>
            <a:off x="2607409" y="5671865"/>
            <a:ext cx="13101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</a:t>
            </a:r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よう</a:t>
            </a:r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413CB4DF-4096-FA76-2B37-F5469876A5E7}"/>
              </a:ext>
            </a:extLst>
          </p:cNvPr>
          <p:cNvSpPr/>
          <p:nvPr/>
        </p:nvSpPr>
        <p:spPr>
          <a:xfrm>
            <a:off x="5299869" y="1638965"/>
            <a:ext cx="7638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びょうき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A9CC72BF-740D-2478-ACC1-86C8E222A65F}"/>
              </a:ext>
            </a:extLst>
          </p:cNvPr>
          <p:cNvSpPr/>
          <p:nvPr/>
        </p:nvSpPr>
        <p:spPr>
          <a:xfrm>
            <a:off x="7550568" y="1629480"/>
            <a:ext cx="86858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ちりょうひ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78" name="テキスト ボックス 3">
            <a:extLst>
              <a:ext uri="{FF2B5EF4-FFF2-40B4-BE49-F238E27FC236}">
                <a16:creationId xmlns:a16="http://schemas.microsoft.com/office/drawing/2014/main" id="{3B3E6322-CDEA-C6EF-E73F-E8D69E84A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344" y="2471362"/>
            <a:ext cx="3431381" cy="113607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・老後</a:t>
            </a:r>
            <a:endParaRPr lang="en-US" altLang="ja-JP" sz="2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・</a:t>
            </a: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障害</a:t>
            </a: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状態時</a:t>
            </a:r>
            <a:endParaRPr lang="en-US" altLang="ja-JP" sz="2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ja-JP" altLang="en-US" sz="2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・</a:t>
            </a: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遺族</a:t>
            </a:r>
            <a:endParaRPr lang="ja-JP" alt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79" name="右中かっこ 78">
            <a:extLst>
              <a:ext uri="{FF2B5EF4-FFF2-40B4-BE49-F238E27FC236}">
                <a16:creationId xmlns:a16="http://schemas.microsoft.com/office/drawing/2014/main" id="{8352A0C2-2FC3-4AAC-9F4C-03F545EB7441}"/>
              </a:ext>
            </a:extLst>
          </p:cNvPr>
          <p:cNvSpPr/>
          <p:nvPr/>
        </p:nvSpPr>
        <p:spPr>
          <a:xfrm>
            <a:off x="6872059" y="2573602"/>
            <a:ext cx="238319" cy="962808"/>
          </a:xfrm>
          <a:prstGeom prst="rightBrace">
            <a:avLst>
              <a:gd name="adj1" fmla="val 23768"/>
              <a:gd name="adj2" fmla="val 50624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テキスト ボックス 3">
            <a:extLst>
              <a:ext uri="{FF2B5EF4-FFF2-40B4-BE49-F238E27FC236}">
                <a16:creationId xmlns:a16="http://schemas.microsoft.com/office/drawing/2014/main" id="{BBD85CC5-8F96-21AE-3D04-CCE467AA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608" y="2732368"/>
            <a:ext cx="1727290" cy="688745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の生活費など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F8A8D685-65CF-5D3B-A419-21B6F9E0D22B}"/>
              </a:ext>
            </a:extLst>
          </p:cNvPr>
          <p:cNvSpPr/>
          <p:nvPr/>
        </p:nvSpPr>
        <p:spPr>
          <a:xfrm>
            <a:off x="5349541" y="2344542"/>
            <a:ext cx="86858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ろうご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84F7F3FE-C49C-0F97-DAAE-8A862D4B2DB2}"/>
              </a:ext>
            </a:extLst>
          </p:cNvPr>
          <p:cNvSpPr/>
          <p:nvPr/>
        </p:nvSpPr>
        <p:spPr>
          <a:xfrm>
            <a:off x="5369714" y="2681221"/>
            <a:ext cx="1608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しょうがい　　　</a:t>
            </a:r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じょうたいじ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C9BF2BAD-AE0D-1523-0506-608AB135E6E4}"/>
              </a:ext>
            </a:extLst>
          </p:cNvPr>
          <p:cNvSpPr/>
          <p:nvPr/>
        </p:nvSpPr>
        <p:spPr>
          <a:xfrm>
            <a:off x="5360784" y="3041034"/>
            <a:ext cx="86858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いぞく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3B09239F-5BBB-13F6-B16B-DCF1F4046F77}"/>
              </a:ext>
            </a:extLst>
          </p:cNvPr>
          <p:cNvSpPr/>
          <p:nvPr/>
        </p:nvSpPr>
        <p:spPr>
          <a:xfrm>
            <a:off x="7284880" y="2675323"/>
            <a:ext cx="93989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16BDAA21-1F45-C83E-D2B4-5138A9B29614}"/>
              </a:ext>
            </a:extLst>
          </p:cNvPr>
          <p:cNvSpPr/>
          <p:nvPr/>
        </p:nvSpPr>
        <p:spPr>
          <a:xfrm>
            <a:off x="5311953" y="3957801"/>
            <a:ext cx="146838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ほうもんかいご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3857A64F-46D1-6B38-3087-C7BB9FEF79FA}"/>
              </a:ext>
            </a:extLst>
          </p:cNvPr>
          <p:cNvSpPr/>
          <p:nvPr/>
        </p:nvSpPr>
        <p:spPr>
          <a:xfrm>
            <a:off x="5339451" y="3569023"/>
            <a:ext cx="7638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かいご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90B945CB-CCE7-0825-094E-7A999CF118B5}"/>
              </a:ext>
            </a:extLst>
          </p:cNvPr>
          <p:cNvSpPr/>
          <p:nvPr/>
        </p:nvSpPr>
        <p:spPr>
          <a:xfrm>
            <a:off x="6746195" y="3569023"/>
            <a:ext cx="7638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ひよう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0A00E267-62C4-807B-6142-6D20D1EDE9A7}"/>
              </a:ext>
            </a:extLst>
          </p:cNvPr>
          <p:cNvSpPr/>
          <p:nvPr/>
        </p:nvSpPr>
        <p:spPr>
          <a:xfrm>
            <a:off x="5233718" y="4703130"/>
            <a:ext cx="112898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しごとちゅう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82E71B15-9647-F273-1C06-ED7A5993C263}"/>
              </a:ext>
            </a:extLst>
          </p:cNvPr>
          <p:cNvSpPr/>
          <p:nvPr/>
        </p:nvSpPr>
        <p:spPr>
          <a:xfrm>
            <a:off x="6716318" y="4700224"/>
            <a:ext cx="68580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95461F28-B882-7B3E-4E06-A2AA765947B8}"/>
              </a:ext>
            </a:extLst>
          </p:cNvPr>
          <p:cNvSpPr/>
          <p:nvPr/>
        </p:nvSpPr>
        <p:spPr>
          <a:xfrm>
            <a:off x="7402119" y="4706079"/>
            <a:ext cx="93989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ちりょうひ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06B8E571-CA24-FAE1-F87F-62F00C8C0E53}"/>
              </a:ext>
            </a:extLst>
          </p:cNvPr>
          <p:cNvSpPr/>
          <p:nvPr/>
        </p:nvSpPr>
        <p:spPr>
          <a:xfrm>
            <a:off x="5196337" y="5693798"/>
            <a:ext cx="94144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しつぎょう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1D5CFE09-7864-E65C-751D-D9F1C1B393F2}"/>
              </a:ext>
            </a:extLst>
          </p:cNvPr>
          <p:cNvSpPr/>
          <p:nvPr/>
        </p:nvSpPr>
        <p:spPr>
          <a:xfrm>
            <a:off x="5734049" y="5692948"/>
            <a:ext cx="68580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6BA1D2BA-A834-3C25-5C75-2D5FD1416D5B}"/>
              </a:ext>
            </a:extLst>
          </p:cNvPr>
          <p:cNvSpPr/>
          <p:nvPr/>
        </p:nvSpPr>
        <p:spPr>
          <a:xfrm>
            <a:off x="6419850" y="5698803"/>
            <a:ext cx="93989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69" grpId="0"/>
      <p:bldP spid="70" grpId="0"/>
      <p:bldP spid="78" grpId="0" animBg="1"/>
      <p:bldP spid="79" grpId="0" animBg="1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348237"/>
            <a:ext cx="8547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6600" b="1" dirty="0">
                <a:solidFill>
                  <a:srgbClr val="4F81BD">
                    <a:lumMod val="50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２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もしもリスクが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　起きてしまったら・・・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50895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25C3646-F291-1294-14A2-F132591EBDD6}"/>
              </a:ext>
            </a:extLst>
          </p:cNvPr>
          <p:cNvSpPr/>
          <p:nvPr/>
        </p:nvSpPr>
        <p:spPr>
          <a:xfrm>
            <a:off x="1666434" y="3229183"/>
            <a:ext cx="112214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3096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76655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1979271"/>
            <a:ext cx="8547100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457200" defTabSz="4572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5400" b="1" dirty="0">
                <a:solidFill>
                  <a:srgbClr val="00502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事例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①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rgbClr val="005024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b="1" dirty="0">
                <a:solidFill>
                  <a:srgbClr val="00502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5000" b="1" dirty="0">
                <a:solidFill>
                  <a:srgbClr val="00502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足の骨折で入院・手術したら</a:t>
            </a:r>
            <a:endParaRPr lang="en-US" altLang="ja-JP" sz="5000" b="1" dirty="0">
              <a:solidFill>
                <a:srgbClr val="005024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A</a:t>
            </a:r>
            <a:r>
              <a:rPr kumimoji="1" lang="ja-JP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さん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(23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歳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)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の場合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5024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rgbClr val="005024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4614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332F86B-7FBB-FCA4-9DFD-FFE6C0F7762C}"/>
              </a:ext>
            </a:extLst>
          </p:cNvPr>
          <p:cNvSpPr/>
          <p:nvPr/>
        </p:nvSpPr>
        <p:spPr>
          <a:xfrm>
            <a:off x="877869" y="177472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　　　れい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2C46A6B-0B22-64EC-B5DC-B327E379D161}"/>
              </a:ext>
            </a:extLst>
          </p:cNvPr>
          <p:cNvSpPr/>
          <p:nvPr/>
        </p:nvSpPr>
        <p:spPr>
          <a:xfrm>
            <a:off x="474133" y="270691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あし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7C55F1F-3237-1D55-CC5B-2E4E863BF46A}"/>
              </a:ext>
            </a:extLst>
          </p:cNvPr>
          <p:cNvSpPr/>
          <p:nvPr/>
        </p:nvSpPr>
        <p:spPr>
          <a:xfrm>
            <a:off x="2012294" y="270691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こっせつ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BDDAB88-7243-EE9B-E3BF-C7E578F7405C}"/>
              </a:ext>
            </a:extLst>
          </p:cNvPr>
          <p:cNvSpPr/>
          <p:nvPr/>
        </p:nvSpPr>
        <p:spPr>
          <a:xfrm>
            <a:off x="3779754" y="2706912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にゅういん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ECF190A-7901-DD64-A7C4-1E8DE2F36FC9}"/>
              </a:ext>
            </a:extLst>
          </p:cNvPr>
          <p:cNvSpPr/>
          <p:nvPr/>
        </p:nvSpPr>
        <p:spPr>
          <a:xfrm>
            <a:off x="5411747" y="2706911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しゅじゅつ</a:t>
            </a:r>
            <a:endParaRPr lang="en-US" altLang="ja-JP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153B9AF-0DFD-C979-C71B-368C05FB08D8}"/>
              </a:ext>
            </a:extLst>
          </p:cNvPr>
          <p:cNvSpPr/>
          <p:nvPr/>
        </p:nvSpPr>
        <p:spPr>
          <a:xfrm>
            <a:off x="4115747" y="3958007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16FA9CB-5CF4-5B2B-A6DB-72A7C175A3EA}"/>
              </a:ext>
            </a:extLst>
          </p:cNvPr>
          <p:cNvSpPr/>
          <p:nvPr/>
        </p:nvSpPr>
        <p:spPr>
          <a:xfrm>
            <a:off x="5411747" y="3945124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ばあい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29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95CD12A8-FDE3-4033-AA73-CDA69A691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86B725-75F3-43C6-8DA8-071003449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8" r="11973"/>
          <a:stretch/>
        </p:blipFill>
        <p:spPr>
          <a:xfrm>
            <a:off x="-306889" y="-85726"/>
            <a:ext cx="9450890" cy="69437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737177-0263-4577-AD21-200B6A6D0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25" y="2180035"/>
            <a:ext cx="3592375" cy="21518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EF8F5C0-7BE7-4E37-BE63-8DE723DD6026}"/>
              </a:ext>
            </a:extLst>
          </p:cNvPr>
          <p:cNvSpPr txBox="1"/>
          <p:nvPr/>
        </p:nvSpPr>
        <p:spPr>
          <a:xfrm>
            <a:off x="2359995" y="2737124"/>
            <a:ext cx="2859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今日は沢山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　すべるぞ～！</a:t>
            </a:r>
          </a:p>
        </p:txBody>
      </p:sp>
      <p:sp>
        <p:nvSpPr>
          <p:cNvPr id="9" name="スライド番号プレースホルダー 3"/>
          <p:cNvSpPr txBox="1">
            <a:spLocks/>
          </p:cNvSpPr>
          <p:nvPr/>
        </p:nvSpPr>
        <p:spPr>
          <a:xfrm>
            <a:off x="7010400" y="64946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7B76553B-32E2-D644-9CD0-56FDA882EB90}" type="slidenum">
              <a:rPr lang="ja-JP" altLang="en-US" smtClean="0">
                <a:solidFill>
                  <a:srgbClr val="3A3A3A"/>
                </a:solidFill>
                <a:latin typeface="Calibri"/>
                <a:ea typeface="ＭＳ Ｐゴシック" panose="020B0600070205080204" pitchFamily="50" charset="-128"/>
              </a:rPr>
              <a:pPr algn="r" defTabSz="457200">
                <a:defRPr/>
              </a:pPr>
              <a:t>8</a:t>
            </a:fld>
            <a:endParaRPr lang="ja-JP" altLang="en-US" dirty="0">
              <a:solidFill>
                <a:srgbClr val="3A3A3A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4B02133-CE61-9478-9AE9-AC81FE44FF85}"/>
              </a:ext>
            </a:extLst>
          </p:cNvPr>
          <p:cNvSpPr/>
          <p:nvPr/>
        </p:nvSpPr>
        <p:spPr>
          <a:xfrm>
            <a:off x="2175437" y="248438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きょう</a:t>
            </a:r>
            <a:endParaRPr lang="en-US" altLang="ja-JP" sz="16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187971A-0649-D6EC-D3A8-4DA6F6E99618}"/>
              </a:ext>
            </a:extLst>
          </p:cNvPr>
          <p:cNvSpPr/>
          <p:nvPr/>
        </p:nvSpPr>
        <p:spPr>
          <a:xfrm>
            <a:off x="3359683" y="2482643"/>
            <a:ext cx="14626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たくさん</a:t>
            </a:r>
            <a:endParaRPr lang="en-US" altLang="ja-JP" sz="16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0">
        <p:fade/>
      </p:transition>
    </mc:Choice>
    <mc:Fallback xmlns="">
      <p:transition spd="med" advTm="23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EFECD29-6774-4BDE-A7BC-9EE5DD96D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29" y="0"/>
            <a:ext cx="8670108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42D80E6-8C1D-4DCB-886C-2EAAF3B9E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55" y="-4810126"/>
            <a:ext cx="9533343" cy="7858125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52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46771 0.543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85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3|23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3|23|11.1"/>
</p:tagLst>
</file>

<file path=ppt/theme/theme1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0">
          <a:solidFill>
            <a:schemeClr val="tx1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0">
          <a:solidFill>
            <a:schemeClr val="tx1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2173</TotalTime>
  <Words>3134</Words>
  <Application>Microsoft Office PowerPoint</Application>
  <PresentationFormat>画面に合わせる (4:3)</PresentationFormat>
  <Paragraphs>926</Paragraphs>
  <Slides>41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41</vt:i4>
      </vt:variant>
    </vt:vector>
  </HeadingPairs>
  <TitlesOfParts>
    <vt:vector size="54" baseType="lpstr">
      <vt:lpstr>BIZ UDPゴシック</vt:lpstr>
      <vt:lpstr>Meiryo UI</vt:lpstr>
      <vt:lpstr>ヒラギノ角ゴ Pro W6</vt:lpstr>
      <vt:lpstr>ヒラギノ丸ゴ Pro W4</vt:lpstr>
      <vt:lpstr>メイリオ</vt:lpstr>
      <vt:lpstr>游ゴシック</vt:lpstr>
      <vt:lpstr>游ゴシック Light</vt:lpstr>
      <vt:lpstr>Arial</vt:lpstr>
      <vt:lpstr>Arial Black</vt:lpstr>
      <vt:lpstr>Calibri</vt:lpstr>
      <vt:lpstr>1_ホワイト</vt:lpstr>
      <vt:lpstr>3_ホワイト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高橋 みのり</dc:creator>
  <cp:lastModifiedBy>金田 伊都子</cp:lastModifiedBy>
  <cp:revision>45</cp:revision>
  <cp:lastPrinted>2020-01-17T09:45:01Z</cp:lastPrinted>
  <dcterms:created xsi:type="dcterms:W3CDTF">2019-12-12T07:22:35Z</dcterms:created>
  <dcterms:modified xsi:type="dcterms:W3CDTF">2025-03-18T01:03:35Z</dcterms:modified>
</cp:coreProperties>
</file>