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385" r:id="rId2"/>
    <p:sldId id="361" r:id="rId3"/>
    <p:sldId id="425" r:id="rId4"/>
    <p:sldId id="432" r:id="rId5"/>
    <p:sldId id="426" r:id="rId6"/>
    <p:sldId id="415" r:id="rId7"/>
    <p:sldId id="433" r:id="rId8"/>
    <p:sldId id="419" r:id="rId9"/>
    <p:sldId id="421" r:id="rId10"/>
    <p:sldId id="390" r:id="rId11"/>
    <p:sldId id="401" r:id="rId12"/>
    <p:sldId id="427" r:id="rId13"/>
    <p:sldId id="495" r:id="rId14"/>
    <p:sldId id="501" r:id="rId15"/>
    <p:sldId id="403" r:id="rId16"/>
    <p:sldId id="428" r:id="rId17"/>
    <p:sldId id="471" r:id="rId18"/>
    <p:sldId id="498" r:id="rId19"/>
    <p:sldId id="372" r:id="rId20"/>
    <p:sldId id="464" r:id="rId21"/>
    <p:sldId id="468" r:id="rId22"/>
    <p:sldId id="443" r:id="rId23"/>
    <p:sldId id="410" r:id="rId24"/>
    <p:sldId id="430" r:id="rId25"/>
    <p:sldId id="500" r:id="rId26"/>
    <p:sldId id="499" r:id="rId27"/>
    <p:sldId id="414" r:id="rId28"/>
    <p:sldId id="392" r:id="rId29"/>
    <p:sldId id="265" r:id="rId30"/>
    <p:sldId id="267" r:id="rId31"/>
    <p:sldId id="429" r:id="rId32"/>
    <p:sldId id="422" r:id="rId33"/>
    <p:sldId id="418" r:id="rId34"/>
    <p:sldId id="465" r:id="rId35"/>
    <p:sldId id="417" r:id="rId36"/>
    <p:sldId id="409" r:id="rId37"/>
    <p:sldId id="412" r:id="rId38"/>
    <p:sldId id="400" r:id="rId39"/>
    <p:sldId id="368"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604A7B"/>
    <a:srgbClr val="D99694"/>
    <a:srgbClr val="EB6D8E"/>
    <a:srgbClr val="F79646"/>
    <a:srgbClr val="254061"/>
    <a:srgbClr val="FFFFFF"/>
    <a:srgbClr val="1F497D"/>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71225" autoAdjust="0"/>
  </p:normalViewPr>
  <p:slideViewPr>
    <p:cSldViewPr snapToGrid="0">
      <p:cViewPr varScale="1">
        <p:scale>
          <a:sx n="45" d="100"/>
          <a:sy n="45" d="100"/>
        </p:scale>
        <p:origin x="1804" y="32"/>
      </p:cViewPr>
      <p:guideLst/>
    </p:cSldViewPr>
  </p:slid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3615</c:v>
                </c:pt>
                <c:pt idx="6">
                  <c:v>2124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2025/3/18</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rvey.gov-online.go.jp/r05/r05-life/#T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ta.go.jp/publication/statistics/kokuzeicho/minkan/gaiyou/2023.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tat.go.jp/data/kakei/2023np/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hlw.go.jp/toukei/list/chinginkouzou.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urvey.gov-online.go.jp/r05/r05-lif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pa.go.jp/bureau/safetylife/yamibaito/hanzaishaboshu.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pa.go.jp/bureau/safetylife/yamibaito/hanzaishaboshu.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event/9152.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j.go.jp/MINJI/minji07_00218.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2752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870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F36F-88B7-C147-B8EF-8BC9A66449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5302F9-0127-8E20-35FC-5540800A07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362015-8770-D6E9-88C5-EE16917B66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511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5</a:t>
            </a:r>
            <a:r>
              <a:rPr lang="ja-JP" altLang="en-US" dirty="0">
                <a:hlinkClick r:id="rId3"/>
              </a:rPr>
              <a:t>年</a:t>
            </a:r>
            <a:r>
              <a:rPr lang="en-US" altLang="ja-JP" dirty="0">
                <a:hlinkClick r:id="rId3"/>
              </a:rPr>
              <a:t>11</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16814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令和５年分　民間給与実態統計調査｜国税庁</a:t>
            </a:r>
            <a:endParaRPr kumimoji="1" lang="en-US" altLang="zh-TW" dirty="0"/>
          </a:p>
          <a:p>
            <a:endParaRPr kumimoji="1" lang="en-US" altLang="ja-JP" dirty="0"/>
          </a:p>
          <a:p>
            <a:r>
              <a:rPr lang="ja-JP" altLang="en-US" dirty="0">
                <a:hlinkClick r:id="rId4"/>
              </a:rPr>
              <a:t>統計局ホームページ</a:t>
            </a:r>
            <a:r>
              <a:rPr lang="en-US" altLang="ja-JP" dirty="0">
                <a:hlinkClick r:id="rId4"/>
              </a:rPr>
              <a:t>/</a:t>
            </a:r>
            <a:r>
              <a:rPr lang="ja-JP" altLang="en-US" dirty="0">
                <a:hlinkClick r:id="rId4"/>
              </a:rPr>
              <a:t>家計調査年報（家計収支編）</a:t>
            </a:r>
            <a:r>
              <a:rPr lang="en-US" altLang="ja-JP" dirty="0">
                <a:hlinkClick r:id="rId4"/>
              </a:rPr>
              <a:t>2023</a:t>
            </a:r>
            <a:r>
              <a:rPr lang="ja-JP" altLang="en-US" dirty="0">
                <a:hlinkClick r:id="rId4"/>
              </a:rPr>
              <a:t>年（令和</a:t>
            </a:r>
            <a:r>
              <a:rPr lang="en-US" altLang="ja-JP" dirty="0">
                <a:hlinkClick r:id="rId4"/>
              </a:rPr>
              <a:t>5</a:t>
            </a:r>
            <a:r>
              <a:rPr lang="ja-JP" altLang="en-US" dirty="0">
                <a:hlinkClick r:id="rId4"/>
              </a:rPr>
              <a:t>年）</a:t>
            </a:r>
            <a:endParaRPr kumimoji="1" lang="ja-JP" altLang="en-US" dirty="0"/>
          </a:p>
        </p:txBody>
      </p:sp>
    </p:spTree>
    <p:extLst>
      <p:ext uri="{BB962C8B-B14F-4D97-AF65-F5344CB8AC3E}">
        <p14:creationId xmlns:p14="http://schemas.microsoft.com/office/powerpoint/2010/main" val="341175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zh-TW" altLang="en-US" dirty="0">
                <a:hlinkClick r:id="rId3"/>
              </a:rPr>
              <a:t>賃金構造基本統計調査｜厚生労働省</a:t>
            </a:r>
            <a:endParaRPr lang="en-US" altLang="ja-JP" dirty="0">
              <a:hlinkClick r:id="rId4"/>
            </a:endParaRPr>
          </a:p>
        </p:txBody>
      </p:sp>
    </p:spTree>
    <p:extLst>
      <p:ext uri="{BB962C8B-B14F-4D97-AF65-F5344CB8AC3E}">
        <p14:creationId xmlns:p14="http://schemas.microsoft.com/office/powerpoint/2010/main" val="322753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A0EB-B00F-EBEF-40CB-216BB49473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DB8E98-D5E4-F92D-02A1-768D237D9E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576A08-A1C2-3CB1-94C4-947EB65005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64671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35537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a:p>
            <a:endParaRPr kumimoji="1" lang="ja-JP" altLang="en-US" dirty="0"/>
          </a:p>
        </p:txBody>
      </p:sp>
    </p:spTree>
    <p:extLst>
      <p:ext uri="{BB962C8B-B14F-4D97-AF65-F5344CB8AC3E}">
        <p14:creationId xmlns:p14="http://schemas.microsoft.com/office/powerpoint/2010/main" val="171072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5083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6202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いわゆる「闇バイト」の危険性について｜警察庁</a:t>
            </a:r>
            <a:r>
              <a:rPr lang="en-US" altLang="ja-JP" dirty="0">
                <a:hlinkClick r:id="rId4"/>
              </a:rPr>
              <a:t>Web</a:t>
            </a:r>
            <a:r>
              <a:rPr lang="ja-JP" altLang="en-US" dirty="0">
                <a:hlinkClick r:id="rId4"/>
              </a:rPr>
              <a:t>サイト</a:t>
            </a:r>
            <a:endParaRPr lang="en-US" altLang="zh-TW" dirty="0">
              <a:hlinkClick r:id="rId3"/>
            </a:endParaRPr>
          </a:p>
        </p:txBody>
      </p:sp>
    </p:spTree>
    <p:extLst>
      <p:ext uri="{BB962C8B-B14F-4D97-AF65-F5344CB8AC3E}">
        <p14:creationId xmlns:p14="http://schemas.microsoft.com/office/powerpoint/2010/main" val="1181571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C061-101F-7A2D-A0FB-9C5609CD5F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827F44-5379-1FD0-4C66-8EE623222A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FC0533-DED0-FF04-4475-0C620B364C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いわゆる「闇バイト」の危険性について｜警察庁</a:t>
            </a:r>
            <a:r>
              <a:rPr lang="en-US" altLang="ja-JP" dirty="0">
                <a:hlinkClick r:id="rId3"/>
              </a:rPr>
              <a:t>Web</a:t>
            </a:r>
            <a:r>
              <a:rPr lang="ja-JP" altLang="en-US" dirty="0">
                <a:hlinkClick r:id="rId3"/>
              </a:rPr>
              <a:t>サイト</a:t>
            </a:r>
            <a:endParaRPr lang="en-US" altLang="zh-TW" dirty="0">
              <a:hlinkClick r:id="rId4"/>
            </a:endParaRPr>
          </a:p>
        </p:txBody>
      </p:sp>
    </p:spTree>
    <p:extLst>
      <p:ext uri="{BB962C8B-B14F-4D97-AF65-F5344CB8AC3E}">
        <p14:creationId xmlns:p14="http://schemas.microsoft.com/office/powerpoint/2010/main" val="1911564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394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774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成年年齢の引下げについて知りたい｜ライフイベントから見る生活設計｜ひと目でわかる生活設計情報｜公益財団法人　生命保険文化センター</a:t>
            </a:r>
            <a:endParaRPr kumimoji="1" lang="ja-JP" altLang="en-US" dirty="0"/>
          </a:p>
        </p:txBody>
      </p:sp>
    </p:spTree>
    <p:extLst>
      <p:ext uri="{BB962C8B-B14F-4D97-AF65-F5344CB8AC3E}">
        <p14:creationId xmlns:p14="http://schemas.microsoft.com/office/powerpoint/2010/main" val="264168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p:txBody>
      </p:sp>
    </p:spTree>
    <p:extLst>
      <p:ext uri="{BB962C8B-B14F-4D97-AF65-F5344CB8AC3E}">
        <p14:creationId xmlns:p14="http://schemas.microsoft.com/office/powerpoint/2010/main" val="3998181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76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8965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547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ja-JP" altLang="en-US" dirty="0"/>
          </a:p>
        </p:txBody>
      </p:sp>
    </p:spTree>
    <p:extLst>
      <p:ext uri="{BB962C8B-B14F-4D97-AF65-F5344CB8AC3E}">
        <p14:creationId xmlns:p14="http://schemas.microsoft.com/office/powerpoint/2010/main" val="355169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Tree>
    <p:extLst>
      <p:ext uri="{BB962C8B-B14F-4D97-AF65-F5344CB8AC3E}">
        <p14:creationId xmlns:p14="http://schemas.microsoft.com/office/powerpoint/2010/main" val="3185223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ja-JP" altLang="en-US" dirty="0"/>
          </a:p>
        </p:txBody>
      </p:sp>
    </p:spTree>
    <p:extLst>
      <p:ext uri="{BB962C8B-B14F-4D97-AF65-F5344CB8AC3E}">
        <p14:creationId xmlns:p14="http://schemas.microsoft.com/office/powerpoint/2010/main" val="326097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24324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18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kumimoji="1" lang="en-US" altLang="ja-JP" dirty="0"/>
          </a:p>
          <a:p>
            <a:r>
              <a:rPr lang="ja-JP" altLang="en-US" dirty="0">
                <a:hlinkClick r:id="rId3"/>
              </a:rPr>
              <a:t>法務省：民法の一部を改正する法律（成年年齢関係）について</a:t>
            </a:r>
            <a:endParaRPr kumimoji="1" lang="ja-JP" altLang="en-US" dirty="0"/>
          </a:p>
        </p:txBody>
      </p:sp>
    </p:spTree>
    <p:extLst>
      <p:ext uri="{BB962C8B-B14F-4D97-AF65-F5344CB8AC3E}">
        <p14:creationId xmlns:p14="http://schemas.microsoft.com/office/powerpoint/2010/main" val="11099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259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57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自立について考える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r>
              <a:rPr lang="en-US" altLang="ja-JP"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18</a:t>
            </a: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歳成人、今から考える自立とリスク管理</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rgbClr val="FFFFFF"/>
                </a:solidFill>
                <a:latin typeface="Meiryo UI" panose="020B0604030504040204" pitchFamily="50" charset="-128"/>
                <a:ea typeface="Meiryo UI" panose="020B0604030504040204" pitchFamily="50" charset="-128"/>
                <a:cs typeface="ヒラギノ角ゴ ProN W6"/>
              </a:rPr>
              <a:t>無くなる未成年者取消し</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2438517" y="807941"/>
            <a:ext cx="4266966" cy="584775"/>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歳で成年になると・・・</a:t>
            </a:r>
            <a:endParaRPr lang="ja-JP" altLang="en-US" sz="3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759301" y="2272328"/>
            <a:ext cx="7500779" cy="70788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未成年者取消しができなくなります</a:t>
            </a:r>
            <a:endPar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423609" y="146766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5" name="テキスト ボックス 4">
            <a:extLst>
              <a:ext uri="{FF2B5EF4-FFF2-40B4-BE49-F238E27FC236}">
                <a16:creationId xmlns:a16="http://schemas.microsoft.com/office/drawing/2014/main" id="{C698693B-ECA4-BB4F-57F4-7041074366B6}"/>
              </a:ext>
            </a:extLst>
          </p:cNvPr>
          <p:cNvSpPr txBox="1"/>
          <p:nvPr/>
        </p:nvSpPr>
        <p:spPr>
          <a:xfrm>
            <a:off x="113107" y="3321871"/>
            <a:ext cx="8793166" cy="3131627"/>
          </a:xfrm>
          <a:prstGeom prst="rect">
            <a:avLst/>
          </a:prstGeom>
          <a:noFill/>
        </p:spPr>
        <p:txBody>
          <a:bodyPr wrap="square" rtlCol="0">
            <a:spAutoFit/>
          </a:bodyPr>
          <a:lstStyle/>
          <a:p>
            <a:pPr>
              <a:lnSpc>
                <a:spcPts val="2400"/>
              </a:lnSpc>
            </a:pP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未成年取消しの例外（一部ですが、以下に該当する場合には、未成年者取消しができません）</a:t>
            </a:r>
            <a:endParaRPr kumimoji="1" lang="en-US" altLang="ja-JP" sz="2400" b="1" dirty="0">
              <a:latin typeface="Meiryo UI" panose="020B0604030504040204" pitchFamily="50" charset="-128"/>
              <a:ea typeface="Meiryo UI" panose="020B0604030504040204" pitchFamily="50" charset="-128"/>
            </a:endParaRPr>
          </a:p>
          <a:p>
            <a:pPr>
              <a:lnSpc>
                <a:spcPts val="2700"/>
              </a:lnSpc>
            </a:pPr>
            <a:endParaRPr lang="en-US" altLang="ja-JP" sz="2400" dirty="0">
              <a:latin typeface="Meiryo UI" panose="020B0604030504040204" pitchFamily="50" charset="-128"/>
              <a:ea typeface="Meiryo UI" panose="020B0604030504040204" pitchFamily="50" charset="-128"/>
            </a:endParaRPr>
          </a:p>
          <a:p>
            <a:pPr>
              <a:lnSpc>
                <a:spcPts val="2700"/>
              </a:lnSpc>
            </a:pPr>
            <a:r>
              <a:rPr kumimoji="1" lang="ja-JP" altLang="en-US" sz="2400" b="1" dirty="0">
                <a:latin typeface="Meiryo UI" panose="020B0604030504040204" pitchFamily="50" charset="-128"/>
                <a:ea typeface="Meiryo UI" panose="020B0604030504040204" pitchFamily="50" charset="-128"/>
              </a:rPr>
              <a:t>①小遣いの範囲内の少額な契約の場合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⇒使うことを許された範囲内の財産の使用は、未成年者取消しの</a:t>
            </a:r>
          </a:p>
          <a:p>
            <a:pPr>
              <a:lnSpc>
                <a:spcPts val="2700"/>
              </a:lnSpc>
            </a:pPr>
            <a:r>
              <a:rPr lang="ja-JP" altLang="en-US" sz="2400" dirty="0">
                <a:latin typeface="Meiryo UI" panose="020B0604030504040204" pitchFamily="50" charset="-128"/>
                <a:ea typeface="Meiryo UI" panose="020B0604030504040204" pitchFamily="50" charset="-128"/>
              </a:rPr>
              <a:t>　　　　対象外です。</a:t>
            </a:r>
            <a:endParaRPr lang="en-US" altLang="ja-JP" sz="2400" dirty="0">
              <a:latin typeface="Meiryo UI" panose="020B0604030504040204" pitchFamily="50" charset="-128"/>
              <a:ea typeface="Meiryo UI" panose="020B0604030504040204" pitchFamily="50" charset="-128"/>
            </a:endParaRPr>
          </a:p>
          <a:p>
            <a:pPr>
              <a:lnSpc>
                <a:spcPts val="2700"/>
              </a:lnSpc>
            </a:pPr>
            <a:r>
              <a:rPr lang="ja-JP" altLang="en-US" sz="2400" b="1" dirty="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未成年者が成年者であるとウソをついた場合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⇒未成年者を保護するために設けられた決まりです。未成年者自　　　</a:t>
            </a:r>
          </a:p>
          <a:p>
            <a:pPr>
              <a:lnSpc>
                <a:spcPts val="2700"/>
              </a:lnSpc>
            </a:pPr>
            <a:r>
              <a:rPr lang="ja-JP" altLang="en-US" sz="2400" dirty="0">
                <a:latin typeface="Meiryo UI" panose="020B0604030504040204" pitchFamily="50" charset="-128"/>
                <a:ea typeface="Meiryo UI" panose="020B0604030504040204" pitchFamily="50" charset="-128"/>
              </a:rPr>
              <a:t>　　　　身に落ち度があれば、この保護は受けられません。</a:t>
            </a:r>
            <a:endParaRPr kumimoji="1" lang="ja-JP" altLang="en-US"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5612F4AD-926F-A6A5-1837-8BC5A22AE81D}"/>
              </a:ext>
            </a:extLst>
          </p:cNvPr>
          <p:cNvCxnSpPr>
            <a:cxnSpLocks/>
          </p:cNvCxnSpPr>
          <p:nvPr/>
        </p:nvCxnSpPr>
        <p:spPr>
          <a:xfrm>
            <a:off x="43454" y="3193086"/>
            <a:ext cx="879316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11"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Tree>
    <p:extLst>
      <p:ext uri="{BB962C8B-B14F-4D97-AF65-F5344CB8AC3E}">
        <p14:creationId xmlns:p14="http://schemas.microsoft.com/office/powerpoint/2010/main" val="30903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78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E12D-5778-A798-045C-F6FEB9A92307}"/>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3E4A7E36-5128-B2EE-092F-63129EAF202F}"/>
              </a:ext>
            </a:extLst>
          </p:cNvPr>
          <p:cNvSpPr/>
          <p:nvPr/>
        </p:nvSpPr>
        <p:spPr>
          <a:xfrm>
            <a:off x="6350" y="0"/>
            <a:ext cx="9144000"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a:extLst>
              <a:ext uri="{FF2B5EF4-FFF2-40B4-BE49-F238E27FC236}">
                <a16:creationId xmlns:a16="http://schemas.microsoft.com/office/drawing/2014/main" id="{19FC5C2F-90E5-9922-AF1B-A837D6B2395A}"/>
              </a:ext>
            </a:extLst>
          </p:cNvPr>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F2785DE1-E098-1875-77E1-654FF9E38ECC}"/>
              </a:ext>
            </a:extLst>
          </p:cNvPr>
          <p:cNvSpPr txBox="1"/>
          <p:nvPr/>
        </p:nvSpPr>
        <p:spPr>
          <a:xfrm>
            <a:off x="678085" y="2619071"/>
            <a:ext cx="761645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自立について考える</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1502F8C-BCE0-1C6F-6417-23FEC12D2E28}"/>
              </a:ext>
            </a:extLst>
          </p:cNvPr>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Tree>
    <p:extLst>
      <p:ext uri="{BB962C8B-B14F-4D97-AF65-F5344CB8AC3E}">
        <p14:creationId xmlns:p14="http://schemas.microsoft.com/office/powerpoint/2010/main" val="5003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14</a:t>
            </a:fld>
            <a:endParaRPr lang="ja-JP" altLang="en-US" sz="180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199717" y="6200411"/>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62.9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10.5</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正方形/長方形 20">
            <a:extLst>
              <a:ext uri="{FF2B5EF4-FFF2-40B4-BE49-F238E27FC236}">
                <a16:creationId xmlns:a16="http://schemas.microsoft.com/office/drawing/2014/main" id="{879CBC01-3247-14BC-5D34-DCE2E4B71361}"/>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903270-53F1-6A3E-7FC2-B683C0347942}"/>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a:solidFill>
                  <a:srgbClr val="FFFFFF"/>
                </a:solidFill>
                <a:latin typeface="Meiryo UI" panose="020B0604030504040204" pitchFamily="50" charset="-128"/>
                <a:ea typeface="Meiryo UI" panose="020B0604030504040204" pitchFamily="50" charset="-128"/>
                <a:cs typeface="ヒラギノ角ゴ ProN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168769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5,150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3,615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2,124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15</a:t>
            </a:fld>
            <a:endParaRPr lang="ja-JP" altLang="en-US" sz="1800" dirty="0"/>
          </a:p>
        </p:txBody>
      </p:sp>
    </p:spTree>
    <p:extLst>
      <p:ext uri="{BB962C8B-B14F-4D97-AF65-F5344CB8AC3E}">
        <p14:creationId xmlns:p14="http://schemas.microsoft.com/office/powerpoint/2010/main" val="91779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C04A88C-F4F3-E94B-E568-CAD5203239F9}"/>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3"/>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7766535" y="1580674"/>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176707" y="2752731"/>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4" name="図 3">
            <a:extLst>
              <a:ext uri="{FF2B5EF4-FFF2-40B4-BE49-F238E27FC236}">
                <a16:creationId xmlns:a16="http://schemas.microsoft.com/office/drawing/2014/main" id="{404CE8D1-D349-5CEE-7148-90899822EBFC}"/>
              </a:ext>
            </a:extLst>
          </p:cNvPr>
          <p:cNvPicPr>
            <a:picLocks noChangeAspect="1"/>
          </p:cNvPicPr>
          <p:nvPr/>
        </p:nvPicPr>
        <p:blipFill>
          <a:blip r:embed="rId5"/>
          <a:stretch>
            <a:fillRect/>
          </a:stretch>
        </p:blipFill>
        <p:spPr>
          <a:xfrm>
            <a:off x="5643908" y="3163338"/>
            <a:ext cx="2661991" cy="3617578"/>
          </a:xfrm>
          <a:prstGeom prst="rect">
            <a:avLst/>
          </a:prstGeom>
        </p:spPr>
      </p:pic>
      <p:pic>
        <p:nvPicPr>
          <p:cNvPr id="7" name="図 6">
            <a:extLst>
              <a:ext uri="{FF2B5EF4-FFF2-40B4-BE49-F238E27FC236}">
                <a16:creationId xmlns:a16="http://schemas.microsoft.com/office/drawing/2014/main" id="{18EAE675-48C2-9C61-9D5B-0B8A23ED0189}"/>
              </a:ext>
            </a:extLst>
          </p:cNvPr>
          <p:cNvPicPr>
            <a:picLocks noChangeAspect="1"/>
          </p:cNvPicPr>
          <p:nvPr/>
        </p:nvPicPr>
        <p:blipFill>
          <a:blip r:embed="rId6"/>
          <a:stretch>
            <a:fillRect/>
          </a:stretch>
        </p:blipFill>
        <p:spPr>
          <a:xfrm>
            <a:off x="225724" y="3272267"/>
            <a:ext cx="4845277" cy="3508649"/>
          </a:xfrm>
          <a:prstGeom prst="rect">
            <a:avLst/>
          </a:prstGeom>
        </p:spPr>
      </p:pic>
    </p:spTree>
    <p:extLst>
      <p:ext uri="{BB962C8B-B14F-4D97-AF65-F5344CB8AC3E}">
        <p14:creationId xmlns:p14="http://schemas.microsoft.com/office/powerpoint/2010/main" val="249892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雇用形態別の賃金は？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5191557" y="6520559"/>
            <a:ext cx="3573558"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テーブル&#10;&#10;自動的に生成された説明">
            <a:extLst>
              <a:ext uri="{FF2B5EF4-FFF2-40B4-BE49-F238E27FC236}">
                <a16:creationId xmlns:a16="http://schemas.microsoft.com/office/drawing/2014/main" id="{091D067A-0E59-25C8-9613-731E8EFC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18" y="764704"/>
            <a:ext cx="7928282" cy="5734618"/>
          </a:xfrm>
          <a:prstGeom prst="rect">
            <a:avLst/>
          </a:prstGeom>
        </p:spPr>
      </p:pic>
      <p:sp>
        <p:nvSpPr>
          <p:cNvPr id="5" name="テキスト ボックス 4">
            <a:extLst>
              <a:ext uri="{FF2B5EF4-FFF2-40B4-BE49-F238E27FC236}">
                <a16:creationId xmlns:a16="http://schemas.microsoft.com/office/drawing/2014/main" id="{B281C11F-9D63-2B3E-A336-D5B0B0B81B4F}"/>
              </a:ext>
            </a:extLst>
          </p:cNvPr>
          <p:cNvSpPr txBox="1"/>
          <p:nvPr/>
        </p:nvSpPr>
        <p:spPr>
          <a:xfrm>
            <a:off x="147921" y="6443976"/>
            <a:ext cx="4969024"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「賃金」は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月分の所定内給与額で、決まって支給する現金給与額（所得税・社会保険料等を控除する前の額）のうち、時間外勤務手当など超過労働給与額を差し引いた額。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DE943875-513F-53D1-232C-E5724D610C91}"/>
              </a:ext>
            </a:extLst>
          </p:cNvPr>
          <p:cNvGrpSpPr/>
          <p:nvPr/>
        </p:nvGrpSpPr>
        <p:grpSpPr>
          <a:xfrm>
            <a:off x="1403497" y="1839433"/>
            <a:ext cx="7533822" cy="2615609"/>
            <a:chOff x="1403497" y="1839433"/>
            <a:chExt cx="7533822" cy="2615609"/>
          </a:xfrm>
        </p:grpSpPr>
        <p:sp>
          <p:nvSpPr>
            <p:cNvPr id="2" name="四角形: 角を丸くする 1">
              <a:extLst>
                <a:ext uri="{FF2B5EF4-FFF2-40B4-BE49-F238E27FC236}">
                  <a16:creationId xmlns:a16="http://schemas.microsoft.com/office/drawing/2014/main" id="{30333352-285A-3625-5167-5E89C199D78B}"/>
                </a:ext>
              </a:extLst>
            </p:cNvPr>
            <p:cNvSpPr/>
            <p:nvPr/>
          </p:nvSpPr>
          <p:spPr>
            <a:xfrm>
              <a:off x="1403497" y="1839433"/>
              <a:ext cx="1552353" cy="414024"/>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CFFA1796-6795-E3BE-89F0-43DFE06702C9}"/>
                </a:ext>
              </a:extLst>
            </p:cNvPr>
            <p:cNvSpPr/>
            <p:nvPr/>
          </p:nvSpPr>
          <p:spPr>
            <a:xfrm>
              <a:off x="3359889" y="3019647"/>
              <a:ext cx="5577430" cy="1435395"/>
            </a:xfrm>
            <a:prstGeom prst="wedgeRoundRectCallout">
              <a:avLst>
                <a:gd name="adj1" fmla="val -58823"/>
                <a:gd name="adj2" fmla="val -102463"/>
                <a:gd name="adj3" fmla="val 16667"/>
              </a:avLst>
            </a:prstGeom>
            <a:solidFill>
              <a:schemeClr val="accent2">
                <a:lumMod val="40000"/>
                <a:lumOff val="60000"/>
              </a:schemeClr>
            </a:solidFill>
            <a:ln w="317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dirty="0">
                  <a:solidFill>
                    <a:schemeClr val="accent2">
                      <a:lumMod val="50000"/>
                    </a:schemeClr>
                  </a:solidFill>
                </a:rPr>
                <a:t>男女・年齢合計</a:t>
              </a:r>
              <a:endParaRPr kumimoji="1" lang="en-US" altLang="ja-JP" sz="2400" dirty="0">
                <a:solidFill>
                  <a:schemeClr val="accent2">
                    <a:lumMod val="50000"/>
                  </a:schemeClr>
                </a:solidFill>
              </a:endParaRPr>
            </a:p>
            <a:p>
              <a:r>
                <a:rPr kumimoji="1" lang="ja-JP" altLang="en-US" sz="2400" dirty="0">
                  <a:solidFill>
                    <a:schemeClr val="accent2">
                      <a:lumMod val="50000"/>
                    </a:schemeClr>
                  </a:solidFill>
                </a:rPr>
                <a:t>〇正社員・正職員・・・</a:t>
              </a:r>
              <a:r>
                <a:rPr kumimoji="1" lang="ja-JP" altLang="en-US" sz="2400" b="1" dirty="0">
                  <a:solidFill>
                    <a:schemeClr val="accent2">
                      <a:lumMod val="50000"/>
                    </a:schemeClr>
                  </a:solidFill>
                </a:rPr>
                <a:t>月</a:t>
              </a:r>
              <a:r>
                <a:rPr kumimoji="1" lang="en-US" altLang="ja-JP" sz="2400" b="1" dirty="0">
                  <a:solidFill>
                    <a:schemeClr val="accent2">
                      <a:lumMod val="50000"/>
                    </a:schemeClr>
                  </a:solidFill>
                </a:rPr>
                <a:t>336,300</a:t>
              </a:r>
              <a:r>
                <a:rPr kumimoji="1" lang="ja-JP" altLang="en-US" sz="2400" b="1" dirty="0">
                  <a:solidFill>
                    <a:schemeClr val="accent2">
                      <a:lumMod val="50000"/>
                    </a:schemeClr>
                  </a:solidFill>
                </a:rPr>
                <a:t>円</a:t>
              </a:r>
              <a:endParaRPr kumimoji="1" lang="en-US" altLang="ja-JP" sz="2400" b="1" dirty="0">
                <a:solidFill>
                  <a:schemeClr val="accent2">
                    <a:lumMod val="50000"/>
                  </a:schemeClr>
                </a:solidFill>
              </a:endParaRPr>
            </a:p>
            <a:p>
              <a:r>
                <a:rPr lang="ja-JP" altLang="en-US" sz="2400" dirty="0">
                  <a:solidFill>
                    <a:schemeClr val="accent2">
                      <a:lumMod val="50000"/>
                    </a:schemeClr>
                  </a:solidFill>
                </a:rPr>
                <a:t>〇</a:t>
              </a:r>
              <a:r>
                <a:rPr kumimoji="1" lang="ja-JP" altLang="en-US" sz="2400" dirty="0">
                  <a:solidFill>
                    <a:schemeClr val="accent2">
                      <a:lumMod val="50000"/>
                    </a:schemeClr>
                  </a:solidFill>
                </a:rPr>
                <a:t>正社員・正職員以外・・・</a:t>
              </a:r>
              <a:r>
                <a:rPr kumimoji="1" lang="ja-JP" altLang="en-US" sz="2400" b="1" dirty="0">
                  <a:solidFill>
                    <a:schemeClr val="accent2">
                      <a:lumMod val="50000"/>
                    </a:schemeClr>
                  </a:solidFill>
                </a:rPr>
                <a:t>月</a:t>
              </a:r>
              <a:r>
                <a:rPr kumimoji="1" lang="en-US" altLang="ja-JP" sz="2400" b="1" dirty="0">
                  <a:solidFill>
                    <a:schemeClr val="accent2">
                      <a:lumMod val="50000"/>
                    </a:schemeClr>
                  </a:solidFill>
                </a:rPr>
                <a:t>226,600</a:t>
              </a:r>
              <a:r>
                <a:rPr kumimoji="1" lang="ja-JP" altLang="en-US" sz="2400" b="1" dirty="0">
                  <a:solidFill>
                    <a:schemeClr val="accent2">
                      <a:lumMod val="50000"/>
                    </a:schemeClr>
                  </a:solidFill>
                </a:rPr>
                <a:t>円</a:t>
              </a:r>
            </a:p>
            <a:p>
              <a:pPr algn="ctr"/>
              <a:endParaRPr kumimoji="1" lang="ja-JP" altLang="en-US" dirty="0"/>
            </a:p>
          </p:txBody>
        </p:sp>
      </p:grpSp>
      <p:sp>
        <p:nvSpPr>
          <p:cNvPr id="7" name="スライド番号プレースホルダー 1">
            <a:extLst>
              <a:ext uri="{FF2B5EF4-FFF2-40B4-BE49-F238E27FC236}">
                <a16:creationId xmlns:a16="http://schemas.microsoft.com/office/drawing/2014/main" id="{EC5B745E-B613-8C01-5C33-CF907407BAF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Tree>
    <p:extLst>
      <p:ext uri="{BB962C8B-B14F-4D97-AF65-F5344CB8AC3E}">
        <p14:creationId xmlns:p14="http://schemas.microsoft.com/office/powerpoint/2010/main" val="35222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29A1-BB61-7C6A-420B-AF39BEC6131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5E501F6-226B-6BC2-31B1-A5FB6AE65600}"/>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25B4280-DECA-6FC0-A4DB-E311D5F496F8}"/>
              </a:ext>
            </a:extLst>
          </p:cNvPr>
          <p:cNvSpPr txBox="1"/>
          <p:nvPr/>
        </p:nvSpPr>
        <p:spPr bwMode="white">
          <a:xfrm>
            <a:off x="222817" y="0"/>
            <a:ext cx="8352927" cy="707886"/>
          </a:xfrm>
          <a:prstGeom prst="rect">
            <a:avLst/>
          </a:prstGeom>
          <a:solidFill>
            <a:schemeClr val="accent4">
              <a:lumMod val="60000"/>
              <a:lumOff val="40000"/>
            </a:schemeClr>
          </a:solidFill>
        </p:spPr>
        <p:txBody>
          <a:bodyPr wrap="square" rtlCol="0">
            <a:spAutoFit/>
          </a:bodyPr>
          <a:lstStyle/>
          <a:p>
            <a:pPr>
              <a:defRPr/>
            </a:pPr>
            <a:r>
              <a:rPr kumimoji="1" lang="ja-JP" altLang="en-US" sz="4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自立について考える）</a:t>
            </a:r>
            <a:endParaRPr kumimoji="1" lang="en-US" altLang="ja-JP" sz="4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B582F2D6-44A8-3FE2-D70F-1D7DC9B30CBF}"/>
              </a:ext>
            </a:extLst>
          </p:cNvPr>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18</a:t>
            </a:fld>
            <a:endParaRPr lang="ja-JP" altLang="en-US" sz="1800" dirty="0"/>
          </a:p>
        </p:txBody>
      </p:sp>
      <p:grpSp>
        <p:nvGrpSpPr>
          <p:cNvPr id="3" name="グループ化 2">
            <a:extLst>
              <a:ext uri="{FF2B5EF4-FFF2-40B4-BE49-F238E27FC236}">
                <a16:creationId xmlns:a16="http://schemas.microsoft.com/office/drawing/2014/main" id="{A9F81D53-8F2E-98BA-9068-3C9A540A4B6E}"/>
              </a:ext>
            </a:extLst>
          </p:cNvPr>
          <p:cNvGrpSpPr/>
          <p:nvPr/>
        </p:nvGrpSpPr>
        <p:grpSpPr>
          <a:xfrm>
            <a:off x="162663" y="1033561"/>
            <a:ext cx="8667403" cy="1073748"/>
            <a:chOff x="157367" y="2075173"/>
            <a:chExt cx="8667403" cy="1073748"/>
          </a:xfrm>
        </p:grpSpPr>
        <p:sp>
          <p:nvSpPr>
            <p:cNvPr id="5" name="正方形/長方形 4">
              <a:extLst>
                <a:ext uri="{FF2B5EF4-FFF2-40B4-BE49-F238E27FC236}">
                  <a16:creationId xmlns:a16="http://schemas.microsoft.com/office/drawing/2014/main" id="{21D4E3C4-DAF3-9741-095F-CA6A1135793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E89131A-F5E6-A304-1681-A0C2894A2611}"/>
                </a:ext>
              </a:extLst>
            </p:cNvPr>
            <p:cNvSpPr/>
            <p:nvPr/>
          </p:nvSpPr>
          <p:spPr>
            <a:xfrm>
              <a:off x="157367" y="2076031"/>
              <a:ext cx="595035" cy="584775"/>
            </a:xfrm>
            <a:prstGeom prst="rect">
              <a:avLst/>
            </a:prstGeom>
          </p:spPr>
          <p:txBody>
            <a:bodyPr wrap="none">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①</a:t>
              </a:r>
              <a:endParaRPr lang="ja-JP" altLang="en-US" sz="3200" dirty="0"/>
            </a:p>
          </p:txBody>
        </p:sp>
      </p:grpSp>
      <p:grpSp>
        <p:nvGrpSpPr>
          <p:cNvPr id="13" name="グループ化 12">
            <a:extLst>
              <a:ext uri="{FF2B5EF4-FFF2-40B4-BE49-F238E27FC236}">
                <a16:creationId xmlns:a16="http://schemas.microsoft.com/office/drawing/2014/main" id="{BD80DE8D-D793-FE2F-B7B0-D781E6C21CF3}"/>
              </a:ext>
            </a:extLst>
          </p:cNvPr>
          <p:cNvGrpSpPr/>
          <p:nvPr/>
        </p:nvGrpSpPr>
        <p:grpSpPr>
          <a:xfrm>
            <a:off x="162663" y="2376166"/>
            <a:ext cx="8667403" cy="1073748"/>
            <a:chOff x="157367" y="2075173"/>
            <a:chExt cx="8667403" cy="1073748"/>
          </a:xfrm>
        </p:grpSpPr>
        <p:sp>
          <p:nvSpPr>
            <p:cNvPr id="14" name="正方形/長方形 13">
              <a:extLst>
                <a:ext uri="{FF2B5EF4-FFF2-40B4-BE49-F238E27FC236}">
                  <a16:creationId xmlns:a16="http://schemas.microsoft.com/office/drawing/2014/main" id="{1BF431C5-7C0D-94E3-E240-C23F416B3AFF}"/>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働き方や働く目的は人それぞれ</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です。自分にとって何が大切かを考えましょう。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EF5C63B-656F-70D4-BA0F-4DA22E55D681}"/>
                </a:ext>
              </a:extLst>
            </p:cNvPr>
            <p:cNvSpPr/>
            <p:nvPr/>
          </p:nvSpPr>
          <p:spPr>
            <a:xfrm>
              <a:off x="157367" y="2076031"/>
              <a:ext cx="595035" cy="584775"/>
            </a:xfrm>
            <a:prstGeom prst="rect">
              <a:avLst/>
            </a:prstGeom>
          </p:spPr>
          <p:txBody>
            <a:bodyPr wrap="none">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②</a:t>
              </a:r>
              <a:endParaRPr lang="ja-JP" altLang="en-US" sz="3200" dirty="0"/>
            </a:p>
          </p:txBody>
        </p:sp>
      </p:grpSp>
    </p:spTree>
    <p:extLst>
      <p:ext uri="{BB962C8B-B14F-4D97-AF65-F5344CB8AC3E}">
        <p14:creationId xmlns:p14="http://schemas.microsoft.com/office/powerpoint/2010/main" val="24684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9925" y="2547951"/>
            <a:ext cx="7616450" cy="1754326"/>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トラブルに</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Tree>
    <p:extLst>
      <p:ext uri="{BB962C8B-B14F-4D97-AF65-F5344CB8AC3E}">
        <p14:creationId xmlns:p14="http://schemas.microsoft.com/office/powerpoint/2010/main" val="9274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42135" y="2516664"/>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20</a:t>
            </a:fld>
            <a:endParaRPr lang="ja-JP" altLang="en-US" sz="1800" dirty="0"/>
          </a:p>
        </p:txBody>
      </p:sp>
      <p:graphicFrame>
        <p:nvGraphicFramePr>
          <p:cNvPr id="7" name="表 6">
            <a:extLst>
              <a:ext uri="{FF2B5EF4-FFF2-40B4-BE49-F238E27FC236}">
                <a16:creationId xmlns:a16="http://schemas.microsoft.com/office/drawing/2014/main" id="{27B4C45D-809E-42AF-AF15-7ADA5DDDC9ED}"/>
              </a:ext>
            </a:extLst>
          </p:cNvPr>
          <p:cNvGraphicFramePr>
            <a:graphicFrameLocks noGrp="1"/>
          </p:cNvGraphicFramePr>
          <p:nvPr>
            <p:extLst>
              <p:ext uri="{D42A27DB-BD31-4B8C-83A1-F6EECF244321}">
                <p14:modId xmlns:p14="http://schemas.microsoft.com/office/powerpoint/2010/main" val="2515397881"/>
              </p:ext>
            </p:extLst>
          </p:nvPr>
        </p:nvGraphicFramePr>
        <p:xfrm>
          <a:off x="121919" y="1158706"/>
          <a:ext cx="8968590" cy="4354800"/>
        </p:xfrm>
        <a:graphic>
          <a:graphicData uri="http://schemas.openxmlformats.org/drawingml/2006/table">
            <a:tbl>
              <a:tblPr firstRow="1" bandRow="1">
                <a:tableStyleId>{5C22544A-7EE6-4342-B048-85BDC9FD1C3A}</a:tableStyleId>
              </a:tblPr>
              <a:tblGrid>
                <a:gridCol w="294053">
                  <a:extLst>
                    <a:ext uri="{9D8B030D-6E8A-4147-A177-3AD203B41FA5}">
                      <a16:colId xmlns:a16="http://schemas.microsoft.com/office/drawing/2014/main" val="3403005676"/>
                    </a:ext>
                  </a:extLst>
                </a:gridCol>
                <a:gridCol w="1862330">
                  <a:extLst>
                    <a:ext uri="{9D8B030D-6E8A-4147-A177-3AD203B41FA5}">
                      <a16:colId xmlns:a16="http://schemas.microsoft.com/office/drawing/2014/main" val="3428757748"/>
                    </a:ext>
                  </a:extLst>
                </a:gridCol>
                <a:gridCol w="833147">
                  <a:extLst>
                    <a:ext uri="{9D8B030D-6E8A-4147-A177-3AD203B41FA5}">
                      <a16:colId xmlns:a16="http://schemas.microsoft.com/office/drawing/2014/main" val="731839400"/>
                    </a:ext>
                  </a:extLst>
                </a:gridCol>
                <a:gridCol w="294053">
                  <a:extLst>
                    <a:ext uri="{9D8B030D-6E8A-4147-A177-3AD203B41FA5}">
                      <a16:colId xmlns:a16="http://schemas.microsoft.com/office/drawing/2014/main" val="3887190624"/>
                    </a:ext>
                  </a:extLst>
                </a:gridCol>
                <a:gridCol w="1862330">
                  <a:extLst>
                    <a:ext uri="{9D8B030D-6E8A-4147-A177-3AD203B41FA5}">
                      <a16:colId xmlns:a16="http://schemas.microsoft.com/office/drawing/2014/main" val="479618862"/>
                    </a:ext>
                  </a:extLst>
                </a:gridCol>
                <a:gridCol w="833147">
                  <a:extLst>
                    <a:ext uri="{9D8B030D-6E8A-4147-A177-3AD203B41FA5}">
                      <a16:colId xmlns:a16="http://schemas.microsoft.com/office/drawing/2014/main" val="3516459807"/>
                    </a:ext>
                  </a:extLst>
                </a:gridCol>
                <a:gridCol w="294053">
                  <a:extLst>
                    <a:ext uri="{9D8B030D-6E8A-4147-A177-3AD203B41FA5}">
                      <a16:colId xmlns:a16="http://schemas.microsoft.com/office/drawing/2014/main" val="2473760759"/>
                    </a:ext>
                  </a:extLst>
                </a:gridCol>
                <a:gridCol w="1862330">
                  <a:extLst>
                    <a:ext uri="{9D8B030D-6E8A-4147-A177-3AD203B41FA5}">
                      <a16:colId xmlns:a16="http://schemas.microsoft.com/office/drawing/2014/main" val="668767005"/>
                    </a:ext>
                  </a:extLst>
                </a:gridCol>
                <a:gridCol w="833147">
                  <a:extLst>
                    <a:ext uri="{9D8B030D-6E8A-4147-A177-3AD203B41FA5}">
                      <a16:colId xmlns:a16="http://schemas.microsoft.com/office/drawing/2014/main" val="176282899"/>
                    </a:ext>
                  </a:extLst>
                </a:gridCol>
              </a:tblGrid>
              <a:tr h="487126">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42840">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42840">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510100">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5,230</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13,016</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13,754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611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1,432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342</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744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770</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248</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612</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679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513493310"/>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156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588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医療サービス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514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455300412"/>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アダルト情報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141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578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463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789269361"/>
                  </a:ext>
                </a:extLst>
              </a:tr>
            </a:tbl>
          </a:graphicData>
        </a:graphic>
      </p:graphicFrame>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5C9EF23E-CD93-7667-322C-B703573A7383}"/>
              </a:ext>
            </a:extLst>
          </p:cNvPr>
          <p:cNvSpPr/>
          <p:nvPr/>
        </p:nvSpPr>
        <p:spPr>
          <a:xfrm>
            <a:off x="121918" y="1571498"/>
            <a:ext cx="2964181" cy="397648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FF343CE0-01E3-A130-ED04-14555B6DBF38}"/>
              </a:ext>
            </a:extLst>
          </p:cNvPr>
          <p:cNvGrpSpPr/>
          <p:nvPr/>
        </p:nvGrpSpPr>
        <p:grpSpPr>
          <a:xfrm>
            <a:off x="4825678" y="5588671"/>
            <a:ext cx="4264831" cy="995292"/>
            <a:chOff x="7105810" y="1222161"/>
            <a:chExt cx="1823409" cy="995292"/>
          </a:xfrm>
        </p:grpSpPr>
        <p:sp>
          <p:nvSpPr>
            <p:cNvPr id="13" name="正方形/長方形 12">
              <a:extLst>
                <a:ext uri="{FF2B5EF4-FFF2-40B4-BE49-F238E27FC236}">
                  <a16:creationId xmlns:a16="http://schemas.microsoft.com/office/drawing/2014/main" id="{BCD2ABEA-AE91-21E8-7317-46B9E1F5CA3A}"/>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088A4E-8328-DAD1-1CA7-F353A23A4B14}"/>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20" name="正方形/長方形 19">
              <a:extLst>
                <a:ext uri="{FF2B5EF4-FFF2-40B4-BE49-F238E27FC236}">
                  <a16:creationId xmlns:a16="http://schemas.microsoft.com/office/drawing/2014/main" id="{F0F40649-E7BE-1B17-D91D-16B3AEB3C279}"/>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09E4FAA-837A-354E-3AA4-87C01AE79D8D}"/>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22" name="正方形/長方形 21">
              <a:extLst>
                <a:ext uri="{FF2B5EF4-FFF2-40B4-BE49-F238E27FC236}">
                  <a16:creationId xmlns:a16="http://schemas.microsoft.com/office/drawing/2014/main" id="{3228E462-8039-6F91-3FCF-E1AC7988FAEB}"/>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8081B7-C071-980C-613D-64F091CA373D}"/>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26" name="正方形/長方形 25">
              <a:extLst>
                <a:ext uri="{FF2B5EF4-FFF2-40B4-BE49-F238E27FC236}">
                  <a16:creationId xmlns:a16="http://schemas.microsoft.com/office/drawing/2014/main" id="{2400F862-2CF2-7D69-5352-55D17DC5FA81}"/>
                </a:ext>
              </a:extLst>
            </p:cNvPr>
            <p:cNvSpPr/>
            <p:nvPr/>
          </p:nvSpPr>
          <p:spPr>
            <a:xfrm>
              <a:off x="7105810" y="1935475"/>
              <a:ext cx="283820" cy="242786"/>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44D59A-B885-9D02-F0CC-17F74D475388}"/>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9" name="正方形/長方形 28">
              <a:extLst>
                <a:ext uri="{FF2B5EF4-FFF2-40B4-BE49-F238E27FC236}">
                  <a16:creationId xmlns:a16="http://schemas.microsoft.com/office/drawing/2014/main" id="{487764A8-1A23-7566-AD0D-74DB50039E24}"/>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8849EB-72A3-FEAE-5CAC-57D5F9934C59}"/>
                </a:ext>
              </a:extLst>
            </p:cNvPr>
            <p:cNvSpPr txBox="1"/>
            <p:nvPr/>
          </p:nvSpPr>
          <p:spPr>
            <a:xfrm>
              <a:off x="8250943"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1" name="正方形/長方形 30">
              <a:extLst>
                <a:ext uri="{FF2B5EF4-FFF2-40B4-BE49-F238E27FC236}">
                  <a16:creationId xmlns:a16="http://schemas.microsoft.com/office/drawing/2014/main" id="{8DEFC330-A366-8FEB-4D17-D4B887A37BFD}"/>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F371B00B-A584-659A-1291-81C7DB869DC4}"/>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80770" y="5632902"/>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121920" y="652956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21</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CDFA7BFF-9743-84E2-0E78-9AFCE080F98B}"/>
              </a:ext>
            </a:extLst>
          </p:cNvPr>
          <p:cNvGraphicFramePr>
            <a:graphicFrameLocks noGrp="1"/>
          </p:cNvGraphicFramePr>
          <p:nvPr>
            <p:extLst>
              <p:ext uri="{D42A27DB-BD31-4B8C-83A1-F6EECF244321}">
                <p14:modId xmlns:p14="http://schemas.microsoft.com/office/powerpoint/2010/main" val="1900904265"/>
              </p:ext>
            </p:extLst>
          </p:nvPr>
        </p:nvGraphicFramePr>
        <p:xfrm>
          <a:off x="121920" y="1217065"/>
          <a:ext cx="8850627" cy="4358443"/>
        </p:xfrm>
        <a:graphic>
          <a:graphicData uri="http://schemas.openxmlformats.org/drawingml/2006/table">
            <a:tbl>
              <a:tblPr firstRow="1" bandRow="1">
                <a:tableStyleId>{5C22544A-7EE6-4342-B048-85BDC9FD1C3A}</a:tableStyleId>
              </a:tblPr>
              <a:tblGrid>
                <a:gridCol w="290185">
                  <a:extLst>
                    <a:ext uri="{9D8B030D-6E8A-4147-A177-3AD203B41FA5}">
                      <a16:colId xmlns:a16="http://schemas.microsoft.com/office/drawing/2014/main" val="3403005676"/>
                    </a:ext>
                  </a:extLst>
                </a:gridCol>
                <a:gridCol w="1837835">
                  <a:extLst>
                    <a:ext uri="{9D8B030D-6E8A-4147-A177-3AD203B41FA5}">
                      <a16:colId xmlns:a16="http://schemas.microsoft.com/office/drawing/2014/main" val="3428757748"/>
                    </a:ext>
                  </a:extLst>
                </a:gridCol>
                <a:gridCol w="822189">
                  <a:extLst>
                    <a:ext uri="{9D8B030D-6E8A-4147-A177-3AD203B41FA5}">
                      <a16:colId xmlns:a16="http://schemas.microsoft.com/office/drawing/2014/main" val="731839400"/>
                    </a:ext>
                  </a:extLst>
                </a:gridCol>
                <a:gridCol w="290185">
                  <a:extLst>
                    <a:ext uri="{9D8B030D-6E8A-4147-A177-3AD203B41FA5}">
                      <a16:colId xmlns:a16="http://schemas.microsoft.com/office/drawing/2014/main" val="3887190624"/>
                    </a:ext>
                  </a:extLst>
                </a:gridCol>
                <a:gridCol w="1837835">
                  <a:extLst>
                    <a:ext uri="{9D8B030D-6E8A-4147-A177-3AD203B41FA5}">
                      <a16:colId xmlns:a16="http://schemas.microsoft.com/office/drawing/2014/main" val="479618862"/>
                    </a:ext>
                  </a:extLst>
                </a:gridCol>
                <a:gridCol w="822189">
                  <a:extLst>
                    <a:ext uri="{9D8B030D-6E8A-4147-A177-3AD203B41FA5}">
                      <a16:colId xmlns:a16="http://schemas.microsoft.com/office/drawing/2014/main" val="3516459807"/>
                    </a:ext>
                  </a:extLst>
                </a:gridCol>
                <a:gridCol w="290185">
                  <a:extLst>
                    <a:ext uri="{9D8B030D-6E8A-4147-A177-3AD203B41FA5}">
                      <a16:colId xmlns:a16="http://schemas.microsoft.com/office/drawing/2014/main" val="2473760759"/>
                    </a:ext>
                  </a:extLst>
                </a:gridCol>
                <a:gridCol w="1837835">
                  <a:extLst>
                    <a:ext uri="{9D8B030D-6E8A-4147-A177-3AD203B41FA5}">
                      <a16:colId xmlns:a16="http://schemas.microsoft.com/office/drawing/2014/main" val="668767005"/>
                    </a:ext>
                  </a:extLst>
                </a:gridCol>
                <a:gridCol w="822189">
                  <a:extLst>
                    <a:ext uri="{9D8B030D-6E8A-4147-A177-3AD203B41FA5}">
                      <a16:colId xmlns:a16="http://schemas.microsoft.com/office/drawing/2014/main" val="176282899"/>
                    </a:ext>
                  </a:extLst>
                </a:gridCol>
              </a:tblGrid>
              <a:tr h="496289">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51171">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51171">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451171">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5,758</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18,273</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17,257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763</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3,606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2,454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3026827817"/>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286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1,220</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1,369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247</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847</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815</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513493310"/>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237</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802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813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300412"/>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185</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その他役務サービス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522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269361"/>
                  </a:ext>
                </a:extLst>
              </a:tr>
            </a:tbl>
          </a:graphicData>
        </a:graphic>
      </p:graphicFrame>
      <p:sp>
        <p:nvSpPr>
          <p:cNvPr id="4" name="四角形: 角を丸くする 3">
            <a:extLst>
              <a:ext uri="{FF2B5EF4-FFF2-40B4-BE49-F238E27FC236}">
                <a16:creationId xmlns:a16="http://schemas.microsoft.com/office/drawing/2014/main" id="{5C9EF23E-CD93-7667-322C-B703573A7383}"/>
              </a:ext>
            </a:extLst>
          </p:cNvPr>
          <p:cNvSpPr/>
          <p:nvPr/>
        </p:nvSpPr>
        <p:spPr>
          <a:xfrm>
            <a:off x="100015" y="1666595"/>
            <a:ext cx="2939575" cy="392377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30060" y="5652497"/>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grpSp>
        <p:nvGrpSpPr>
          <p:cNvPr id="10" name="グループ化 9">
            <a:extLst>
              <a:ext uri="{FF2B5EF4-FFF2-40B4-BE49-F238E27FC236}">
                <a16:creationId xmlns:a16="http://schemas.microsoft.com/office/drawing/2014/main" id="{FE09C83E-5C44-3C48-4129-E2CE4B9AC007}"/>
              </a:ext>
            </a:extLst>
          </p:cNvPr>
          <p:cNvGrpSpPr/>
          <p:nvPr/>
        </p:nvGrpSpPr>
        <p:grpSpPr>
          <a:xfrm>
            <a:off x="4757249" y="5627111"/>
            <a:ext cx="4264831" cy="995292"/>
            <a:chOff x="7105810" y="1222161"/>
            <a:chExt cx="1823409" cy="995292"/>
          </a:xfrm>
        </p:grpSpPr>
        <p:sp>
          <p:nvSpPr>
            <p:cNvPr id="12" name="正方形/長方形 11">
              <a:extLst>
                <a:ext uri="{FF2B5EF4-FFF2-40B4-BE49-F238E27FC236}">
                  <a16:creationId xmlns:a16="http://schemas.microsoft.com/office/drawing/2014/main" id="{011F8348-5F88-6A63-E4C0-D46B20869990}"/>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5AE00C0-0C4A-CB9B-DAC4-DD7315AC81BD}"/>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15" name="正方形/長方形 14">
              <a:extLst>
                <a:ext uri="{FF2B5EF4-FFF2-40B4-BE49-F238E27FC236}">
                  <a16:creationId xmlns:a16="http://schemas.microsoft.com/office/drawing/2014/main" id="{DFABCBE3-2CD0-9002-A0EE-61447445817D}"/>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51A950A-6358-136A-1CAA-56FDC6992998}"/>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17" name="正方形/長方形 16">
              <a:extLst>
                <a:ext uri="{FF2B5EF4-FFF2-40B4-BE49-F238E27FC236}">
                  <a16:creationId xmlns:a16="http://schemas.microsoft.com/office/drawing/2014/main" id="{F2BA4DE7-D4FE-1237-0C6A-83AB0051EAF8}"/>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7FD3B7F-9723-0AE4-9C40-EBCDD3EB3624}"/>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24" name="正方形/長方形 23">
              <a:extLst>
                <a:ext uri="{FF2B5EF4-FFF2-40B4-BE49-F238E27FC236}">
                  <a16:creationId xmlns:a16="http://schemas.microsoft.com/office/drawing/2014/main" id="{2B24F668-0B17-C02E-EA1A-C9A00130ECA8}"/>
                </a:ext>
              </a:extLst>
            </p:cNvPr>
            <p:cNvSpPr/>
            <p:nvPr/>
          </p:nvSpPr>
          <p:spPr>
            <a:xfrm>
              <a:off x="7105810" y="1935475"/>
              <a:ext cx="283820" cy="234327"/>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3C6D0C8-882B-4A1B-5D8F-5CFD33E2D2AD}"/>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35" name="正方形/長方形 34">
              <a:extLst>
                <a:ext uri="{FF2B5EF4-FFF2-40B4-BE49-F238E27FC236}">
                  <a16:creationId xmlns:a16="http://schemas.microsoft.com/office/drawing/2014/main" id="{644E70A4-AF56-CF40-A03F-3E494BF67A1D}"/>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79E8C8D-FE29-5EB0-BF43-4C98758F2E6B}"/>
                </a:ext>
              </a:extLst>
            </p:cNvPr>
            <p:cNvSpPr txBox="1"/>
            <p:nvPr/>
          </p:nvSpPr>
          <p:spPr>
            <a:xfrm>
              <a:off x="8250943"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7" name="正方形/長方形 36">
              <a:extLst>
                <a:ext uri="{FF2B5EF4-FFF2-40B4-BE49-F238E27FC236}">
                  <a16:creationId xmlns:a16="http://schemas.microsoft.com/office/drawing/2014/main" id="{0E71FAB5-3D31-D93C-1D56-68113C7B54EA}"/>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6100BA88-D226-93D8-A9F2-B5C1CC0C1AC5}"/>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Tree>
    <p:extLst>
      <p:ext uri="{BB962C8B-B14F-4D97-AF65-F5344CB8AC3E}">
        <p14:creationId xmlns:p14="http://schemas.microsoft.com/office/powerpoint/2010/main" val="31898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22</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78222" y="1110684"/>
            <a:ext cx="3600399" cy="4872740"/>
            <a:chOff x="5425170" y="1438275"/>
            <a:chExt cx="3600399" cy="5187108"/>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5187108"/>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20666" y="1681561"/>
              <a:ext cx="3162038" cy="4816205"/>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①</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②</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③</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i="0" dirty="0">
                  <a:solidFill>
                    <a:srgbClr val="FF0000"/>
                  </a:solidFill>
                  <a:effectLst/>
                  <a:latin typeface="Meiryo UI" panose="020B0604030504040204" pitchFamily="50" charset="-128"/>
                  <a:ea typeface="Meiryo UI" panose="020B0604030504040204" pitchFamily="50" charset="-128"/>
                </a:rPr>
                <a:t>④</a:t>
              </a:r>
              <a:r>
                <a:rPr lang="en-US" altLang="ja-JP" sz="2400" i="0" u="sng" dirty="0">
                  <a:solidFill>
                    <a:srgbClr val="FF0000"/>
                  </a:solidFill>
                  <a:effectLst/>
                  <a:latin typeface="Meiryo UI" panose="020B0604030504040204" pitchFamily="50" charset="-128"/>
                  <a:ea typeface="Meiryo UI" panose="020B0604030504040204" pitchFamily="50" charset="-128"/>
                </a:rPr>
                <a:t>SNS</a:t>
              </a:r>
              <a:r>
                <a:rPr lang="ja-JP" altLang="en-US" sz="2400" i="0" u="sng" dirty="0">
                  <a:solidFill>
                    <a:srgbClr val="FF0000"/>
                  </a:solidFill>
                  <a:effectLst/>
                  <a:latin typeface="Meiryo UI" panose="020B0604030504040204" pitchFamily="50" charset="-128"/>
                  <a:ea typeface="Meiryo UI" panose="020B0604030504040204" pitchFamily="50" charset="-128"/>
                </a:rPr>
                <a:t>の操作方法等に関する問合せ</a:t>
              </a:r>
              <a:endParaRPr lang="en-US" altLang="ja-JP" sz="2400" i="0" u="sng" dirty="0">
                <a:solidFill>
                  <a:srgbClr val="FF0000"/>
                </a:solidFill>
                <a:effectLst/>
                <a:latin typeface="Meiryo UI" panose="020B0604030504040204" pitchFamily="50" charset="-128"/>
                <a:ea typeface="Meiryo UI" panose="020B0604030504040204" pitchFamily="50" charset="-128"/>
              </a:endParaRPr>
            </a:p>
            <a:p>
              <a:r>
                <a:rPr lang="ja-JP" altLang="en-US" sz="2400" i="0" dirty="0">
                  <a:effectLst/>
                  <a:latin typeface="Meiryo UI" panose="020B0604030504040204" pitchFamily="50" charset="-128"/>
                  <a:ea typeface="Meiryo UI" panose="020B0604030504040204" pitchFamily="50" charset="-128"/>
                </a:rPr>
                <a:t>等がみられます。</a:t>
              </a:r>
              <a:endParaRPr lang="ja-JP" altLang="en-US" sz="2400" dirty="0">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868CF777-11C9-046A-FC54-C493B1333088}"/>
              </a:ext>
            </a:extLst>
          </p:cNvPr>
          <p:cNvPicPr>
            <a:picLocks noChangeAspect="1"/>
          </p:cNvPicPr>
          <p:nvPr/>
        </p:nvPicPr>
        <p:blipFill>
          <a:blip r:embed="rId3"/>
          <a:stretch>
            <a:fillRect/>
          </a:stretch>
        </p:blipFill>
        <p:spPr>
          <a:xfrm>
            <a:off x="165379" y="754692"/>
            <a:ext cx="5148142" cy="5920362"/>
          </a:xfrm>
          <a:prstGeom prst="rect">
            <a:avLst/>
          </a:prstGeom>
        </p:spPr>
      </p:pic>
      <p:sp>
        <p:nvSpPr>
          <p:cNvPr id="3" name="四角形: 角を丸くする 2">
            <a:extLst>
              <a:ext uri="{FF2B5EF4-FFF2-40B4-BE49-F238E27FC236}">
                <a16:creationId xmlns:a16="http://schemas.microsoft.com/office/drawing/2014/main" id="{6997FB26-BC74-99CF-A1F7-37BA696E9B35}"/>
              </a:ext>
            </a:extLst>
          </p:cNvPr>
          <p:cNvSpPr/>
          <p:nvPr/>
        </p:nvSpPr>
        <p:spPr>
          <a:xfrm>
            <a:off x="4033519" y="1981200"/>
            <a:ext cx="705913" cy="30120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4"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23</a:t>
            </a:fld>
            <a:endParaRPr lang="ja-JP" altLang="en-US" dirty="0"/>
          </a:p>
        </p:txBody>
      </p:sp>
    </p:spTree>
    <p:extLst>
      <p:ext uri="{BB962C8B-B14F-4D97-AF65-F5344CB8AC3E}">
        <p14:creationId xmlns:p14="http://schemas.microsoft.com/office/powerpoint/2010/main" val="28516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24</a:t>
            </a:fld>
            <a:endParaRPr lang="ja-JP" altLang="en-US" dirty="0"/>
          </a:p>
        </p:txBody>
      </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249A998-5073-6AF2-A2B8-A15264BDF8C1}"/>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838721" y="6370118"/>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吹き出し: 角を丸めた四角形 3">
            <a:extLst>
              <a:ext uri="{FF2B5EF4-FFF2-40B4-BE49-F238E27FC236}">
                <a16:creationId xmlns:a16="http://schemas.microsoft.com/office/drawing/2014/main" id="{C718D972-D844-5F15-5288-8BE3CD640B54}"/>
              </a:ext>
            </a:extLst>
          </p:cNvPr>
          <p:cNvSpPr/>
          <p:nvPr/>
        </p:nvSpPr>
        <p:spPr>
          <a:xfrm>
            <a:off x="1666037" y="4237393"/>
            <a:ext cx="7297897" cy="1801525"/>
          </a:xfrm>
          <a:prstGeom prst="wedgeRoundRectCallout">
            <a:avLst>
              <a:gd name="adj1" fmla="val -56046"/>
              <a:gd name="adj2" fmla="val 22787"/>
              <a:gd name="adj3" fmla="val 16667"/>
            </a:avLst>
          </a:prstGeom>
          <a:solidFill>
            <a:schemeClr val="accent6">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ltLang="ja-JP" sz="2400" i="0" dirty="0">
              <a:solidFill>
                <a:srgbClr val="131313"/>
              </a:solidFill>
              <a:effectLst/>
              <a:latin typeface="Meiryo UI" panose="020B0604030504040204" pitchFamily="50" charset="-128"/>
              <a:ea typeface="Meiryo UI" panose="020B0604030504040204" pitchFamily="50" charset="-128"/>
            </a:endParaRPr>
          </a:p>
          <a:p>
            <a:r>
              <a:rPr lang="ja-JP" altLang="en-US" sz="3200" dirty="0">
                <a:solidFill>
                  <a:schemeClr val="tx2">
                    <a:lumMod val="75000"/>
                  </a:schemeClr>
                </a:solidFill>
                <a:latin typeface="Meiryo UI" panose="020B0604030504040204" pitchFamily="50" charset="-128"/>
                <a:ea typeface="Meiryo UI" panose="020B0604030504040204" pitchFamily="50" charset="-128"/>
                <a:cs typeface="ヒラギノ丸ゴ Pro W4"/>
              </a:rPr>
              <a:t>闇バイトに申し込んでしまったら、最寄りの警察署や警察相談専用電話</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en-US" altLang="ja-JP" sz="3200" b="1" i="0" dirty="0">
                <a:solidFill>
                  <a:srgbClr val="FF0000"/>
                </a:solidFill>
                <a:effectLst/>
                <a:latin typeface="Meiryo UI" panose="020B0604030504040204" pitchFamily="50" charset="-128"/>
                <a:ea typeface="Meiryo UI" panose="020B0604030504040204" pitchFamily="50" charset="-128"/>
              </a:rPr>
              <a:t>#9110</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ja-JP" altLang="en-US" sz="3200" dirty="0">
                <a:solidFill>
                  <a:schemeClr val="tx2">
                    <a:lumMod val="75000"/>
                  </a:schemeClr>
                </a:solidFill>
                <a:latin typeface="Meiryo UI" panose="020B0604030504040204" pitchFamily="50" charset="-128"/>
                <a:ea typeface="Meiryo UI" panose="020B0604030504040204" pitchFamily="50" charset="-128"/>
                <a:cs typeface="ヒラギノ丸ゴ Pro W4"/>
              </a:rPr>
              <a:t>に電話しよう。</a:t>
            </a:r>
            <a:endParaRPr lang="ja-JP" altLang="en-US" sz="3200" i="0" dirty="0">
              <a:solidFill>
                <a:srgbClr val="131313"/>
              </a:solidFill>
              <a:effectLst/>
              <a:latin typeface="Meiryo UI" panose="020B0604030504040204" pitchFamily="50" charset="-128"/>
              <a:ea typeface="Meiryo UI" panose="020B0604030504040204" pitchFamily="50" charset="-128"/>
            </a:endParaRPr>
          </a:p>
          <a:p>
            <a:pPr algn="ctr"/>
            <a:endParaRPr kumimoji="1" lang="ja-JP" altLang="en-US" dirty="0"/>
          </a:p>
        </p:txBody>
      </p:sp>
      <p:pic>
        <p:nvPicPr>
          <p:cNvPr id="7" name="図 6">
            <a:extLst>
              <a:ext uri="{FF2B5EF4-FFF2-40B4-BE49-F238E27FC236}">
                <a16:creationId xmlns:a16="http://schemas.microsoft.com/office/drawing/2014/main" id="{F75A3BB4-790F-A1FC-7E6D-328024936A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180066" y="4873152"/>
            <a:ext cx="1055018" cy="1495486"/>
          </a:xfrm>
          <a:prstGeom prst="rect">
            <a:avLst/>
          </a:prstGeom>
          <a:ln>
            <a:noFill/>
          </a:ln>
          <a:effectLst/>
        </p:spPr>
      </p:pic>
      <p:sp>
        <p:nvSpPr>
          <p:cNvPr id="10" name="テキスト ボックス 9">
            <a:extLst>
              <a:ext uri="{FF2B5EF4-FFF2-40B4-BE49-F238E27FC236}">
                <a16:creationId xmlns:a16="http://schemas.microsoft.com/office/drawing/2014/main" id="{1022D980-02A4-2245-548A-3BE6C9DCE079}"/>
              </a:ext>
            </a:extLst>
          </p:cNvPr>
          <p:cNvSpPr txBox="1"/>
          <p:nvPr/>
        </p:nvSpPr>
        <p:spPr>
          <a:xfrm>
            <a:off x="1644632" y="1834092"/>
            <a:ext cx="5974562"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もし闇バイトに応募してしまうと・・・</a:t>
            </a:r>
            <a:endParaRPr kumimoji="1" lang="ja-JP" altLang="en-US" sz="32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489A9E1-62E3-7038-A492-4A877957B099}"/>
              </a:ext>
            </a:extLst>
          </p:cNvPr>
          <p:cNvSpPr txBox="1"/>
          <p:nvPr/>
        </p:nvSpPr>
        <p:spPr>
          <a:xfrm>
            <a:off x="201352" y="3097990"/>
            <a:ext cx="8731880" cy="107721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3200" b="1" dirty="0">
                <a:solidFill>
                  <a:srgbClr val="FF0000"/>
                </a:solidFill>
                <a:latin typeface="Meiryo UI" panose="020B0604030504040204" pitchFamily="50" charset="-128"/>
                <a:ea typeface="Meiryo UI" panose="020B0604030504040204" pitchFamily="50" charset="-128"/>
              </a:rPr>
              <a:t>詐欺の受け子や出し子、強盗の実行犯など、犯罪組織の手先として利用され犯罪者となってしまいます。</a:t>
            </a:r>
          </a:p>
        </p:txBody>
      </p:sp>
      <p:sp>
        <p:nvSpPr>
          <p:cNvPr id="2" name="テキスト ボックス 1">
            <a:extLst>
              <a:ext uri="{FF2B5EF4-FFF2-40B4-BE49-F238E27FC236}">
                <a16:creationId xmlns:a16="http://schemas.microsoft.com/office/drawing/2014/main" id="{7065A6F9-AC8E-7487-C2C5-BDE2D5FF978A}"/>
              </a:ext>
            </a:extLst>
          </p:cNvPr>
          <p:cNvSpPr txBox="1"/>
          <p:nvPr/>
        </p:nvSpPr>
        <p:spPr>
          <a:xfrm>
            <a:off x="59913" y="690753"/>
            <a:ext cx="9144000" cy="954107"/>
          </a:xfrm>
          <a:prstGeom prst="rect">
            <a:avLst/>
          </a:prstGeom>
          <a:noFill/>
        </p:spPr>
        <p:txBody>
          <a:bodyPr wrap="square" rtlCol="0">
            <a:spAutoFit/>
          </a:bodyPr>
          <a:lstStyle/>
          <a:p>
            <a:r>
              <a:rPr lang="en-US" altLang="ja-JP" sz="2800" dirty="0">
                <a:solidFill>
                  <a:schemeClr val="tx2">
                    <a:lumMod val="75000"/>
                  </a:schemeClr>
                </a:solidFill>
                <a:latin typeface="Meiryo UI" panose="020B0604030504040204" pitchFamily="50" charset="-128"/>
                <a:ea typeface="Meiryo UI" panose="020B0604030504040204" pitchFamily="50" charset="-128"/>
                <a:cs typeface="ヒラギノ丸ゴ Pro W4"/>
              </a:rPr>
              <a:t>SNS</a:t>
            </a:r>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やインターネット掲示板などで、短時間で高収入が得られるなど甘い言葉で募集しているもの</a:t>
            </a:r>
            <a:endParaRPr lang="en-US" altLang="ja-JP" sz="2800"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矢印: 下 7">
            <a:extLst>
              <a:ext uri="{FF2B5EF4-FFF2-40B4-BE49-F238E27FC236}">
                <a16:creationId xmlns:a16="http://schemas.microsoft.com/office/drawing/2014/main" id="{5C48196C-918F-F451-B80C-DC32A6F4C49A}"/>
              </a:ext>
            </a:extLst>
          </p:cNvPr>
          <p:cNvSpPr/>
          <p:nvPr/>
        </p:nvSpPr>
        <p:spPr>
          <a:xfrm>
            <a:off x="3800212" y="2426628"/>
            <a:ext cx="1270000" cy="655840"/>
          </a:xfrm>
          <a:prstGeom prst="downArrow">
            <a:avLst/>
          </a:prstGeom>
          <a:solidFill>
            <a:srgbClr val="604A7B"/>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25</a:t>
            </a:fld>
            <a:endParaRPr lang="ja-JP" altLang="en-US" dirty="0"/>
          </a:p>
        </p:txBody>
      </p:sp>
    </p:spTree>
    <p:extLst>
      <p:ext uri="{BB962C8B-B14F-4D97-AF65-F5344CB8AC3E}">
        <p14:creationId xmlns:p14="http://schemas.microsoft.com/office/powerpoint/2010/main" val="24913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6" grpId="0" animBg="1"/>
      <p:bldP spid="2"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82B7-CCDA-2298-7A34-4ABCACB79F58}"/>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C080134-9346-3B1C-099B-E6C2473989BB}"/>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2BA34BFE-4961-CDF4-96C5-D3485336B8A3}"/>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D3974297-2494-27B5-ECE8-26252BBE43DF}"/>
              </a:ext>
            </a:extLst>
          </p:cNvPr>
          <p:cNvSpPr txBox="1"/>
          <p:nvPr/>
        </p:nvSpPr>
        <p:spPr>
          <a:xfrm>
            <a:off x="5555594" y="6546449"/>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62C9985-8A2D-7673-567C-9F417738DB7A}"/>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5" name="グループ化 24">
            <a:extLst>
              <a:ext uri="{FF2B5EF4-FFF2-40B4-BE49-F238E27FC236}">
                <a16:creationId xmlns:a16="http://schemas.microsoft.com/office/drawing/2014/main" id="{453CD430-C4D9-54B1-DC70-00B9D2BE37CB}"/>
              </a:ext>
            </a:extLst>
          </p:cNvPr>
          <p:cNvGrpSpPr/>
          <p:nvPr/>
        </p:nvGrpSpPr>
        <p:grpSpPr>
          <a:xfrm>
            <a:off x="100587" y="823045"/>
            <a:ext cx="8819558" cy="2373309"/>
            <a:chOff x="175775" y="1753802"/>
            <a:chExt cx="8819558" cy="2373309"/>
          </a:xfrm>
        </p:grpSpPr>
        <p:grpSp>
          <p:nvGrpSpPr>
            <p:cNvPr id="11" name="グループ化 10">
              <a:extLst>
                <a:ext uri="{FF2B5EF4-FFF2-40B4-BE49-F238E27FC236}">
                  <a16:creationId xmlns:a16="http://schemas.microsoft.com/office/drawing/2014/main" id="{9E15D9C0-816C-9CED-8444-FB3F5895AB13}"/>
                </a:ext>
              </a:extLst>
            </p:cNvPr>
            <p:cNvGrpSpPr/>
            <p:nvPr/>
          </p:nvGrpSpPr>
          <p:grpSpPr>
            <a:xfrm>
              <a:off x="175775" y="1753802"/>
              <a:ext cx="5647054" cy="474007"/>
              <a:chOff x="5018363" y="6144429"/>
              <a:chExt cx="2493818" cy="428511"/>
            </a:xfrm>
            <a:solidFill>
              <a:srgbClr val="604A7B"/>
            </a:solidFill>
          </p:grpSpPr>
          <p:sp>
            <p:nvSpPr>
              <p:cNvPr id="12" name="角丸四角形 37">
                <a:extLst>
                  <a:ext uri="{FF2B5EF4-FFF2-40B4-BE49-F238E27FC236}">
                    <a16:creationId xmlns:a16="http://schemas.microsoft.com/office/drawing/2014/main" id="{B654D730-4160-1244-2CD0-9E2468D8A8EF}"/>
                  </a:ext>
                </a:extLst>
              </p:cNvPr>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角丸四角形 38">
                <a:extLst>
                  <a:ext uri="{FF2B5EF4-FFF2-40B4-BE49-F238E27FC236}">
                    <a16:creationId xmlns:a16="http://schemas.microsoft.com/office/drawing/2014/main" id="{8F925F65-302F-3C82-9EED-5B62519F6E3C}"/>
                  </a:ext>
                </a:extLst>
              </p:cNvPr>
              <p:cNvSpPr/>
              <p:nvPr/>
            </p:nvSpPr>
            <p:spPr bwMode="white">
              <a:xfrm>
                <a:off x="5046649" y="6170256"/>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83C29D72-9A7B-ADB5-D1AF-99159E94154D}"/>
                  </a:ext>
                </a:extLst>
              </p:cNvPr>
              <p:cNvSpPr/>
              <p:nvPr/>
            </p:nvSpPr>
            <p:spPr bwMode="white">
              <a:xfrm>
                <a:off x="5103173" y="615637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①相手の指示に従わなかった時の事例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2A1C70EE-E09E-4F14-CE2F-2550CA2EB3C8}"/>
                </a:ext>
              </a:extLst>
            </p:cNvPr>
            <p:cNvSpPr/>
            <p:nvPr/>
          </p:nvSpPr>
          <p:spPr>
            <a:xfrm>
              <a:off x="224790" y="2287504"/>
              <a:ext cx="8770543"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Instagram</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」で知り合った相手から</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「シグナル」</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「受け子・出し子」の指示を受ける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も、指示に従わなかったことで、</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指示役から電話で脅され、親族にも着信があり</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怖くなった。 </a:t>
              </a:r>
            </a:p>
          </p:txBody>
        </p:sp>
      </p:grpSp>
      <p:grpSp>
        <p:nvGrpSpPr>
          <p:cNvPr id="26" name="グループ化 25">
            <a:extLst>
              <a:ext uri="{FF2B5EF4-FFF2-40B4-BE49-F238E27FC236}">
                <a16:creationId xmlns:a16="http://schemas.microsoft.com/office/drawing/2014/main" id="{21CD626B-E17B-EDB5-1A68-89DC20EDBA3F}"/>
              </a:ext>
            </a:extLst>
          </p:cNvPr>
          <p:cNvGrpSpPr/>
          <p:nvPr/>
        </p:nvGrpSpPr>
        <p:grpSpPr>
          <a:xfrm>
            <a:off x="149602" y="3395915"/>
            <a:ext cx="8757456" cy="2900568"/>
            <a:chOff x="175776" y="3772596"/>
            <a:chExt cx="8757456" cy="2900568"/>
          </a:xfrm>
        </p:grpSpPr>
        <p:grpSp>
          <p:nvGrpSpPr>
            <p:cNvPr id="16" name="グループ化 15">
              <a:extLst>
                <a:ext uri="{FF2B5EF4-FFF2-40B4-BE49-F238E27FC236}">
                  <a16:creationId xmlns:a16="http://schemas.microsoft.com/office/drawing/2014/main" id="{0958A7B3-8B68-23EE-ECE7-BBC86606C6A3}"/>
                </a:ext>
              </a:extLst>
            </p:cNvPr>
            <p:cNvGrpSpPr/>
            <p:nvPr/>
          </p:nvGrpSpPr>
          <p:grpSpPr>
            <a:xfrm>
              <a:off x="175776" y="3772596"/>
              <a:ext cx="5647054" cy="428511"/>
              <a:chOff x="5018363" y="6144429"/>
              <a:chExt cx="2493818" cy="428511"/>
            </a:xfrm>
            <a:solidFill>
              <a:srgbClr val="5E734D"/>
            </a:solidFill>
          </p:grpSpPr>
          <p:sp>
            <p:nvSpPr>
              <p:cNvPr id="17" name="角丸四角形 21">
                <a:extLst>
                  <a:ext uri="{FF2B5EF4-FFF2-40B4-BE49-F238E27FC236}">
                    <a16:creationId xmlns:a16="http://schemas.microsoft.com/office/drawing/2014/main" id="{B88929D6-E5C1-3A21-8DF0-791F3A7F7DA9}"/>
                  </a:ext>
                </a:extLst>
              </p:cNvPr>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角丸四角形 22">
                <a:extLst>
                  <a:ext uri="{FF2B5EF4-FFF2-40B4-BE49-F238E27FC236}">
                    <a16:creationId xmlns:a16="http://schemas.microsoft.com/office/drawing/2014/main" id="{AE1F15E4-0A0A-8B39-2AB7-E7E397A2D602}"/>
                  </a:ext>
                </a:extLst>
              </p:cNvPr>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0B668C4-D259-D4A0-74D1-FD4232E428FF}"/>
                  </a:ext>
                </a:extLst>
              </p:cNvPr>
              <p:cNvSpPr/>
              <p:nvPr/>
            </p:nvSpPr>
            <p:spPr bwMode="white">
              <a:xfrm>
                <a:off x="5103173" y="6151502"/>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②個人情報を握られてしまった時の事例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0" name="正方形/長方形 19">
              <a:extLst>
                <a:ext uri="{FF2B5EF4-FFF2-40B4-BE49-F238E27FC236}">
                  <a16:creationId xmlns:a16="http://schemas.microsoft.com/office/drawing/2014/main" id="{C1ED9CA8-53DE-C60E-6383-D42977EC1D3B}"/>
                </a:ext>
              </a:extLst>
            </p:cNvPr>
            <p:cNvSpPr/>
            <p:nvPr/>
          </p:nvSpPr>
          <p:spPr>
            <a:xfrm>
              <a:off x="200262" y="4464345"/>
              <a:ext cx="8732970" cy="22088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X</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」で「高額収入」と書かれた投稿を見て「シグナル」に誘導され、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氏名や住所、生年月日、免許証の写真等を送信。</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相手から仕事の誘いがあったが、犯罪になると思い、断り続け、「シグナル」等のアプリをアンインストールしたところ、</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a:t>
              </a:r>
              <a:r>
                <a:rPr lang="en-US" altLang="ja-JP" sz="2800" b="1" dirty="0">
                  <a:solidFill>
                    <a:srgbClr val="FF0000"/>
                  </a:solidFill>
                  <a:latin typeface="Meiryo UI" panose="020B0604030504040204" pitchFamily="50" charset="-128"/>
                  <a:ea typeface="Meiryo UI" panose="020B0604030504040204" pitchFamily="50" charset="-128"/>
                  <a:cs typeface="ヒラギノ丸ゴ Pro W4"/>
                </a:rPr>
                <a:t>LINE</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」で「お前、逃がさないからな。」といったメッセージと自分の個人情報が全て送られてきた。</a:t>
              </a:r>
            </a:p>
          </p:txBody>
        </p:sp>
      </p:grpSp>
      <p:sp>
        <p:nvSpPr>
          <p:cNvPr id="2" name="スライド番号プレースホルダー 5">
            <a:extLst>
              <a:ext uri="{FF2B5EF4-FFF2-40B4-BE49-F238E27FC236}">
                <a16:creationId xmlns:a16="http://schemas.microsoft.com/office/drawing/2014/main" id="{AB1E1163-BD19-3CC2-B5A2-D8F262E7D357}"/>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26</a:t>
            </a:fld>
            <a:endParaRPr lang="ja-JP" altLang="en-US" dirty="0"/>
          </a:p>
        </p:txBody>
      </p:sp>
    </p:spTree>
    <p:extLst>
      <p:ext uri="{BB962C8B-B14F-4D97-AF65-F5344CB8AC3E}">
        <p14:creationId xmlns:p14="http://schemas.microsoft.com/office/powerpoint/2010/main" val="35708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３</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トラブルに巻き込まれない）</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rgbClr val="25406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solidFill>
                    <a:schemeClr val="tx2">
                      <a:lumMod val="75000"/>
                    </a:schemeClr>
                  </a:solidFill>
                </a:rPr>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Tree>
    <p:extLst>
      <p:ext uri="{BB962C8B-B14F-4D97-AF65-F5344CB8AC3E}">
        <p14:creationId xmlns:p14="http://schemas.microsoft.com/office/powerpoint/2010/main" val="392850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92673" y="4032459"/>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pic>
        <p:nvPicPr>
          <p:cNvPr id="29" name="図 28">
            <a:extLst>
              <a:ext uri="{FF2B5EF4-FFF2-40B4-BE49-F238E27FC236}">
                <a16:creationId xmlns:a16="http://schemas.microsoft.com/office/drawing/2014/main" id="{4ADC517C-9BE5-6B92-A350-CBD2E58AE972}"/>
              </a:ext>
            </a:extLst>
          </p:cNvPr>
          <p:cNvPicPr>
            <a:picLocks noChangeAspect="1"/>
          </p:cNvPicPr>
          <p:nvPr/>
        </p:nvPicPr>
        <p:blipFill>
          <a:blip r:embed="rId7"/>
          <a:stretch>
            <a:fillRect/>
          </a:stretch>
        </p:blipFill>
        <p:spPr>
          <a:xfrm>
            <a:off x="1942355" y="4251781"/>
            <a:ext cx="1826584" cy="1857427"/>
          </a:xfrm>
          <a:prstGeom prst="rect">
            <a:avLst/>
          </a:prstGeom>
        </p:spPr>
      </p:pic>
      <p:grpSp>
        <p:nvGrpSpPr>
          <p:cNvPr id="31" name="グループ化 30">
            <a:extLst>
              <a:ext uri="{FF2B5EF4-FFF2-40B4-BE49-F238E27FC236}">
                <a16:creationId xmlns:a16="http://schemas.microsoft.com/office/drawing/2014/main" id="{363565C1-9C32-7A81-BC22-8415B314F4AC}"/>
              </a:ext>
            </a:extLst>
          </p:cNvPr>
          <p:cNvGrpSpPr/>
          <p:nvPr/>
        </p:nvGrpSpPr>
        <p:grpSpPr>
          <a:xfrm>
            <a:off x="1608688" y="6067434"/>
            <a:ext cx="2493818" cy="487293"/>
            <a:chOff x="3324736" y="3463575"/>
            <a:chExt cx="2493818" cy="487293"/>
          </a:xfrm>
        </p:grpSpPr>
        <p:sp>
          <p:nvSpPr>
            <p:cNvPr id="39" name="角丸四角形 11">
              <a:extLst>
                <a:ext uri="{FF2B5EF4-FFF2-40B4-BE49-F238E27FC236}">
                  <a16:creationId xmlns:a16="http://schemas.microsoft.com/office/drawing/2014/main" id="{A4AFF86F-7CDA-0B2E-75CE-0B77E0BF4C29}"/>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2">
              <a:extLst>
                <a:ext uri="{FF2B5EF4-FFF2-40B4-BE49-F238E27FC236}">
                  <a16:creationId xmlns:a16="http://schemas.microsoft.com/office/drawing/2014/main" id="{D58849F6-D63E-ED69-31DF-B24CBB9FE12B}"/>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6E4ADE82-C029-76E7-8A63-7A088B760ED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4"/>
            <a:ext cx="8781768" cy="2473929"/>
            <a:chOff x="92571" y="855854"/>
            <a:chExt cx="8781768" cy="2473929"/>
          </a:xfrm>
        </p:grpSpPr>
        <p:sp>
          <p:nvSpPr>
            <p:cNvPr id="13" name="角丸四角形 12"/>
            <p:cNvSpPr/>
            <p:nvPr/>
          </p:nvSpPr>
          <p:spPr>
            <a:xfrm>
              <a:off x="92571" y="855854"/>
              <a:ext cx="8781768" cy="2473929"/>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6600" b="1" dirty="0">
                  <a:solidFill>
                    <a:schemeClr val="tx2"/>
                  </a:solidFill>
                  <a:latin typeface="Meiryo UI" panose="020B0604030504040204" pitchFamily="50" charset="-128"/>
                  <a:ea typeface="Meiryo UI" panose="020B0604030504040204" pitchFamily="50" charset="-128"/>
                  <a:cs typeface="ヒラギノ角ゴ ProN W6"/>
                </a:rPr>
                <a:t>成年年齢は</a:t>
              </a:r>
              <a:r>
                <a:rPr lang="en-US" altLang="ja-JP" sz="66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6600" b="1" u="sng" dirty="0">
                  <a:solidFill>
                    <a:srgbClr val="FF0000"/>
                  </a:solidFill>
                  <a:latin typeface="Meiryo UI" panose="020B0604030504040204" pitchFamily="50" charset="-128"/>
                  <a:ea typeface="Meiryo UI" panose="020B0604030504040204" pitchFamily="50" charset="-128"/>
                  <a:cs typeface="ヒラギノ角ゴ ProN W6"/>
                </a:rPr>
                <a:t>歳</a:t>
              </a:r>
              <a:endParaRPr lang="ja-JP" altLang="en-US" sz="66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endParaRPr lang="en-US" altLang="ja-JP" sz="14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※2022</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年</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月に</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20</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歳→</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18</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歳になりました。</a:t>
              </a:r>
              <a:endParaRPr lang="ja-JP" altLang="en-US" sz="6000" b="1" dirty="0">
                <a:solidFill>
                  <a:schemeClr val="tx2"/>
                </a:solidFill>
                <a:latin typeface="Meiryo UI" panose="020B0604030504040204" pitchFamily="50" charset="-128"/>
                <a:ea typeface="Meiryo UI" panose="020B0604030504040204" pitchFamily="50" charset="-128"/>
                <a:cs typeface="ヒラギノ角ゴ ProN W6"/>
              </a:endParaRPr>
            </a:p>
          </p:txBody>
        </p:sp>
        <p:pic>
          <p:nvPicPr>
            <p:cNvPr id="34" name="図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817796"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a:solidFill>
                    <a:srgbClr val="17375E"/>
                  </a:solidFill>
                  <a:latin typeface="Meiryo UI" panose="020B0604030504040204" pitchFamily="50" charset="-128"/>
                  <a:ea typeface="Meiryo UI" panose="020B0604030504040204" pitchFamily="50" charset="-128"/>
                  <a:cs typeface="ヒラギノ丸ゴ Pro W4"/>
                </a:rPr>
                <a:t>2024</a:t>
              </a:r>
              <a:r>
                <a:rPr lang="ja-JP" altLang="en-US" sz="1200">
                  <a:solidFill>
                    <a:srgbClr val="17375E"/>
                  </a:solidFill>
                  <a:latin typeface="Meiryo UI" panose="020B0604030504040204" pitchFamily="50" charset="-128"/>
                  <a:ea typeface="Meiryo UI" panose="020B0604030504040204" pitchFamily="50" charset="-128"/>
                  <a:cs typeface="ヒラギノ丸ゴ Pro W4"/>
                </a:rPr>
                <a:t>」</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31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0307197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3"/>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4"/>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569660"/>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33</a:t>
            </a:fld>
            <a:endParaRPr lang="ja-JP" altLang="en-US" dirty="0"/>
          </a:p>
        </p:txBody>
      </p:sp>
    </p:spTree>
    <p:custDataLst>
      <p:tags r:id="rId1"/>
    </p:custDataLst>
    <p:extLst>
      <p:ext uri="{BB962C8B-B14F-4D97-AF65-F5344CB8AC3E}">
        <p14:creationId xmlns:p14="http://schemas.microsoft.com/office/powerpoint/2010/main" val="28872265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992020"/>
            <a:ext cx="8508954" cy="3579803"/>
            <a:chOff x="412624" y="714622"/>
            <a:chExt cx="8508954" cy="357980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637440" y="714622"/>
              <a:ext cx="2184479" cy="1561779"/>
              <a:chOff x="4609114" y="714622"/>
              <a:chExt cx="1957578" cy="1561779"/>
            </a:xfrm>
          </p:grpSpPr>
          <p:sp>
            <p:nvSpPr>
              <p:cNvPr id="15" name="テキスト ボックス 14"/>
              <p:cNvSpPr txBox="1"/>
              <p:nvPr/>
            </p:nvSpPr>
            <p:spPr>
              <a:xfrm>
                <a:off x="4609114" y="714622"/>
                <a:ext cx="1957578"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③初回保険料</a:t>
                </a:r>
                <a:endParaRPr lang="en-US" altLang="ja-JP" sz="1600" b="1" dirty="0">
                  <a:solidFill>
                    <a:schemeClr val="tx2"/>
                  </a:solidFill>
                  <a:latin typeface="Meiryo UI" panose="020B0604030504040204" pitchFamily="50" charset="-128"/>
                  <a:ea typeface="Meiryo UI" panose="020B0604030504040204" pitchFamily="50" charset="-128"/>
                </a:endParaRPr>
              </a:p>
              <a:p>
                <a:r>
                  <a:rPr lang="ja-JP" altLang="en-US" sz="1600" b="1" dirty="0">
                    <a:solidFill>
                      <a:schemeClr val="tx2"/>
                    </a:solidFill>
                    <a:latin typeface="Meiryo UI" panose="020B0604030504040204" pitchFamily="50" charset="-128"/>
                    <a:ea typeface="Meiryo UI" panose="020B0604030504040204" pitchFamily="50" charset="-128"/>
                  </a:rPr>
                  <a:t>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mtClean="0">
                <a:solidFill>
                  <a:prstClr val="black">
                    <a:tint val="75000"/>
                  </a:prstClr>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Tree>
    <p:extLst>
      <p:ext uri="{BB962C8B-B14F-4D97-AF65-F5344CB8AC3E}">
        <p14:creationId xmlns:p14="http://schemas.microsoft.com/office/powerpoint/2010/main" val="1878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35</a:t>
            </a:fld>
            <a:endParaRPr lang="ja-JP" altLang="en-US" dirty="0"/>
          </a:p>
        </p:txBody>
      </p:sp>
      <p:pic>
        <p:nvPicPr>
          <p:cNvPr id="6" name="図 5">
            <a:extLst>
              <a:ext uri="{FF2B5EF4-FFF2-40B4-BE49-F238E27FC236}">
                <a16:creationId xmlns:a16="http://schemas.microsoft.com/office/drawing/2014/main" id="{9D462A68-7A17-C574-DCBC-B228AAEA17FC}"/>
              </a:ext>
            </a:extLst>
          </p:cNvPr>
          <p:cNvPicPr>
            <a:picLocks noChangeAspect="1"/>
          </p:cNvPicPr>
          <p:nvPr/>
        </p:nvPicPr>
        <p:blipFill>
          <a:blip r:embed="rId3"/>
          <a:stretch>
            <a:fillRect/>
          </a:stretch>
        </p:blipFill>
        <p:spPr>
          <a:xfrm>
            <a:off x="346910" y="786702"/>
            <a:ext cx="8450179" cy="5242623"/>
          </a:xfrm>
          <a:prstGeom prst="rect">
            <a:avLst/>
          </a:prstGeom>
        </p:spPr>
      </p:pic>
    </p:spTree>
    <p:extLst>
      <p:ext uri="{BB962C8B-B14F-4D97-AF65-F5344CB8AC3E}">
        <p14:creationId xmlns:p14="http://schemas.microsoft.com/office/powerpoint/2010/main" val="275806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36</a:t>
            </a:fld>
            <a:endParaRPr lang="ja-JP" altLang="en-US" dirty="0"/>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lang="en-US" altLang="ja-JP" sz="3200" b="1" dirty="0">
                <a:solidFill>
                  <a:schemeClr val="bg1"/>
                </a:solidFill>
                <a:latin typeface="Meiryo UI" panose="020B0604030504040204" pitchFamily="50" charset="-128"/>
                <a:ea typeface="Meiryo UI" panose="020B0604030504040204" pitchFamily="50" charset="-128"/>
                <a:cs typeface="ヒラギノ角ゴ Std W8"/>
              </a:rPr>
              <a:t>4.</a:t>
            </a:r>
            <a:r>
              <a:rPr lang="ja-JP" altLang="en-US" sz="3200" b="1" dirty="0">
                <a:solidFill>
                  <a:schemeClr val="bg1"/>
                </a:solidFill>
                <a:latin typeface="Meiryo UI" panose="020B0604030504040204" pitchFamily="50" charset="-128"/>
                <a:ea typeface="Meiryo UI" panose="020B0604030504040204" pitchFamily="50" charset="-128"/>
                <a:cs typeface="ヒラギノ角ゴ Std W8"/>
              </a:rPr>
              <a:t>リスクに備える）</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37</a:t>
            </a:fld>
            <a:endParaRPr lang="ja-JP" altLang="en-US" dirty="0"/>
          </a:p>
        </p:txBody>
      </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5.</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38</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3339272"/>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4711120"/>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39</a:t>
            </a:fld>
            <a:endParaRPr lang="ja-JP" altLang="en-US" dirty="0"/>
          </a:p>
        </p:txBody>
      </p:sp>
      <p:grpSp>
        <p:nvGrpSpPr>
          <p:cNvPr id="4" name="グループ化 3">
            <a:extLst>
              <a:ext uri="{FF2B5EF4-FFF2-40B4-BE49-F238E27FC236}">
                <a16:creationId xmlns:a16="http://schemas.microsoft.com/office/drawing/2014/main" id="{8EED7959-A32D-3D36-36E0-0D3D2CE99F7D}"/>
              </a:ext>
            </a:extLst>
          </p:cNvPr>
          <p:cNvGrpSpPr/>
          <p:nvPr/>
        </p:nvGrpSpPr>
        <p:grpSpPr>
          <a:xfrm>
            <a:off x="162663" y="2094774"/>
            <a:ext cx="8667403" cy="1073748"/>
            <a:chOff x="157367" y="2075173"/>
            <a:chExt cx="8667403" cy="1073748"/>
          </a:xfrm>
        </p:grpSpPr>
        <p:sp>
          <p:nvSpPr>
            <p:cNvPr id="5" name="正方形/長方形 4">
              <a:extLst>
                <a:ext uri="{FF2B5EF4-FFF2-40B4-BE49-F238E27FC236}">
                  <a16:creationId xmlns:a16="http://schemas.microsoft.com/office/drawing/2014/main" id="{C79D5554-FFB5-9732-BECF-2026B6BBB05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D0D1094-D57E-3250-6FC6-30230F74851D}"/>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139378104"/>
              </p:ext>
            </p:extLst>
          </p:nvPr>
        </p:nvGraphicFramePr>
        <p:xfrm>
          <a:off x="123825" y="1078833"/>
          <a:ext cx="8896350" cy="505374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06655">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447088">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23825" y="1711894"/>
            <a:ext cx="4396154" cy="4832092"/>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契約以外にも・・・</a:t>
            </a:r>
          </a:p>
          <a:p>
            <a:endParaRPr lang="en-US" altLang="ja-JP" sz="24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選挙</a:t>
            </a:r>
            <a:r>
              <a:rPr lang="ja-JP" altLang="en-US" sz="2800" dirty="0">
                <a:latin typeface="Meiryo UI" panose="020B0604030504040204" pitchFamily="50" charset="-128"/>
                <a:ea typeface="Meiryo UI" panose="020B0604030504040204" pitchFamily="50" charset="-128"/>
              </a:rPr>
              <a:t>で</a:t>
            </a:r>
            <a:r>
              <a:rPr kumimoji="1" lang="ja-JP" altLang="en-US" sz="2800" dirty="0">
                <a:latin typeface="Meiryo UI" panose="020B0604030504040204" pitchFamily="50" charset="-128"/>
                <a:ea typeface="Meiryo UI" panose="020B0604030504040204" pitchFamily="50" charset="-128"/>
              </a:rPr>
              <a:t>投票できる</a:t>
            </a:r>
            <a:endParaRPr kumimoji="1"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◆普通自動車免許が取得</a:t>
            </a:r>
          </a:p>
          <a:p>
            <a:r>
              <a:rPr lang="ja-JP" altLang="en-US" sz="2800" dirty="0">
                <a:latin typeface="Meiryo UI" panose="020B0604030504040204" pitchFamily="50" charset="-128"/>
                <a:ea typeface="Meiryo UI" panose="020B0604030504040204" pitchFamily="50" charset="-128"/>
              </a:rPr>
              <a:t>　できる</a:t>
            </a:r>
            <a:endParaRPr lang="en-US" altLang="ja-JP" sz="2800" dirty="0">
              <a:latin typeface="Meiryo UI" panose="020B0604030504040204" pitchFamily="50" charset="-128"/>
              <a:ea typeface="Meiryo UI" panose="020B0604030504040204" pitchFamily="50" charset="-128"/>
            </a:endParaRPr>
          </a:p>
          <a:p>
            <a:endParaRPr lang="ja-JP" altLang="en-US"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◆結婚することができる</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（男女ともに</a:t>
            </a:r>
            <a:r>
              <a:rPr lang="en-US" altLang="ja-JP" sz="2400" dirty="0">
                <a:latin typeface="Meiryo UI" panose="020B0604030504040204" pitchFamily="50" charset="-128"/>
                <a:ea typeface="Meiryo UI" panose="020B0604030504040204" pitchFamily="50" charset="-128"/>
              </a:rPr>
              <a:t>18</a:t>
            </a:r>
            <a:r>
              <a:rPr lang="ja-JP" altLang="en-US" sz="2400" dirty="0">
                <a:latin typeface="Meiryo UI" panose="020B0604030504040204" pitchFamily="50" charset="-128"/>
                <a:ea typeface="Meiryo UI" panose="020B0604030504040204" pitchFamily="50" charset="-128"/>
              </a:rPr>
              <a:t>歳から可能）</a:t>
            </a:r>
          </a:p>
          <a:p>
            <a:r>
              <a:rPr lang="ja-JP" altLang="en-US" sz="24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月までは男性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18</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歳、女性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a:t>
            </a:r>
          </a:p>
          <a:p>
            <a:endParaRPr lang="en-US" altLang="ja-JP" sz="16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2019671"/>
            <a:ext cx="4396154" cy="3539430"/>
          </a:xfrm>
          <a:prstGeom prst="rect">
            <a:avLst/>
          </a:prstGeom>
          <a:noFill/>
        </p:spPr>
        <p:txBody>
          <a:bodyPr wrap="square" rtlCol="0">
            <a:spAutoFit/>
          </a:bodyPr>
          <a:lstStyle/>
          <a:p>
            <a:endParaRPr kumimoji="1" lang="en-US" altLang="ja-JP" sz="2800" dirty="0">
              <a:solidFill>
                <a:srgbClr val="00206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◆飲酒をする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◆喫煙をする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◆競馬、競輪、オートレース、競艇の</a:t>
            </a:r>
            <a:r>
              <a:rPr lang="ja-JP" altLang="en-US" sz="2800" dirty="0">
                <a:latin typeface="Meiryo UI" panose="020B0604030504040204" pitchFamily="50" charset="-128"/>
                <a:ea typeface="Meiryo UI" panose="020B0604030504040204" pitchFamily="50" charset="-128"/>
              </a:rPr>
              <a:t>投票券</a:t>
            </a:r>
            <a:r>
              <a:rPr kumimoji="1" lang="ja-JP" altLang="en-US" sz="2800" dirty="0">
                <a:latin typeface="Meiryo UI" panose="020B0604030504040204" pitchFamily="50" charset="-128"/>
                <a:ea typeface="Meiryo UI" panose="020B0604030504040204" pitchFamily="50" charset="-128"/>
              </a:rPr>
              <a:t>を買う</a:t>
            </a: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ギャンブル</a:t>
            </a:r>
            <a:r>
              <a:rPr lang="ja-JP" altLang="en-US" sz="2800" dirty="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FADC155-7E06-A3D6-E152-9A4854C9EBE1}"/>
              </a:ext>
            </a:extLst>
          </p:cNvPr>
          <p:cNvSpPr txBox="1"/>
          <p:nvPr/>
        </p:nvSpPr>
        <p:spPr>
          <a:xfrm>
            <a:off x="315070" y="6189044"/>
            <a:ext cx="8617906" cy="276999"/>
          </a:xfrm>
          <a:prstGeom prst="rect">
            <a:avLst/>
          </a:prstGeom>
          <a:noFill/>
        </p:spPr>
        <p:txBody>
          <a:bodyPr wrap="square" rtlCol="0">
            <a:spAutoFit/>
          </a:bodyPr>
          <a:lstStyle/>
          <a:p>
            <a:r>
              <a:rPr kumimoji="1" lang="ja-JP" altLang="en-US" sz="1200" dirty="0"/>
              <a:t>＊法務省民事局作成パンフレット「民法の一部を改正する法律（成年年齢関係）について」をもとに生命保険文化センターが作成</a:t>
            </a: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成年になれば、自分でロ－ンを組んで（お金を借りる）、車を購入することはできる？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681376" y="896928"/>
            <a:ext cx="6170523" cy="227405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18354" y="331197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5"/>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7</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5"/>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6"/>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 y="86558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1977657" y="776765"/>
            <a:ext cx="7099078" cy="228064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未成年（</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18</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歳未満）で保護者の同意を得ずに化粧品の定期購入の契約をしました。この契約は取り消せる？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305740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761993"/>
            <a:ext cx="9028844" cy="273049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endParaRPr lang="en-US" altLang="ja-JP" sz="3600" b="1" dirty="0">
              <a:solidFill>
                <a:srgbClr val="C0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成年者と比べて社会経験の少ない未成年者が不利益を被らないように、未成年者が親などの保護者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法定代理人</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の同意を得ずに契約した場合、契約を取り消すことができます。これが未成年者取消しです。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9</a:t>
            </a:fld>
            <a:endParaRPr lang="ja-JP" altLang="en-US" dirty="0"/>
          </a:p>
        </p:txBody>
      </p:sp>
      <p:sp>
        <p:nvSpPr>
          <p:cNvPr id="6" name="テキスト ボックス 5">
            <a:extLst>
              <a:ext uri="{FF2B5EF4-FFF2-40B4-BE49-F238E27FC236}">
                <a16:creationId xmlns:a16="http://schemas.microsoft.com/office/drawing/2014/main" id="{76F2E5F3-F55B-CDC6-733F-5519CCB6F598}"/>
              </a:ext>
            </a:extLst>
          </p:cNvPr>
          <p:cNvSpPr txBox="1"/>
          <p:nvPr/>
        </p:nvSpPr>
        <p:spPr>
          <a:xfrm>
            <a:off x="874357" y="4840933"/>
            <a:ext cx="703644" cy="215444"/>
          </a:xfrm>
          <a:prstGeom prst="rect">
            <a:avLst/>
          </a:prstGeom>
          <a:noFill/>
        </p:spPr>
        <p:txBody>
          <a:bodyPr wrap="square" rtlCol="0">
            <a:spAutoFit/>
          </a:bodyPr>
          <a:lstStyle/>
          <a:p>
            <a:r>
              <a:rPr kumimoji="1" lang="ja-JP" altLang="en-US" sz="800" dirty="0"/>
              <a:t>こうむ</a:t>
            </a:r>
            <a:endParaRPr kumimoji="1" lang="ja-JP" altLang="en-US" sz="1200" dirty="0"/>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1"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10762</TotalTime>
  <Words>4367</Words>
  <Application>Microsoft Office PowerPoint</Application>
  <PresentationFormat>画面に合わせる (4:3)</PresentationFormat>
  <Paragraphs>652</Paragraphs>
  <Slides>39</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39</vt:i4>
      </vt:variant>
    </vt:vector>
  </HeadingPairs>
  <TitlesOfParts>
    <vt:vector size="49" baseType="lpstr">
      <vt:lpstr>Meiryo UI</vt:lpstr>
      <vt:lpstr>ヒラギノ角ゴ Pro W6</vt:lpstr>
      <vt:lpstr>ヒラギノ丸ゴ Pro W4</vt:lpstr>
      <vt:lpstr>游ゴシック</vt:lpstr>
      <vt:lpstr>Arial</vt:lpstr>
      <vt:lpstr>Calibri</vt:lpstr>
      <vt:lpstr>Courier New</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589</cp:revision>
  <cp:lastPrinted>2025-02-12T02:00:08Z</cp:lastPrinted>
  <dcterms:created xsi:type="dcterms:W3CDTF">2019-12-12T07:22:35Z</dcterms:created>
  <dcterms:modified xsi:type="dcterms:W3CDTF">2025-03-18T04:01:06Z</dcterms:modified>
</cp:coreProperties>
</file>