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6"/>
  </p:notesMasterIdLst>
  <p:handoutMasterIdLst>
    <p:handoutMasterId r:id="rId47"/>
  </p:handoutMasterIdLst>
  <p:sldIdLst>
    <p:sldId id="271" r:id="rId4"/>
    <p:sldId id="302" r:id="rId5"/>
    <p:sldId id="288" r:id="rId6"/>
    <p:sldId id="267" r:id="rId7"/>
    <p:sldId id="289" r:id="rId8"/>
    <p:sldId id="268" r:id="rId9"/>
    <p:sldId id="275" r:id="rId10"/>
    <p:sldId id="284" r:id="rId11"/>
    <p:sldId id="474" r:id="rId12"/>
    <p:sldId id="478" r:id="rId13"/>
    <p:sldId id="299" r:id="rId14"/>
    <p:sldId id="465" r:id="rId15"/>
    <p:sldId id="466" r:id="rId16"/>
    <p:sldId id="467" r:id="rId17"/>
    <p:sldId id="473" r:id="rId18"/>
    <p:sldId id="468" r:id="rId19"/>
    <p:sldId id="476" r:id="rId20"/>
    <p:sldId id="469" r:id="rId21"/>
    <p:sldId id="470" r:id="rId22"/>
    <p:sldId id="471" r:id="rId23"/>
    <p:sldId id="276" r:id="rId24"/>
    <p:sldId id="477" r:id="rId25"/>
    <p:sldId id="472" r:id="rId26"/>
    <p:sldId id="287" r:id="rId27"/>
    <p:sldId id="292" r:id="rId28"/>
    <p:sldId id="281" r:id="rId29"/>
    <p:sldId id="291" r:id="rId30"/>
    <p:sldId id="278" r:id="rId31"/>
    <p:sldId id="279" r:id="rId32"/>
    <p:sldId id="475" r:id="rId33"/>
    <p:sldId id="303" r:id="rId34"/>
    <p:sldId id="313" r:id="rId35"/>
    <p:sldId id="315" r:id="rId36"/>
    <p:sldId id="280" r:id="rId37"/>
    <p:sldId id="316" r:id="rId38"/>
    <p:sldId id="321" r:id="rId39"/>
    <p:sldId id="317" r:id="rId40"/>
    <p:sldId id="293" r:id="rId41"/>
    <p:sldId id="297" r:id="rId42"/>
    <p:sldId id="383" r:id="rId43"/>
    <p:sldId id="397" r:id="rId44"/>
    <p:sldId id="409" r:id="rId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9969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1510" autoAdjust="0"/>
  </p:normalViewPr>
  <p:slideViewPr>
    <p:cSldViewPr snapToGrid="0">
      <p:cViewPr varScale="1">
        <p:scale>
          <a:sx n="45" d="100"/>
          <a:sy n="45" d="100"/>
        </p:scale>
        <p:origin x="1740"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85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cmpd="thickThin">
              <a:solidFill>
                <a:schemeClr val="accent6"/>
              </a:solidFill>
            </a:ln>
            <a:effectLst/>
          </c:spPr>
          <c:invertIfNegative val="0"/>
          <c:cat>
            <c:strRef>
              <c:f>Sheet2!$B$2:$B$10</c:f>
              <c:strCache>
                <c:ptCount val="9"/>
                <c:pt idx="0">
                  <c:v>脳血管疾患</c:v>
                </c:pt>
                <c:pt idx="1">
                  <c:v>結核</c:v>
                </c:pt>
                <c:pt idx="2">
                  <c:v>高血圧性疾患</c:v>
                </c:pt>
                <c:pt idx="3">
                  <c:v>骨折</c:v>
                </c:pt>
                <c:pt idx="4">
                  <c:v>糖尿病</c:v>
                </c:pt>
                <c:pt idx="5">
                  <c:v>肺炎</c:v>
                </c:pt>
                <c:pt idx="6">
                  <c:v>肝疾患</c:v>
                </c:pt>
                <c:pt idx="7">
                  <c:v>心疾患</c:v>
                </c:pt>
                <c:pt idx="8">
                  <c:v>悪性新生物</c:v>
                </c:pt>
              </c:strCache>
            </c:strRef>
          </c:cat>
          <c:val>
            <c:numRef>
              <c:f>Sheet2!$C$2:$C$10</c:f>
              <c:numCache>
                <c:formatCode>General</c:formatCode>
                <c:ptCount val="9"/>
                <c:pt idx="0">
                  <c:v>68.900000000000006</c:v>
                </c:pt>
                <c:pt idx="1">
                  <c:v>44.3</c:v>
                </c:pt>
                <c:pt idx="2">
                  <c:v>41.6</c:v>
                </c:pt>
                <c:pt idx="3">
                  <c:v>35.4</c:v>
                </c:pt>
                <c:pt idx="4">
                  <c:v>31.8</c:v>
                </c:pt>
                <c:pt idx="5">
                  <c:v>26</c:v>
                </c:pt>
                <c:pt idx="6">
                  <c:v>22.3</c:v>
                </c:pt>
                <c:pt idx="7">
                  <c:v>18.3</c:v>
                </c:pt>
                <c:pt idx="8">
                  <c:v>14.4</c:v>
                </c:pt>
              </c:numCache>
            </c:numRef>
          </c:val>
          <c:extLst>
            <c:ext xmlns:c16="http://schemas.microsoft.com/office/drawing/2014/chart" uri="{C3380CC4-5D6E-409C-BE32-E72D297353CC}">
              <c16:uniqueId val="{00000000-5EAE-4A0B-B41E-CC1489DB8A20}"/>
            </c:ext>
          </c:extLst>
        </c:ser>
        <c:dLbls>
          <c:showLegendKey val="0"/>
          <c:showVal val="0"/>
          <c:showCatName val="0"/>
          <c:showSerName val="0"/>
          <c:showPercent val="0"/>
          <c:showBubbleSize val="0"/>
        </c:dLbls>
        <c:gapWidth val="182"/>
        <c:axId val="745536240"/>
        <c:axId val="745534600"/>
      </c:barChart>
      <c:catAx>
        <c:axId val="74553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4600"/>
        <c:crosses val="autoZero"/>
        <c:auto val="1"/>
        <c:lblAlgn val="ctr"/>
        <c:lblOffset val="100"/>
        <c:noMultiLvlLbl val="0"/>
      </c:catAx>
      <c:valAx>
        <c:axId val="745534600"/>
        <c:scaling>
          <c:orientation val="minMax"/>
        </c:scaling>
        <c:delete val="0"/>
        <c:axPos val="b"/>
        <c:majorGridlines>
          <c:spPr>
            <a:ln w="9525" cap="flat" cmpd="sng" algn="ctr">
              <a:solidFill>
                <a:srgbClr val="003399"/>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solidFill>
                      <a:schemeClr val="tx1"/>
                    </a:solidFill>
                    <a:latin typeface="Meiryo UI" panose="020B0604030504040204" pitchFamily="50" charset="-128"/>
                    <a:ea typeface="Meiryo UI" panose="020B0604030504040204" pitchFamily="50" charset="-128"/>
                  </a:rPr>
                  <a:t>（日数）</a:t>
                </a:r>
              </a:p>
            </c:rich>
          </c:tx>
          <c:layout>
            <c:manualLayout>
              <c:xMode val="edge"/>
              <c:yMode val="edge"/>
              <c:x val="6.6155207856154655E-2"/>
              <c:y val="0.86155213448353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6240"/>
        <c:crosses val="max"/>
        <c:crossBetween val="between"/>
      </c:valAx>
      <c:spPr>
        <a:solidFill>
          <a:schemeClr val="bg1"/>
        </a:solidFill>
        <a:ln>
          <a:solidFill>
            <a:srgbClr val="003399"/>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6298310251711E-2"/>
          <c:y val="0.11682624857699042"/>
          <c:w val="0.92215614195074769"/>
          <c:h val="0.68122356430961761"/>
        </c:manualLayout>
      </c:layout>
      <c:barChart>
        <c:barDir val="col"/>
        <c:grouping val="clustered"/>
        <c:varyColors val="0"/>
        <c:ser>
          <c:idx val="0"/>
          <c:order val="0"/>
          <c:spPr>
            <a:solidFill>
              <a:schemeClr val="accent6"/>
            </a:solidFill>
            <a:ln>
              <a:solidFill>
                <a:schemeClr val="accent6"/>
              </a:solidFill>
            </a:ln>
            <a:effectLst/>
          </c:spPr>
          <c:invertIfNegative val="0"/>
          <c:cat>
            <c:strRef>
              <c:f>Sheet3!$B$2:$B$7</c:f>
              <c:strCache>
                <c:ptCount val="6"/>
                <c:pt idx="0">
                  <c:v>40～64歳</c:v>
                </c:pt>
                <c:pt idx="1">
                  <c:v>65～69歳</c:v>
                </c:pt>
                <c:pt idx="2">
                  <c:v>70～74歳</c:v>
                </c:pt>
                <c:pt idx="3">
                  <c:v>75～79歳</c:v>
                </c:pt>
                <c:pt idx="4">
                  <c:v>80～84歳</c:v>
                </c:pt>
                <c:pt idx="5">
                  <c:v>85歳以上</c:v>
                </c:pt>
              </c:strCache>
            </c:strRef>
          </c:cat>
          <c:val>
            <c:numRef>
              <c:f>Sheet3!$C$2:$C$7</c:f>
              <c:numCache>
                <c:formatCode>0.0_);[Red]\(0.0\)</c:formatCode>
                <c:ptCount val="6"/>
                <c:pt idx="0">
                  <c:v>0.4</c:v>
                </c:pt>
                <c:pt idx="1">
                  <c:v>2.8</c:v>
                </c:pt>
                <c:pt idx="2">
                  <c:v>5.8</c:v>
                </c:pt>
                <c:pt idx="3">
                  <c:v>11.6</c:v>
                </c:pt>
                <c:pt idx="4">
                  <c:v>25.9</c:v>
                </c:pt>
                <c:pt idx="5">
                  <c:v>59.6</c:v>
                </c:pt>
              </c:numCache>
            </c:numRef>
          </c:val>
          <c:extLst>
            <c:ext xmlns:c16="http://schemas.microsoft.com/office/drawing/2014/chart" uri="{C3380CC4-5D6E-409C-BE32-E72D297353CC}">
              <c16:uniqueId val="{00000000-6A3B-43AA-B6E5-B401610846B1}"/>
            </c:ext>
          </c:extLst>
        </c:ser>
        <c:dLbls>
          <c:showLegendKey val="0"/>
          <c:showVal val="0"/>
          <c:showCatName val="0"/>
          <c:showSerName val="0"/>
          <c:showPercent val="0"/>
          <c:showBubbleSize val="0"/>
        </c:dLbls>
        <c:gapWidth val="219"/>
        <c:overlap val="-27"/>
        <c:axId val="507017936"/>
        <c:axId val="507009736"/>
      </c:barChart>
      <c:catAx>
        <c:axId val="50701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t>（％）</a:t>
                </a:r>
              </a:p>
            </c:rich>
          </c:tx>
          <c:layout>
            <c:manualLayout>
              <c:xMode val="edge"/>
              <c:yMode val="edge"/>
              <c:x val="3.8532741422490089E-4"/>
              <c:y val="2.12120864939856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09736"/>
        <c:crosses val="autoZero"/>
        <c:auto val="1"/>
        <c:lblAlgn val="ctr"/>
        <c:lblOffset val="100"/>
        <c:noMultiLvlLbl val="0"/>
      </c:catAx>
      <c:valAx>
        <c:axId val="507009736"/>
        <c:scaling>
          <c:orientation val="minMax"/>
          <c:max val="60"/>
        </c:scaling>
        <c:delete val="0"/>
        <c:axPos val="l"/>
        <c:majorGridlines>
          <c:spPr>
            <a:ln w="9525" cap="flat" cmpd="sng" algn="ctr">
              <a:solidFill>
                <a:srgbClr val="003366"/>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17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0.43123</cdr:x>
      <cdr:y>0.48735</cdr:y>
    </cdr:from>
    <cdr:to>
      <cdr:x>0.53663</cdr:x>
      <cdr:y>0.55232</cdr:y>
    </cdr:to>
    <cdr:sp macro="" textlink="">
      <cdr:nvSpPr>
        <cdr:cNvPr id="2" name="テキスト ボックス 2"/>
        <cdr:cNvSpPr txBox="1"/>
      </cdr:nvSpPr>
      <cdr:spPr>
        <a:xfrm xmlns:a="http://schemas.openxmlformats.org/drawingml/2006/main">
          <a:off x="3746637" y="2770301"/>
          <a:ext cx="915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26</a:t>
          </a:r>
          <a:r>
            <a:rPr lang="en-US" altLang="ja-JP" sz="1800" dirty="0">
              <a:solidFill>
                <a:schemeClr val="tx1"/>
              </a:solidFill>
              <a:latin typeface="Meiryo UI" panose="020B0604030504040204" pitchFamily="50" charset="-128"/>
              <a:ea typeface="Meiryo UI" panose="020B0604030504040204" pitchFamily="50" charset="-128"/>
            </a:rPr>
            <a:t>.0</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0.49716</cdr:x>
      <cdr:y>0.40096</cdr:y>
    </cdr:from>
    <cdr:to>
      <cdr:x>0.60347</cdr:x>
      <cdr:y>0.46593</cdr:y>
    </cdr:to>
    <cdr:sp macro="" textlink="">
      <cdr:nvSpPr>
        <cdr:cNvPr id="3" name="テキスト ボックス 2"/>
        <cdr:cNvSpPr txBox="1"/>
      </cdr:nvSpPr>
      <cdr:spPr>
        <a:xfrm xmlns:a="http://schemas.openxmlformats.org/drawingml/2006/main">
          <a:off x="4319420" y="227923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31.8</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0.52915</cdr:x>
      <cdr:y>0.30468</cdr:y>
    </cdr:from>
    <cdr:to>
      <cdr:x>0.63546</cdr:x>
      <cdr:y>0.36965</cdr:y>
    </cdr:to>
    <cdr:sp macro="" textlink="">
      <cdr:nvSpPr>
        <cdr:cNvPr id="4" name="テキスト ボックス 2"/>
        <cdr:cNvSpPr txBox="1"/>
      </cdr:nvSpPr>
      <cdr:spPr>
        <a:xfrm xmlns:a="http://schemas.openxmlformats.org/drawingml/2006/main">
          <a:off x="4597330" y="1731945"/>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35.4</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0.5823</cdr:x>
      <cdr:y>0.21657</cdr:y>
    </cdr:from>
    <cdr:to>
      <cdr:x>0.68861</cdr:x>
      <cdr:y>0.28154</cdr:y>
    </cdr:to>
    <cdr:sp macro="" textlink="">
      <cdr:nvSpPr>
        <cdr:cNvPr id="5" name="テキスト ボックス 2"/>
        <cdr:cNvSpPr txBox="1"/>
      </cdr:nvSpPr>
      <cdr:spPr>
        <a:xfrm xmlns:a="http://schemas.openxmlformats.org/drawingml/2006/main">
          <a:off x="5059151" y="1231078"/>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41.6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0.86571</cdr:x>
      <cdr:y>0.04004</cdr:y>
    </cdr:from>
    <cdr:to>
      <cdr:x>0.97202</cdr:x>
      <cdr:y>0.10501</cdr:y>
    </cdr:to>
    <cdr:sp macro="" textlink="">
      <cdr:nvSpPr>
        <cdr:cNvPr id="6" name="テキスト ボックス 2"/>
        <cdr:cNvSpPr txBox="1"/>
      </cdr:nvSpPr>
      <cdr:spPr>
        <a:xfrm xmlns:a="http://schemas.openxmlformats.org/drawingml/2006/main">
          <a:off x="7521441" y="22759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68.9</a:t>
          </a:r>
          <a:r>
            <a:rPr kumimoji="1" lang="ja-JP" altLang="en-US" sz="1800" dirty="0">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0.79491</cdr:x>
      <cdr:y>0.47355</cdr:y>
    </cdr:from>
    <cdr:to>
      <cdr:x>0.9608</cdr:x>
      <cdr:y>0.83979</cdr:y>
    </cdr:to>
    <cdr:pic>
      <cdr:nvPicPr>
        <cdr:cNvPr id="8" name="図 7">
          <a:extLst xmlns:a="http://schemas.openxmlformats.org/drawingml/2006/main">
            <a:ext uri="{FF2B5EF4-FFF2-40B4-BE49-F238E27FC236}">
              <a16:creationId xmlns:a16="http://schemas.microsoft.com/office/drawing/2014/main" id="{BCE85B6B-F090-45AF-ADB9-1FE6772FBF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6906353" y="2691868"/>
          <a:ext cx="1441289" cy="2081870"/>
        </a:xfrm>
        <a:prstGeom xmlns:a="http://schemas.openxmlformats.org/drawingml/2006/main" prst="rect">
          <a:avLst/>
        </a:prstGeom>
      </cdr:spPr>
    </cdr:pic>
  </cdr:relSizeAnchor>
  <cdr:relSizeAnchor xmlns:cdr="http://schemas.openxmlformats.org/drawingml/2006/chartDrawing">
    <cdr:from>
      <cdr:x>0</cdr:x>
      <cdr:y>0.93478</cdr:y>
    </cdr:from>
    <cdr:to>
      <cdr:x>0.25963</cdr:x>
      <cdr:y>0.9781</cdr:y>
    </cdr:to>
    <cdr:sp macro="" textlink="">
      <cdr:nvSpPr>
        <cdr:cNvPr id="7" name="テキスト ボックス 3">
          <a:extLst xmlns:a="http://schemas.openxmlformats.org/drawingml/2006/main">
            <a:ext uri="{FF2B5EF4-FFF2-40B4-BE49-F238E27FC236}">
              <a16:creationId xmlns:a16="http://schemas.microsoft.com/office/drawing/2014/main" id="{2C460E04-DF8A-869E-5349-6F8ADEF597C2}"/>
            </a:ext>
          </a:extLst>
        </cdr:cNvPr>
        <cdr:cNvSpPr txBox="1"/>
      </cdr:nvSpPr>
      <cdr:spPr>
        <a:xfrm xmlns:a="http://schemas.openxmlformats.org/drawingml/2006/main">
          <a:off x="0" y="5313729"/>
          <a:ext cx="225574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000" dirty="0">
              <a:latin typeface="Meiryo UI" panose="020B0604030504040204" pitchFamily="50" charset="-128"/>
              <a:ea typeface="Meiryo UI" panose="020B0604030504040204" pitchFamily="50" charset="-128"/>
            </a:rPr>
            <a:t>注：「心疾患」は高血圧性のものを除く。</a:t>
          </a:r>
          <a:endParaRPr kumimoji="1" lang="ja-JP" altLang="en-US" sz="1000" dirty="0">
            <a:latin typeface="Meiryo UI" panose="020B0604030504040204" pitchFamily="50" charset="-128"/>
            <a:ea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0.5629</cdr:x>
      <cdr:y>0.58353</cdr:y>
    </cdr:from>
    <cdr:to>
      <cdr:x>0.67376</cdr:x>
      <cdr:y>0.66047</cdr:y>
    </cdr:to>
    <cdr:sp macro="" textlink="">
      <cdr:nvSpPr>
        <cdr:cNvPr id="2" name="テキスト ボックス 1"/>
        <cdr:cNvSpPr txBox="1"/>
      </cdr:nvSpPr>
      <cdr:spPr>
        <a:xfrm xmlns:a="http://schemas.openxmlformats.org/drawingml/2006/main">
          <a:off x="4885034" y="2801274"/>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11</a:t>
          </a:r>
          <a:r>
            <a:rPr lang="en-US" altLang="ja-JP" sz="1800" b="1" dirty="0">
              <a:solidFill>
                <a:schemeClr val="tx1"/>
              </a:solidFill>
              <a:latin typeface="Meiryo UI" panose="020B0604030504040204" pitchFamily="50" charset="-128"/>
              <a:ea typeface="Meiryo UI" panose="020B0604030504040204" pitchFamily="50" charset="-128"/>
            </a:rPr>
            <a:t>.6</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0.71406</cdr:x>
      <cdr:y>0.42306</cdr:y>
    </cdr:from>
    <cdr:to>
      <cdr:x>0.82492</cdr:x>
      <cdr:y>0.5</cdr:y>
    </cdr:to>
    <cdr:sp macro="" textlink="">
      <cdr:nvSpPr>
        <cdr:cNvPr id="3" name="テキスト ボックス 1"/>
        <cdr:cNvSpPr txBox="1"/>
      </cdr:nvSpPr>
      <cdr:spPr>
        <a:xfrm xmlns:a="http://schemas.openxmlformats.org/drawingml/2006/main">
          <a:off x="6196851" y="2030927"/>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25</a:t>
          </a:r>
          <a:r>
            <a:rPr lang="en-US" altLang="ja-JP" sz="1800" b="1" dirty="0">
              <a:solidFill>
                <a:schemeClr val="tx1"/>
              </a:solidFill>
              <a:latin typeface="Meiryo UI" panose="020B0604030504040204" pitchFamily="50" charset="-128"/>
              <a:ea typeface="Meiryo UI" panose="020B0604030504040204" pitchFamily="50" charset="-128"/>
            </a:rPr>
            <a:t>.9</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8DED43F-620F-7AFA-157A-447303D99335}"/>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0455F3F-4E3F-CD5F-F9A7-927C2A5ED727}"/>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2AEAE3C-6CB7-418E-A13C-E870C8B50C5B}" type="datetimeFigureOut">
              <a:rPr kumimoji="1" lang="ja-JP" altLang="en-US" smtClean="0"/>
              <a:t>2025/3/17</a:t>
            </a:fld>
            <a:endParaRPr kumimoji="1" lang="ja-JP" altLang="en-US"/>
          </a:p>
        </p:txBody>
      </p:sp>
      <p:sp>
        <p:nvSpPr>
          <p:cNvPr id="4" name="フッター プレースホルダー 3">
            <a:extLst>
              <a:ext uri="{FF2B5EF4-FFF2-40B4-BE49-F238E27FC236}">
                <a16:creationId xmlns:a16="http://schemas.microsoft.com/office/drawing/2014/main" id="{5AA34BEC-EAD9-3E8E-5649-4C6BFB7E1AF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1D9A750-7A74-2F00-1CE0-23714A03ADD5}"/>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B83231F-9D65-4215-A11A-C113A89012B0}" type="slidenum">
              <a:rPr kumimoji="1" lang="ja-JP" altLang="en-US" smtClean="0"/>
              <a:t>‹#›</a:t>
            </a:fld>
            <a:endParaRPr kumimoji="1" lang="ja-JP" altLang="en-US"/>
          </a:p>
        </p:txBody>
      </p:sp>
    </p:spTree>
    <p:extLst>
      <p:ext uri="{BB962C8B-B14F-4D97-AF65-F5344CB8AC3E}">
        <p14:creationId xmlns:p14="http://schemas.microsoft.com/office/powerpoint/2010/main" val="3845872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ili.or.jp/tebiki/chapter3.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jili.or.jp/knows_learns/basic/change/101.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ili.or.jp/lifeplan/lifeevent/808.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souken.zexy.net/research_news/trend.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ili.or.jp/lifeplan/lifesecurity/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jili.or.jp/research/report/chousa10th.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ili.or.jp/knows_learns/q_a/life_insurance/127.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ili.or.jp/lifeplan/houseeconomy/836.html" TargetMode="External"/><Relationship Id="rId7" Type="http://schemas.openxmlformats.org/officeDocument/2006/relationships/hyperlink" Target="https://www.tokyo-park.or.jp/reien/news/2024/information_2.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zenyuseki.or.jp/pr/details.html?id=261" TargetMode="External"/><Relationship Id="rId5" Type="http://schemas.openxmlformats.org/officeDocument/2006/relationships/hyperlink" Target="https://www.e-sogi.com/guide/55135/" TargetMode="External"/><Relationship Id="rId4" Type="http://schemas.openxmlformats.org/officeDocument/2006/relationships/hyperlink" Target="https://jili.or.jp/lifeplan/houseeconomy/835.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jili.or.jp/knows_learns/kind/main/35.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jili.or.jp/lifeplan/lifesecurity/1212.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hlw.go.jp/toukei/saikin/hw/kanja/23/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ili.or.jp/lifeplan/lifesecurity/1156.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jili.or.jp/research/report/chousa10th.html" TargetMode="External"/><Relationship Id="rId4" Type="http://schemas.openxmlformats.org/officeDocument/2006/relationships/hyperlink" Target="https://www.jili.or.jp/lifeplan/lifesecurity/1141.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li.or.jp/lifeplan/houseeconomy/1035.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hlw.go.jp/toukei/itiran/roudou/jikan/syurou/23/index.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jili.or.jp/lifeplan/lifesecurity/1114.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jili.or.jp/research/report/chousa10th.html" TargetMode="External"/><Relationship Id="rId4" Type="http://schemas.openxmlformats.org/officeDocument/2006/relationships/hyperlink" Target="https://www.jili.or.jp/lifeplan/lifesecurity/1106.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ili.or.jp/lifeplan/lifesecurity/1111.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jili.or.jp/research/report/zenkokujittai.html" TargetMode="External"/><Relationship Id="rId4" Type="http://schemas.openxmlformats.org/officeDocument/2006/relationships/hyperlink" Target="https://www.jili.or.jp/lifeplan/lifesecurity/1116.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jili.or.jp/lifeplan/lifesecurity/1119.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e-stat.go.jp/stat-search/files?page=1&amp;layout=datalist&amp;toukei=00200524&amp;tstat=000000090001&amp;cycle=1&amp;year=20240&amp;month=23070909&amp;tclass1=000001011678" TargetMode="External"/><Relationship Id="rId4" Type="http://schemas.openxmlformats.org/officeDocument/2006/relationships/hyperlink" Target="https://www.mhlw.go.jp/toukei/saikin/hw/kaigo/kyufu/2024/04.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jili.or.jp/lifeplan/lifesecurity/1113.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mhlw.go.jp/toukei/list/20-21.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li.or.jp/knows_learns/kind/main/41.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jili.or.jp/knows_learns/kind/main/37.html" TargetMode="External"/><Relationship Id="rId4" Type="http://schemas.openxmlformats.org/officeDocument/2006/relationships/hyperlink" Target="https://www.jili.or.jp/knows_learns/kind/main/38.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jili.or.jp/knows_learns/kind/main/41.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jili.or.jp/knows_learns/kind/main/37.html" TargetMode="External"/><Relationship Id="rId4" Type="http://schemas.openxmlformats.org/officeDocument/2006/relationships/hyperlink" Target="https://www.jili.or.jp/knows_learns/kind/main/38.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jili.or.jp/knows_learns/kind/main/35.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jili.or.jp/knows_learns/q_a/medical_security/index.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jili.or.jp/lifeplan/lifesecurity/1110.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jili.or.jp/lifeplan/lifesecurity/1111.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jili.or.jp/knows_learns/kind/main/30.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research/report/zenkokujittai.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jili.or.jp/lifeplan/lifesecurity/1210.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jili.or.jp/lifeplan/lifesecurity/8455.html?lid=mm433"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jili.or.jp/lifeplan/houseeconomy/941.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jili.or.jp/lifeplan/houseeconomy/941.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jili.or.jp/lifeplan/lifesecurity/1141.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stat.go.jp/stat-search/files?page=1&amp;layout=datalist&amp;toukei=00200561&amp;tstat=000000330001&amp;cycle=7&amp;year=20230&amp;month=0&amp;tclass1=000000330007&amp;tclass2=000000330008&amp;tclass3=000000330011&amp;result_back=1&amp;cycle_facet=tclass1%3Atclass2%3Atclass3%3Acycle&amp;tclass4val=0"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jili.or.jp/lifeplan/lifesecurity/1041.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jili.or.jp/knows_learns/basic/point/18.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houseeconomy/846.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jili.or.jp/knows_learns/law/detail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jili.or.jp/knows_learns/q_a/life_insurance/149.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ili.or.jp/lifeplan/houseeconomy/847.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research/report/zenkokujittai.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iho.or.jp/data/statistics/tren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a:t>
            </a:fld>
            <a:endParaRPr kumimoji="1" lang="ja-JP" altLang="en-US"/>
          </a:p>
        </p:txBody>
      </p:sp>
    </p:spTree>
    <p:extLst>
      <p:ext uri="{BB962C8B-B14F-4D97-AF65-F5344CB8AC3E}">
        <p14:creationId xmlns:p14="http://schemas.microsoft.com/office/powerpoint/2010/main" val="142613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その３：</a:t>
            </a:r>
            <a:r>
              <a:rPr lang="en-US" altLang="ja-JP" dirty="0">
                <a:hlinkClick r:id="rId3"/>
              </a:rPr>
              <a:t>【</a:t>
            </a:r>
            <a:r>
              <a:rPr lang="ja-JP" altLang="en-US" dirty="0">
                <a:hlinkClick r:id="rId3"/>
              </a:rPr>
              <a:t>既に保険を契約している皆さま</a:t>
            </a:r>
            <a:r>
              <a:rPr lang="en-US" altLang="ja-JP" dirty="0">
                <a:hlinkClick r:id="rId3"/>
              </a:rPr>
              <a:t>】 </a:t>
            </a:r>
            <a:r>
              <a:rPr lang="ja-JP" altLang="en-US" dirty="0">
                <a:hlinkClick r:id="rId3"/>
              </a:rPr>
              <a:t>生命保険の「見直し方法」と留意点を確認しましょう｜生命保険の契約にあたっての手引｜公益財団法人　生命保険文化センター</a:t>
            </a:r>
            <a:endParaRPr lang="en-US" altLang="ja-JP" dirty="0"/>
          </a:p>
          <a:p>
            <a:endParaRPr kumimoji="1" lang="en-US" altLang="ja-JP" dirty="0"/>
          </a:p>
          <a:p>
            <a:r>
              <a:rPr lang="ja-JP" altLang="en-US" dirty="0">
                <a:hlinkClick r:id="rId4"/>
              </a:rPr>
              <a:t>転換制度｜保障内容の変更と対応方法｜知っておきたい生命保険の基礎知識｜生命保険を知る・学ぶ｜公益財団法人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11</a:t>
            </a:fld>
            <a:endParaRPr kumimoji="1" lang="ja-JP" altLang="en-US"/>
          </a:p>
        </p:txBody>
      </p:sp>
    </p:spTree>
    <p:extLst>
      <p:ext uri="{BB962C8B-B14F-4D97-AF65-F5344CB8AC3E}">
        <p14:creationId xmlns:p14="http://schemas.microsoft.com/office/powerpoint/2010/main" val="393804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78D0-9F99-9DFD-5D32-4782C14DF9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B5932D-5B8D-1EE6-BAB4-3DBEA6BD9C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D251CC-47CB-F124-CBA7-3AC6330681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結婚したら、それまで入っていた生命保険は？｜ライフイベントから見る生活設計｜ひと目でわかる生活設計情報｜公益財団法人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結婚・結婚式｜マーケットを読む・調査データ｜リクルート　ブライダル総研</a:t>
            </a:r>
            <a:endParaRPr kumimoji="1" lang="ja-JP" altLang="en-US" dirty="0"/>
          </a:p>
        </p:txBody>
      </p:sp>
      <p:sp>
        <p:nvSpPr>
          <p:cNvPr id="4" name="スライド番号プレースホルダー 3">
            <a:extLst>
              <a:ext uri="{FF2B5EF4-FFF2-40B4-BE49-F238E27FC236}">
                <a16:creationId xmlns:a16="http://schemas.microsoft.com/office/drawing/2014/main" id="{890EE96E-875E-EDAF-E289-1D8E872E4C6F}"/>
              </a:ext>
            </a:extLst>
          </p:cNvPr>
          <p:cNvSpPr>
            <a:spLocks noGrp="1"/>
          </p:cNvSpPr>
          <p:nvPr>
            <p:ph type="sldNum" sz="quarter" idx="10"/>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88051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生活保障に関する調査｜調査活動｜公益財団法人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13</a:t>
            </a:fld>
            <a:endParaRPr kumimoji="1" lang="ja-JP" altLang="en-US"/>
          </a:p>
        </p:txBody>
      </p:sp>
    </p:spTree>
    <p:extLst>
      <p:ext uri="{BB962C8B-B14F-4D97-AF65-F5344CB8AC3E}">
        <p14:creationId xmlns:p14="http://schemas.microsoft.com/office/powerpoint/2010/main" val="57305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CB78-4243-6E48-3324-3AE4F82089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CAEEF0-DF79-0819-0627-F6C1619FDF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6E5324-359D-0B0C-FD87-8C09D988D4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生命保険の加入金額の目安は？｜生命保険に関する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a:extLst>
              <a:ext uri="{FF2B5EF4-FFF2-40B4-BE49-F238E27FC236}">
                <a16:creationId xmlns:a16="http://schemas.microsoft.com/office/drawing/2014/main" id="{7C1FD59B-CC3E-D8BA-E253-8FD39E7A6414}"/>
              </a:ext>
            </a:extLst>
          </p:cNvPr>
          <p:cNvSpPr>
            <a:spLocks noGrp="1"/>
          </p:cNvSpPr>
          <p:nvPr>
            <p:ph type="sldNum" sz="quarter" idx="10"/>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221545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葬儀にかかる費用はどれくらい？｜生活基盤の安定を図る生活設計｜ひと目でわかる生活設計情報｜公益財団法人　生命保険文化センター</a:t>
            </a:r>
            <a:endParaRPr lang="en-US" altLang="ja-JP" dirty="0"/>
          </a:p>
          <a:p>
            <a:endParaRPr lang="en-US" altLang="ja-JP" dirty="0"/>
          </a:p>
          <a:p>
            <a:r>
              <a:rPr lang="ja-JP" altLang="en-US" dirty="0">
                <a:hlinkClick r:id="rId4"/>
              </a:rPr>
              <a:t>お墓の種類や費用を知りたい｜生活基盤の安定を図る生活設計｜ひと目でわかる生活設計情報｜公益財団法人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5"/>
              </a:rPr>
              <a:t>【</a:t>
            </a:r>
            <a:r>
              <a:rPr lang="ja-JP" altLang="en-US" dirty="0">
                <a:hlinkClick r:id="rId5"/>
              </a:rPr>
              <a:t>第</a:t>
            </a:r>
            <a:r>
              <a:rPr lang="en-US" altLang="ja-JP" dirty="0">
                <a:hlinkClick r:id="rId5"/>
              </a:rPr>
              <a:t>6</a:t>
            </a:r>
            <a:r>
              <a:rPr lang="ja-JP" altLang="en-US" dirty="0">
                <a:hlinkClick r:id="rId5"/>
              </a:rPr>
              <a:t>回</a:t>
            </a:r>
            <a:r>
              <a:rPr lang="en-US" altLang="ja-JP" dirty="0">
                <a:hlinkClick r:id="rId5"/>
              </a:rPr>
              <a:t>】</a:t>
            </a:r>
            <a:r>
              <a:rPr lang="ja-JP" altLang="en-US" dirty="0">
                <a:hlinkClick r:id="rId5"/>
              </a:rPr>
              <a:t>お葬式に関する全国調査（</a:t>
            </a:r>
            <a:r>
              <a:rPr lang="en-US" altLang="ja-JP" dirty="0">
                <a:hlinkClick r:id="rId5"/>
              </a:rPr>
              <a:t>2024</a:t>
            </a:r>
            <a:r>
              <a:rPr lang="ja-JP" altLang="en-US" dirty="0">
                <a:hlinkClick r:id="rId5"/>
              </a:rPr>
              <a:t>年） アフターコロナで葬儀の規模は拡大、関東地方の冬季に火葬待ちの傾向あり </a:t>
            </a:r>
            <a:r>
              <a:rPr lang="en-US" altLang="ja-JP" dirty="0">
                <a:hlinkClick r:id="rId5"/>
              </a:rPr>
              <a:t>| </a:t>
            </a:r>
            <a:r>
              <a:rPr lang="ja-JP" altLang="en-US" dirty="0">
                <a:hlinkClick r:id="rId5"/>
              </a:rPr>
              <a:t>はじめてのお葬式ガイド</a:t>
            </a:r>
            <a:endParaRPr lang="en-US" altLang="ja-JP" dirty="0"/>
          </a:p>
          <a:p>
            <a:endParaRPr kumimoji="1" lang="en-US" altLang="ja-JP" dirty="0"/>
          </a:p>
          <a:p>
            <a:r>
              <a:rPr lang="ja-JP" altLang="en-US" dirty="0">
                <a:hlinkClick r:id="rId6"/>
              </a:rPr>
              <a:t>第</a:t>
            </a:r>
            <a:r>
              <a:rPr lang="en-US" altLang="ja-JP" dirty="0">
                <a:hlinkClick r:id="rId6"/>
              </a:rPr>
              <a:t>37</a:t>
            </a:r>
            <a:r>
              <a:rPr lang="ja-JP" altLang="en-US" dirty="0">
                <a:hlinkClick r:id="rId6"/>
              </a:rPr>
              <a:t>回（</a:t>
            </a:r>
            <a:r>
              <a:rPr lang="en-US" altLang="ja-JP" dirty="0">
                <a:hlinkClick r:id="rId6"/>
              </a:rPr>
              <a:t>2024</a:t>
            </a:r>
            <a:r>
              <a:rPr lang="ja-JP" altLang="en-US" dirty="0">
                <a:hlinkClick r:id="rId6"/>
              </a:rPr>
              <a:t>）全国統一　全優石　お墓購入者アンケート調査結果発表 本部広報オンライン 墓石、墓地、霊園などお墓の事なら全国優良石材店の全優石</a:t>
            </a:r>
            <a:endParaRPr lang="en-US" altLang="ja-JP" dirty="0"/>
          </a:p>
          <a:p>
            <a:endParaRPr kumimoji="1" lang="en-US" altLang="ja-JP" dirty="0"/>
          </a:p>
          <a:p>
            <a:r>
              <a:rPr lang="ja-JP" altLang="en-US" dirty="0">
                <a:hlinkClick r:id="rId7"/>
              </a:rPr>
              <a:t>東京都霊園使用料・管理料・手数料の一部改定について｜</a:t>
            </a:r>
            <a:r>
              <a:rPr lang="en-US" altLang="ja-JP" dirty="0">
                <a:hlinkClick r:id="rId7"/>
              </a:rPr>
              <a:t>TOKYO</a:t>
            </a:r>
            <a:r>
              <a:rPr lang="ja-JP" altLang="en-US" dirty="0">
                <a:hlinkClick r:id="rId7"/>
              </a:rPr>
              <a:t>霊園さんぽ</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15</a:t>
            </a:fld>
            <a:endParaRPr kumimoji="1" lang="ja-JP" altLang="en-US"/>
          </a:p>
        </p:txBody>
      </p:sp>
    </p:spTree>
    <p:extLst>
      <p:ext uri="{BB962C8B-B14F-4D97-AF65-F5344CB8AC3E}">
        <p14:creationId xmlns:p14="http://schemas.microsoft.com/office/powerpoint/2010/main" val="176505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医療保険｜主契約の種類｜生命保険の種類（主契約・特約・その他）｜生命保険を知る・学ぶ｜公益財団法人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16</a:t>
            </a:fld>
            <a:endParaRPr kumimoji="1" lang="ja-JP" altLang="en-US"/>
          </a:p>
        </p:txBody>
      </p:sp>
    </p:spTree>
    <p:extLst>
      <p:ext uri="{BB962C8B-B14F-4D97-AF65-F5344CB8AC3E}">
        <p14:creationId xmlns:p14="http://schemas.microsoft.com/office/powerpoint/2010/main" val="379167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入院した場合、入院日数は何日くらい？｜リスクに備えるための生活設計｜ひと目でわかる生活設計情報｜公益財団法人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令和５年（２０２３）患者調査の概況｜厚生労働省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17</a:t>
            </a:fld>
            <a:endParaRPr kumimoji="1" lang="ja-JP" altLang="en-US"/>
          </a:p>
        </p:txBody>
      </p:sp>
    </p:spTree>
    <p:extLst>
      <p:ext uri="{BB962C8B-B14F-4D97-AF65-F5344CB8AC3E}">
        <p14:creationId xmlns:p14="http://schemas.microsoft.com/office/powerpoint/2010/main" val="122432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A08B-08A3-05E3-BAB5-383B81E69C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E37888-8158-B2A0-ED39-7B0B67AC67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BF5856-73FB-F7A9-8A95-07991F1AAB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セカンドライフの生活費は現役時代とどう違う？｜リスクに備えるための生活設計｜ひと目でわかる生活設計情報｜公益財団法人　生命保険文化センター</a:t>
            </a:r>
            <a:endParaRPr lang="en-US" altLang="ja-JP" dirty="0"/>
          </a:p>
          <a:p>
            <a:endParaRPr lang="en-US" altLang="ja-JP" dirty="0"/>
          </a:p>
          <a:p>
            <a:r>
              <a:rPr lang="ja-JP" altLang="en-US" dirty="0">
                <a:hlinkClick r:id="rId4"/>
              </a:rPr>
              <a:t>老後の生活費はいくらくらい必要と考える？｜リスクに備えるための生活設計｜ひと目でわかる生活設計情報｜公益財団法人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生活保障に関する調査｜調査活動｜公益財団法人　生命保険文化センター</a:t>
            </a:r>
            <a:endParaRPr kumimoji="1" lang="ja-JP" altLang="en-US" dirty="0"/>
          </a:p>
        </p:txBody>
      </p:sp>
      <p:sp>
        <p:nvSpPr>
          <p:cNvPr id="4" name="スライド番号プレースホルダー 3">
            <a:extLst>
              <a:ext uri="{FF2B5EF4-FFF2-40B4-BE49-F238E27FC236}">
                <a16:creationId xmlns:a16="http://schemas.microsoft.com/office/drawing/2014/main" id="{4A3BC7DD-2ADA-A333-DB27-C9E9BB152542}"/>
              </a:ext>
            </a:extLst>
          </p:cNvPr>
          <p:cNvSpPr>
            <a:spLocks noGrp="1"/>
          </p:cNvSpPr>
          <p:nvPr>
            <p:ph type="sldNum" sz="quarter" idx="10"/>
          </p:nvPr>
        </p:nvSpPr>
        <p:spPr/>
        <p:txBody>
          <a:bodyPr/>
          <a:lstStyle/>
          <a:p>
            <a:fld id="{5BCF20F6-02F4-5F40-A8D1-3F65F449E5E0}" type="slidenum">
              <a:rPr kumimoji="1" lang="ja-JP" altLang="en-US" smtClean="0"/>
              <a:t>18</a:t>
            </a:fld>
            <a:endParaRPr kumimoji="1" lang="ja-JP" altLang="en-US"/>
          </a:p>
        </p:txBody>
      </p:sp>
    </p:spTree>
    <p:extLst>
      <p:ext uri="{BB962C8B-B14F-4D97-AF65-F5344CB8AC3E}">
        <p14:creationId xmlns:p14="http://schemas.microsoft.com/office/powerpoint/2010/main" val="2849751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88B0-6B6B-3082-AA47-AC342DB00A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DEBD26-1289-7D73-A69A-0A2025E673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CA13DE2-6B33-1FE7-3A97-337ECD8C24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退職金・企業年金の受取額はどれくらい？｜生活基盤の安定を図る生活設計｜ひと目でわかる生活設計情報｜公益財団法人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令和５年就労条件総合調査　結果の概況｜厚生労働省</a:t>
            </a:r>
            <a:endParaRPr kumimoji="1" lang="ja-JP" altLang="en-US" dirty="0"/>
          </a:p>
        </p:txBody>
      </p:sp>
      <p:sp>
        <p:nvSpPr>
          <p:cNvPr id="4" name="スライド番号プレースホルダー 3">
            <a:extLst>
              <a:ext uri="{FF2B5EF4-FFF2-40B4-BE49-F238E27FC236}">
                <a16:creationId xmlns:a16="http://schemas.microsoft.com/office/drawing/2014/main" id="{893F416E-64E1-0B21-AC2B-6CC01C57CF42}"/>
              </a:ext>
            </a:extLst>
          </p:cNvPr>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80284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親などを介護する場合に不安なことは？｜リスクに備えるための生活設計｜ひと目でわかる生活設計情報｜公益財団法人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自分が要介護状態になったときの準備をしている？｜リスクに備えるための生活設計｜ひと目でわかる生活設計情報｜公益財団法人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生活保障に関する調査｜調査活動｜公益財団法人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20</a:t>
            </a:fld>
            <a:endParaRPr kumimoji="1" lang="ja-JP" altLang="en-US"/>
          </a:p>
        </p:txBody>
      </p:sp>
    </p:spTree>
    <p:extLst>
      <p:ext uri="{BB962C8B-B14F-4D97-AF65-F5344CB8AC3E}">
        <p14:creationId xmlns:p14="http://schemas.microsoft.com/office/powerpoint/2010/main" val="339650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a:t>
            </a:fld>
            <a:endParaRPr kumimoji="1" lang="ja-JP" altLang="en-US"/>
          </a:p>
        </p:txBody>
      </p:sp>
    </p:spTree>
    <p:extLst>
      <p:ext uri="{BB962C8B-B14F-4D97-AF65-F5344CB8AC3E}">
        <p14:creationId xmlns:p14="http://schemas.microsoft.com/office/powerpoint/2010/main" val="88826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実際にかかる介護費用はどれくらい？｜リスクに備えるための生活設計｜ひと目でわかる生活設計情報｜公益財団法人　生命保険文化センター</a:t>
            </a:r>
            <a:endParaRPr lang="en-US" altLang="ja-JP" dirty="0"/>
          </a:p>
          <a:p>
            <a:endParaRPr lang="en-US" altLang="ja-JP" dirty="0"/>
          </a:p>
          <a:p>
            <a:r>
              <a:rPr lang="ja-JP" altLang="en-US" dirty="0">
                <a:hlinkClick r:id="rId4"/>
              </a:rPr>
              <a:t>介護にはどれくらいの費用・期間がかかる？｜リスクに備えるための生活設計｜ひと目でわかる生活設計情報｜公益財団法人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5"/>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21</a:t>
            </a:fld>
            <a:endParaRPr kumimoji="1" lang="ja-JP" altLang="en-US"/>
          </a:p>
        </p:txBody>
      </p:sp>
    </p:spTree>
    <p:extLst>
      <p:ext uri="{BB962C8B-B14F-4D97-AF65-F5344CB8AC3E}">
        <p14:creationId xmlns:p14="http://schemas.microsoft.com/office/powerpoint/2010/main" val="4262245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介護や支援が必要な人はどれくらい？｜リスクに備えるための生活設計｜ひと目でわかる生活設計情報｜公益財団法人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介護給付費等実態統計月報（令和６年４月審査分）｜厚生労働省</a:t>
            </a:r>
            <a:endParaRPr lang="en-US" altLang="zh-TW" dirty="0"/>
          </a:p>
          <a:p>
            <a:endParaRPr kumimoji="1" lang="en-US" altLang="ja-JP" dirty="0"/>
          </a:p>
          <a:p>
            <a:r>
              <a:rPr lang="ja-JP" altLang="en-US" dirty="0">
                <a:hlinkClick r:id="rId5"/>
              </a:rPr>
              <a:t>人口推計 各月</a:t>
            </a:r>
            <a:r>
              <a:rPr lang="en-US" altLang="ja-JP" dirty="0">
                <a:hlinkClick r:id="rId5"/>
              </a:rPr>
              <a:t>1</a:t>
            </a:r>
            <a:r>
              <a:rPr lang="ja-JP" altLang="en-US" dirty="0">
                <a:hlinkClick r:id="rId5"/>
              </a:rPr>
              <a:t>日現在人口 月次 </a:t>
            </a:r>
            <a:r>
              <a:rPr lang="en-US" altLang="ja-JP" dirty="0">
                <a:hlinkClick r:id="rId5"/>
              </a:rPr>
              <a:t>2024</a:t>
            </a:r>
            <a:r>
              <a:rPr lang="ja-JP" altLang="en-US" dirty="0">
                <a:hlinkClick r:id="rId5"/>
              </a:rPr>
              <a:t>年</a:t>
            </a:r>
            <a:r>
              <a:rPr lang="en-US" altLang="ja-JP" dirty="0">
                <a:hlinkClick r:id="rId5"/>
              </a:rPr>
              <a:t>9</a:t>
            </a:r>
            <a:r>
              <a:rPr lang="ja-JP" altLang="en-US" dirty="0">
                <a:hlinkClick r:id="rId5"/>
              </a:rPr>
              <a:t>月 </a:t>
            </a:r>
            <a:r>
              <a:rPr lang="en-US" altLang="ja-JP" dirty="0">
                <a:hlinkClick r:id="rId5"/>
              </a:rPr>
              <a:t>| </a:t>
            </a:r>
            <a:r>
              <a:rPr lang="ja-JP" altLang="en-US" dirty="0">
                <a:hlinkClick r:id="rId5"/>
              </a:rPr>
              <a:t>ファイル </a:t>
            </a:r>
            <a:r>
              <a:rPr lang="en-US" altLang="ja-JP" dirty="0">
                <a:hlinkClick r:id="rId5"/>
              </a:rPr>
              <a:t>| </a:t>
            </a:r>
            <a:r>
              <a:rPr lang="ja-JP" altLang="en-US" dirty="0">
                <a:hlinkClick r:id="rId5"/>
              </a:rPr>
              <a:t>統計データを探す </a:t>
            </a:r>
            <a:r>
              <a:rPr lang="en-US" altLang="ja-JP" dirty="0">
                <a:hlinkClick r:id="rId5"/>
              </a:rPr>
              <a:t>| </a:t>
            </a:r>
            <a:r>
              <a:rPr lang="ja-JP" altLang="en-US" dirty="0">
                <a:hlinkClick r:id="rId5"/>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22</a:t>
            </a:fld>
            <a:endParaRPr kumimoji="1" lang="ja-JP" altLang="en-US"/>
          </a:p>
        </p:txBody>
      </p:sp>
    </p:spTree>
    <p:extLst>
      <p:ext uri="{BB962C8B-B14F-4D97-AF65-F5344CB8AC3E}">
        <p14:creationId xmlns:p14="http://schemas.microsoft.com/office/powerpoint/2010/main" val="1666942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誰が介護している？｜リスクに備えるための生活設計｜ひと目でわかる生活設計情報｜公益財団法人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国民生活基礎調査｜厚生労働省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23</a:t>
            </a:fld>
            <a:endParaRPr kumimoji="1" lang="ja-JP" altLang="en-US"/>
          </a:p>
        </p:txBody>
      </p:sp>
    </p:spTree>
    <p:extLst>
      <p:ext uri="{BB962C8B-B14F-4D97-AF65-F5344CB8AC3E}">
        <p14:creationId xmlns:p14="http://schemas.microsoft.com/office/powerpoint/2010/main" val="3900628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24</a:t>
            </a:fld>
            <a:endParaRPr kumimoji="1" lang="ja-JP" altLang="en-US"/>
          </a:p>
        </p:txBody>
      </p:sp>
    </p:spTree>
    <p:extLst>
      <p:ext uri="{BB962C8B-B14F-4D97-AF65-F5344CB8AC3E}">
        <p14:creationId xmlns:p14="http://schemas.microsoft.com/office/powerpoint/2010/main" val="328536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定期保険｜主契約の種類｜生命保険の種類（主契約・特約・その他）｜生命保険を知る・学ぶ｜公益財団法人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4"/>
              </a:rPr>
              <a:t>養老保険｜主契約の種類｜生命保険の種類（主契約・特約・その他）｜生命保険を知る・学ぶ｜公益財団法人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5"/>
              </a:rPr>
              <a:t>終身保険｜主契約の種類｜生命保険の種類（主契約・特約・その他）｜生命保険を知る・学ぶ｜公益財団法人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25</a:t>
            </a:fld>
            <a:endParaRPr kumimoji="1" lang="ja-JP" altLang="en-US"/>
          </a:p>
        </p:txBody>
      </p:sp>
    </p:spTree>
    <p:extLst>
      <p:ext uri="{BB962C8B-B14F-4D97-AF65-F5344CB8AC3E}">
        <p14:creationId xmlns:p14="http://schemas.microsoft.com/office/powerpoint/2010/main" val="2345864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定期保険｜主契約の種類｜生命保険の種類（主契約・特約・その他）｜生命保険を知る・学ぶ｜公益財団法人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4"/>
              </a:rPr>
              <a:t>養老保険｜主契約の種類｜生命保険の種類（主契約・特約・その他）｜生命保険を知る・学ぶ｜公益財団法人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5"/>
              </a:rPr>
              <a:t>終身保険｜主契約の種類｜生命保険の種類（主契約・特約・その他）｜生命保険を知る・学ぶ｜公益財団法人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26</a:t>
            </a:fld>
            <a:endParaRPr kumimoji="1" lang="ja-JP" altLang="en-US"/>
          </a:p>
        </p:txBody>
      </p:sp>
    </p:spTree>
    <p:extLst>
      <p:ext uri="{BB962C8B-B14F-4D97-AF65-F5344CB8AC3E}">
        <p14:creationId xmlns:p14="http://schemas.microsoft.com/office/powerpoint/2010/main" val="1584570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医療保険｜主契約の種類｜生命保険の種類（主契約・特約・その他）｜生命保険を知る・学ぶ｜公益財団法人　生命保険文化センター</a:t>
            </a:r>
            <a:endParaRPr lang="en-US" altLang="ja-JP" dirty="0"/>
          </a:p>
          <a:p>
            <a:endParaRPr kumimoji="1" lang="en-US" altLang="ja-JP" dirty="0"/>
          </a:p>
          <a:p>
            <a:r>
              <a:rPr lang="ja-JP" altLang="en-US" dirty="0">
                <a:hlinkClick r:id="rId4"/>
              </a:rPr>
              <a:t>医療保障に関する</a:t>
            </a:r>
            <a:r>
              <a:rPr lang="en-US" altLang="ja-JP" dirty="0">
                <a:hlinkClick r:id="rId4"/>
              </a:rPr>
              <a:t>Q&amp;A</a:t>
            </a:r>
            <a:r>
              <a:rPr lang="ja-JP" altLang="en-US" dirty="0">
                <a:hlinkClick r:id="rId4"/>
              </a:rPr>
              <a:t>｜生命保険</a:t>
            </a:r>
            <a:r>
              <a:rPr lang="en-US" altLang="ja-JP" dirty="0">
                <a:hlinkClick r:id="rId4"/>
              </a:rPr>
              <a:t>Q&amp;A</a:t>
            </a:r>
            <a:r>
              <a:rPr lang="ja-JP" altLang="en-US" dirty="0">
                <a:hlinkClick r:id="rId4"/>
              </a:rPr>
              <a:t>｜生命保険を知る・学ぶ｜公益財団法人　生命保険文化センター</a:t>
            </a:r>
            <a:endParaRPr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27</a:t>
            </a:fld>
            <a:endParaRPr kumimoji="1" lang="ja-JP" altLang="en-US"/>
          </a:p>
        </p:txBody>
      </p:sp>
    </p:spTree>
    <p:extLst>
      <p:ext uri="{BB962C8B-B14F-4D97-AF65-F5344CB8AC3E}">
        <p14:creationId xmlns:p14="http://schemas.microsoft.com/office/powerpoint/2010/main" val="8408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公的介護保険で受けられるサービスの内容は？｜リスクに備えるための生活設計｜ひと目でわかる生活設計情報｜公益財団法人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実際にかかる介護費用はどれくらい？｜リスクに備えるための生活設計｜ひと目でわかる生活設計情報｜公益財団法人　生命保険文化センター</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28</a:t>
            </a:fld>
            <a:endParaRPr kumimoji="1" lang="ja-JP" altLang="en-US"/>
          </a:p>
        </p:txBody>
      </p:sp>
    </p:spTree>
    <p:extLst>
      <p:ext uri="{BB962C8B-B14F-4D97-AF65-F5344CB8AC3E}">
        <p14:creationId xmlns:p14="http://schemas.microsoft.com/office/powerpoint/2010/main" val="352042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個人年金保険｜主契約の種類｜生命保険の種類（主契約・特約・その他）｜生命保険を知る・学ぶ｜公益財団法人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29</a:t>
            </a:fld>
            <a:endParaRPr kumimoji="1" lang="ja-JP" altLang="en-US"/>
          </a:p>
        </p:txBody>
      </p:sp>
    </p:spTree>
    <p:extLst>
      <p:ext uri="{BB962C8B-B14F-4D97-AF65-F5344CB8AC3E}">
        <p14:creationId xmlns:p14="http://schemas.microsoft.com/office/powerpoint/2010/main" val="3209927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30</a:t>
            </a:fld>
            <a:endParaRPr kumimoji="1" lang="ja-JP" altLang="en-US"/>
          </a:p>
        </p:txBody>
      </p:sp>
    </p:spTree>
    <p:extLst>
      <p:ext uri="{BB962C8B-B14F-4D97-AF65-F5344CB8AC3E}">
        <p14:creationId xmlns:p14="http://schemas.microsoft.com/office/powerpoint/2010/main" val="407073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生命保険に関する全国実態調査｜調査活動｜公益財団法人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a:t>
            </a:fld>
            <a:endParaRPr kumimoji="1" lang="ja-JP" altLang="en-US"/>
          </a:p>
        </p:txBody>
      </p:sp>
    </p:spTree>
    <p:extLst>
      <p:ext uri="{BB962C8B-B14F-4D97-AF65-F5344CB8AC3E}">
        <p14:creationId xmlns:p14="http://schemas.microsoft.com/office/powerpoint/2010/main" val="133641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入院費用（自己負担額）はどれくらい？｜リスクに備えるための生活設計｜ひと目でわかる生活設計情報｜公益財団法人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31</a:t>
            </a:fld>
            <a:endParaRPr kumimoji="1" lang="ja-JP" altLang="en-US"/>
          </a:p>
        </p:txBody>
      </p:sp>
    </p:spTree>
    <p:extLst>
      <p:ext uri="{BB962C8B-B14F-4D97-AF65-F5344CB8AC3E}">
        <p14:creationId xmlns:p14="http://schemas.microsoft.com/office/powerpoint/2010/main" val="405020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32</a:t>
            </a:fld>
            <a:endParaRPr kumimoji="1" lang="ja-JP" altLang="en-US"/>
          </a:p>
        </p:txBody>
      </p:sp>
    </p:spTree>
    <p:extLst>
      <p:ext uri="{BB962C8B-B14F-4D97-AF65-F5344CB8AC3E}">
        <p14:creationId xmlns:p14="http://schemas.microsoft.com/office/powerpoint/2010/main" val="1549386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高額療養費制度について知りたい｜リスクに備えるための生活設計｜ひと目でわかる生活設計情報｜公益財団法人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33</a:t>
            </a:fld>
            <a:endParaRPr kumimoji="1" lang="ja-JP" altLang="en-US"/>
          </a:p>
        </p:txBody>
      </p:sp>
    </p:spTree>
    <p:extLst>
      <p:ext uri="{BB962C8B-B14F-4D97-AF65-F5344CB8AC3E}">
        <p14:creationId xmlns:p14="http://schemas.microsoft.com/office/powerpoint/2010/main" val="743110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月々の生活費は平均していくらくらい？｜生活基盤の安定を図る生活設計｜ひと目でわかる生活設計情報｜公益財団法人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34</a:t>
            </a:fld>
            <a:endParaRPr kumimoji="1" lang="ja-JP" altLang="en-US"/>
          </a:p>
        </p:txBody>
      </p:sp>
    </p:spTree>
    <p:extLst>
      <p:ext uri="{BB962C8B-B14F-4D97-AF65-F5344CB8AC3E}">
        <p14:creationId xmlns:p14="http://schemas.microsoft.com/office/powerpoint/2010/main" val="1917309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月々の生活費は平均していくらくらい？｜生活基盤の安定を図る生活設計｜ひと目でわかる生活設計情報｜公益財団法人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35</a:t>
            </a:fld>
            <a:endParaRPr kumimoji="1" lang="ja-JP" altLang="en-US"/>
          </a:p>
        </p:txBody>
      </p:sp>
    </p:spTree>
    <p:extLst>
      <p:ext uri="{BB962C8B-B14F-4D97-AF65-F5344CB8AC3E}">
        <p14:creationId xmlns:p14="http://schemas.microsoft.com/office/powerpoint/2010/main" val="1028281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老後の生活費はいくらくらい必要と考える？｜リスクに備えるための生活設計｜ひと目でわかる生活設計情報｜公益財団法人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家計調査 貯蓄・負債編 二人以上の世帯 年報 年次 </a:t>
            </a:r>
            <a:r>
              <a:rPr lang="en-US" altLang="ja-JP" dirty="0">
                <a:hlinkClick r:id="rId4"/>
              </a:rPr>
              <a:t>2023</a:t>
            </a:r>
            <a:r>
              <a:rPr lang="ja-JP" altLang="en-US" dirty="0">
                <a:hlinkClick r:id="rId4"/>
              </a:rPr>
              <a:t>年 </a:t>
            </a:r>
            <a:r>
              <a:rPr lang="en-US" altLang="ja-JP" dirty="0">
                <a:hlinkClick r:id="rId4"/>
              </a:rPr>
              <a:t>| </a:t>
            </a:r>
            <a:r>
              <a:rPr lang="ja-JP" altLang="en-US" dirty="0">
                <a:hlinkClick r:id="rId4"/>
              </a:rPr>
              <a:t>ファイル </a:t>
            </a:r>
            <a:r>
              <a:rPr lang="en-US" altLang="ja-JP" dirty="0">
                <a:hlinkClick r:id="rId4"/>
              </a:rPr>
              <a:t>| </a:t>
            </a:r>
            <a:r>
              <a:rPr lang="ja-JP" altLang="en-US" dirty="0">
                <a:hlinkClick r:id="rId4"/>
              </a:rPr>
              <a:t>統計データを探す </a:t>
            </a:r>
            <a:r>
              <a:rPr lang="en-US" altLang="ja-JP" dirty="0">
                <a:hlinkClick r:id="rId4"/>
              </a:rPr>
              <a:t>| </a:t>
            </a:r>
            <a:r>
              <a:rPr lang="ja-JP" altLang="en-US" dirty="0">
                <a:hlinkClick r:id="rId4"/>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36</a:t>
            </a:fld>
            <a:endParaRPr kumimoji="1" lang="ja-JP" altLang="en-US"/>
          </a:p>
        </p:txBody>
      </p:sp>
    </p:spTree>
    <p:extLst>
      <p:ext uri="{BB962C8B-B14F-4D97-AF65-F5344CB8AC3E}">
        <p14:creationId xmlns:p14="http://schemas.microsoft.com/office/powerpoint/2010/main" val="3225538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37</a:t>
            </a:fld>
            <a:endParaRPr kumimoji="1" lang="ja-JP" altLang="en-US"/>
          </a:p>
        </p:txBody>
      </p:sp>
    </p:spTree>
    <p:extLst>
      <p:ext uri="{BB962C8B-B14F-4D97-AF65-F5344CB8AC3E}">
        <p14:creationId xmlns:p14="http://schemas.microsoft.com/office/powerpoint/2010/main" val="1231919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38</a:t>
            </a:fld>
            <a:endParaRPr kumimoji="1" lang="ja-JP" altLang="en-US"/>
          </a:p>
        </p:txBody>
      </p:sp>
    </p:spTree>
    <p:extLst>
      <p:ext uri="{BB962C8B-B14F-4D97-AF65-F5344CB8AC3E}">
        <p14:creationId xmlns:p14="http://schemas.microsoft.com/office/powerpoint/2010/main" val="1566126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39</a:t>
            </a:fld>
            <a:endParaRPr kumimoji="1" lang="ja-JP" altLang="en-US"/>
          </a:p>
        </p:txBody>
      </p:sp>
    </p:spTree>
    <p:extLst>
      <p:ext uri="{BB962C8B-B14F-4D97-AF65-F5344CB8AC3E}">
        <p14:creationId xmlns:p14="http://schemas.microsoft.com/office/powerpoint/2010/main" val="3662566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契約申込みから契約成立までの流れと重要事項｜保険契約時のポイント｜知っておきたい生命保険の基礎知識｜生命保険を知る・学ぶ｜公益財団法人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40</a:t>
            </a:fld>
            <a:endParaRPr kumimoji="1" lang="ja-JP" altLang="en-US"/>
          </a:p>
        </p:txBody>
      </p:sp>
    </p:spTree>
    <p:extLst>
      <p:ext uri="{BB962C8B-B14F-4D97-AF65-F5344CB8AC3E}">
        <p14:creationId xmlns:p14="http://schemas.microsoft.com/office/powerpoint/2010/main" val="1529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en-US" altLang="ja-JP" dirty="0">
                <a:hlinkClick r:id="rId3"/>
              </a:rPr>
              <a:t>1</a:t>
            </a:r>
            <a:r>
              <a:rPr lang="ja-JP" altLang="en-US" dirty="0">
                <a:hlinkClick r:id="rId3"/>
              </a:rPr>
              <a:t>世帯あたり何件くらいの生命保険に加入している？｜生活基盤の安定を図る生活設計｜ひと目でわかる生活設計情報｜公益財団法人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5</a:t>
            </a:fld>
            <a:endParaRPr kumimoji="1" lang="ja-JP" altLang="en-US"/>
          </a:p>
        </p:txBody>
      </p:sp>
    </p:spTree>
    <p:extLst>
      <p:ext uri="{BB962C8B-B14F-4D97-AF65-F5344CB8AC3E}">
        <p14:creationId xmlns:p14="http://schemas.microsoft.com/office/powerpoint/2010/main" val="2946013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各論｜保険法の概要｜生命保険を知る・学ぶ｜公益財団法人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41</a:t>
            </a:fld>
            <a:endParaRPr kumimoji="1" lang="ja-JP" altLang="en-US"/>
          </a:p>
        </p:txBody>
      </p:sp>
    </p:spTree>
    <p:extLst>
      <p:ext uri="{BB962C8B-B14F-4D97-AF65-F5344CB8AC3E}">
        <p14:creationId xmlns:p14="http://schemas.microsoft.com/office/powerpoint/2010/main" val="803109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「クーリング・オフ」ってできるの？｜生命保険に関する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42</a:t>
            </a:fld>
            <a:endParaRPr kumimoji="1" lang="ja-JP" altLang="en-US"/>
          </a:p>
        </p:txBody>
      </p:sp>
    </p:spTree>
    <p:extLst>
      <p:ext uri="{BB962C8B-B14F-4D97-AF65-F5344CB8AC3E}">
        <p14:creationId xmlns:p14="http://schemas.microsoft.com/office/powerpoint/2010/main" val="150558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生命保険の保険料は年間どれくらい払っている？｜生活基盤の安定を図る生活設計｜ひと目でわかる生活設計情報｜公益財団法人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6</a:t>
            </a:fld>
            <a:endParaRPr kumimoji="1" lang="ja-JP" altLang="en-US"/>
          </a:p>
        </p:txBody>
      </p:sp>
    </p:spTree>
    <p:extLst>
      <p:ext uri="{BB962C8B-B14F-4D97-AF65-F5344CB8AC3E}">
        <p14:creationId xmlns:p14="http://schemas.microsoft.com/office/powerpoint/2010/main" val="155010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7</a:t>
            </a:fld>
            <a:endParaRPr kumimoji="1" lang="ja-JP" altLang="en-US"/>
          </a:p>
        </p:txBody>
      </p:sp>
    </p:spTree>
    <p:extLst>
      <p:ext uri="{BB962C8B-B14F-4D97-AF65-F5344CB8AC3E}">
        <p14:creationId xmlns:p14="http://schemas.microsoft.com/office/powerpoint/2010/main" val="425205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生命保険の動向 </a:t>
            </a:r>
            <a:r>
              <a:rPr lang="en-US" altLang="ja-JP" dirty="0">
                <a:hlinkClick r:id="rId3"/>
              </a:rPr>
              <a:t>| </a:t>
            </a:r>
            <a:r>
              <a:rPr lang="ja-JP" altLang="en-US" dirty="0">
                <a:hlinkClick r:id="rId3"/>
              </a:rPr>
              <a:t>生命保険協会</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8</a:t>
            </a:fld>
            <a:endParaRPr kumimoji="1" lang="ja-JP" altLang="en-US"/>
          </a:p>
        </p:txBody>
      </p:sp>
    </p:spTree>
    <p:extLst>
      <p:ext uri="{BB962C8B-B14F-4D97-AF65-F5344CB8AC3E}">
        <p14:creationId xmlns:p14="http://schemas.microsoft.com/office/powerpoint/2010/main" val="62496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9</a:t>
            </a:fld>
            <a:endParaRPr kumimoji="1" lang="ja-JP" altLang="en-US"/>
          </a:p>
        </p:txBody>
      </p:sp>
    </p:spTree>
    <p:extLst>
      <p:ext uri="{BB962C8B-B14F-4D97-AF65-F5344CB8AC3E}">
        <p14:creationId xmlns:p14="http://schemas.microsoft.com/office/powerpoint/2010/main" val="1708503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10</a:t>
            </a:fld>
            <a:endParaRPr kumimoji="1" lang="ja-JP" altLang="en-US"/>
          </a:p>
        </p:txBody>
      </p:sp>
    </p:spTree>
    <p:extLst>
      <p:ext uri="{BB962C8B-B14F-4D97-AF65-F5344CB8AC3E}">
        <p14:creationId xmlns:p14="http://schemas.microsoft.com/office/powerpoint/2010/main" val="136392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D37DF0D-4AC2-49DD-AD54-4330EA9EEB8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117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8EFDFF0-F32D-4264-93B9-0BA2CCE5082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6868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C63F0-57E2-443C-B317-05C8C6D9BD2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630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B25A94-5A6D-465C-A096-818B23D5893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701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F79605-93D0-4CDC-A591-17726FFA85D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9288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FC5841-7EBA-4DC2-9272-767FF52E990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637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C5BE-93F9-4BCD-91BA-B7891160D6E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396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754EEE-1869-4669-916F-48C96E9C424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771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59160EF-D8AE-4062-A861-16595D46342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0148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984986-3666-4883-B95A-450FBA63C9D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3569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E3BECF-E3DD-4306-829F-538965C6E09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168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26952B-068E-4BBA-980F-EDB1FFD1C5F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618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23675BF-039B-4D60-A63A-B488E3791E2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8310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32C64CD-A161-419B-A750-9AE307A56B1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6764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6DCECCE-C2D8-4A91-AE35-239777E0E43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0960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6425AF-1400-485F-B6CD-36EB25065C1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BF9D08-43D8-49C7-A201-B6E80AAD978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2B8B6D-523A-4C7E-898D-CF970EA9B1F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086594-9D64-4CA0-B52E-B0333998F2F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7363F3-51D0-4B9A-B0A5-3E9756DDAC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69B0B18-8EFB-4C86-80F6-4B0DC68D849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0D5AC3B-3D3D-4894-99D3-1A3D4F96DC3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E099F6-98F8-4206-9ABA-3D7CE626832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2096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E82CB0-D0F3-4283-B5B6-F6730215EA8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0089C9-686A-4CFE-BE20-C49BA570386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67D3C4-0DB5-4C0E-A88D-99C1DD3A39E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B3286B-2E2B-4343-B151-4C3BD0A367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37C4084-79CC-4268-9B26-31BE60D92F3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5320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9FC22D-4E06-470B-91AF-CE437A3A09A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384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F9BB6F-D6E1-4D1C-9825-9E2B49D606B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3684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84E7BC-746C-4A8C-8CEF-6F717A22D31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4990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1AD1CA-72D5-4B99-AC39-21F7F7271C0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4223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099307-490D-4CBF-A968-05987EDF9F0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926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262713D-FC7F-4AC2-A3C7-6B886E5346C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967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CAAEA93-D468-455E-8E1C-DA8E7DA3646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2220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C0461E8-46C8-46DD-BF19-BE8233EB6DF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2025/3/17</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1"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6916" y="554378"/>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「生命保険」に関する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EDC9F91-02E0-2BEC-6056-2B0D076EA122}"/>
              </a:ext>
            </a:extLst>
          </p:cNvPr>
          <p:cNvSpPr>
            <a:spLocks noGrp="1"/>
          </p:cNvSpPr>
          <p:nvPr>
            <p:ph type="sldNum" sz="quarter" idx="12"/>
          </p:nvPr>
        </p:nvSpPr>
        <p:spPr>
          <a:xfrm>
            <a:off x="6897148"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D7E3C1C7-F3A6-FCBC-A1FB-A94396200243}"/>
              </a:ext>
            </a:extLst>
          </p:cNvPr>
          <p:cNvSpPr/>
          <p:nvPr/>
        </p:nvSpPr>
        <p:spPr bwMode="gray">
          <a:xfrm>
            <a:off x="1902881" y="3590589"/>
            <a:ext cx="6783917" cy="283752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２　　　　教科書該当箇所キーワード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P</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３～　　 クイズ 編</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９～　　 生活設計 編</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２４～　商品 編</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３０～　事例 編</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P</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３９～　契約 編</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F034CA4B-AAA6-6A60-79B6-C50C3906B4AF}"/>
              </a:ext>
            </a:extLst>
          </p:cNvPr>
          <p:cNvSpPr/>
          <p:nvPr/>
        </p:nvSpPr>
        <p:spPr bwMode="gray">
          <a:xfrm>
            <a:off x="4077546" y="2915048"/>
            <a:ext cx="1005839" cy="8881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角ゴ ProN W6"/>
              </a:rPr>
              <a:t>目次</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1E43-A9F6-7E5E-2577-D4E499C62BB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522905-E49D-4FA6-D2C5-A75351BE84A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73907E4-2A25-C37A-D192-9160FC4A6BE2}"/>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生活設計と生命保険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41AA4363-D8F3-53DF-E166-E6ECE3601C26}"/>
              </a:ext>
            </a:extLst>
          </p:cNvPr>
          <p:cNvSpPr>
            <a:spLocks noGrp="1"/>
          </p:cNvSpPr>
          <p:nvPr>
            <p:ph type="sldNum" sz="quarter" idx="12"/>
          </p:nvPr>
        </p:nvSpPr>
        <p:spPr>
          <a:xfrm>
            <a:off x="6829281" y="6415073"/>
            <a:ext cx="2133600" cy="365125"/>
          </a:xfrm>
        </p:spPr>
        <p:txBody>
          <a:bodyPr/>
          <a:lstStyle/>
          <a:p>
            <a:fld id="{7B76553B-32E2-D644-9CD0-56FDA882EB90}" type="slidenum">
              <a:rPr kumimoji="1" lang="ja-JP" altLang="en-US" sz="1800" smtClean="0"/>
              <a:t>10</a:t>
            </a:fld>
            <a:endParaRPr kumimoji="1" lang="ja-JP" altLang="en-US" sz="1800"/>
          </a:p>
        </p:txBody>
      </p:sp>
      <p:pic>
        <p:nvPicPr>
          <p:cNvPr id="7" name="図 6">
            <a:extLst>
              <a:ext uri="{FF2B5EF4-FFF2-40B4-BE49-F238E27FC236}">
                <a16:creationId xmlns:a16="http://schemas.microsoft.com/office/drawing/2014/main" id="{53958D68-944F-5115-785B-23B200F6A585}"/>
              </a:ext>
            </a:extLst>
          </p:cNvPr>
          <p:cNvPicPr>
            <a:picLocks noChangeAspect="1"/>
          </p:cNvPicPr>
          <p:nvPr/>
        </p:nvPicPr>
        <p:blipFill>
          <a:blip r:embed="rId3"/>
          <a:stretch>
            <a:fillRect/>
          </a:stretch>
        </p:blipFill>
        <p:spPr>
          <a:xfrm>
            <a:off x="257175" y="1114424"/>
            <a:ext cx="8705706" cy="4900613"/>
          </a:xfrm>
          <a:prstGeom prst="rect">
            <a:avLst/>
          </a:prstGeom>
        </p:spPr>
      </p:pic>
    </p:spTree>
    <p:extLst>
      <p:ext uri="{BB962C8B-B14F-4D97-AF65-F5344CB8AC3E}">
        <p14:creationId xmlns:p14="http://schemas.microsoft.com/office/powerpoint/2010/main" val="399881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7B7DE-A565-F43F-110A-AD255E40B75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55DB179-E309-0FCB-43DE-FCF9B185ECF3}"/>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D3C3E76-A665-F7BB-7C4F-37C9EF71A6BF}"/>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E1A074ED-DE63-FAB0-4FF3-EFB312C5B801}"/>
              </a:ext>
            </a:extLst>
          </p:cNvPr>
          <p:cNvSpPr txBox="1"/>
          <p:nvPr/>
        </p:nvSpPr>
        <p:spPr>
          <a:xfrm>
            <a:off x="457227" y="933429"/>
            <a:ext cx="8826879" cy="461665"/>
          </a:xfrm>
          <a:prstGeom prst="rect">
            <a:avLst/>
          </a:prstGeom>
          <a:noFill/>
          <a:ln w="12700">
            <a:noFill/>
            <a:prstDash val="dash"/>
          </a:ln>
        </p:spPr>
        <p:txBody>
          <a:bodyPr wrap="square" rtlCol="0">
            <a:spAutoFit/>
          </a:bodyPr>
          <a:lstStyle/>
          <a:p>
            <a:r>
              <a:rPr kumimoji="1" lang="ja-JP" altLang="en-US" sz="24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4" name="正方形/長方形 43">
            <a:extLst>
              <a:ext uri="{FF2B5EF4-FFF2-40B4-BE49-F238E27FC236}">
                <a16:creationId xmlns:a16="http://schemas.microsoft.com/office/drawing/2014/main" id="{F2B58AEA-7991-E479-2881-CF582FEDDF41}"/>
              </a:ext>
            </a:extLst>
          </p:cNvPr>
          <p:cNvSpPr/>
          <p:nvPr/>
        </p:nvSpPr>
        <p:spPr>
          <a:xfrm>
            <a:off x="907017" y="4825865"/>
            <a:ext cx="2506452" cy="1199819"/>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4940CC87-090E-06CA-4B02-901EE5BCFAAA}"/>
              </a:ext>
            </a:extLst>
          </p:cNvPr>
          <p:cNvSpPr/>
          <p:nvPr/>
        </p:nvSpPr>
        <p:spPr>
          <a:xfrm>
            <a:off x="3512814" y="4825865"/>
            <a:ext cx="2382544" cy="1199819"/>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0146F5E2-B12A-F30B-5CFF-09309006D2B3}"/>
              </a:ext>
            </a:extLst>
          </p:cNvPr>
          <p:cNvSpPr/>
          <p:nvPr/>
        </p:nvSpPr>
        <p:spPr>
          <a:xfrm>
            <a:off x="5962899" y="4825865"/>
            <a:ext cx="2718520" cy="1199819"/>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3C8430D-C7A1-9BC3-4E70-8DDC4302046F}"/>
              </a:ext>
            </a:extLst>
          </p:cNvPr>
          <p:cNvSpPr txBox="1"/>
          <p:nvPr/>
        </p:nvSpPr>
        <p:spPr>
          <a:xfrm>
            <a:off x="957659" y="4830463"/>
            <a:ext cx="2455810" cy="1061829"/>
          </a:xfrm>
          <a:prstGeom prst="rect">
            <a:avLst/>
          </a:prstGeom>
          <a:noFill/>
        </p:spPr>
        <p:txBody>
          <a:bodyPr wrap="square" rtlCol="0">
            <a:spAutoFit/>
          </a:bodyPr>
          <a:lstStyle/>
          <a:p>
            <a:pPr algn="ctr"/>
            <a:r>
              <a:rPr lang="ja-JP" altLang="en-US" sz="1600" b="1" dirty="0">
                <a:solidFill>
                  <a:schemeClr val="accent2"/>
                </a:solidFill>
                <a:latin typeface="Meiryo UI" panose="020B0604030504040204" pitchFamily="50" charset="-128"/>
                <a:ea typeface="Meiryo UI" panose="020B0604030504040204" pitchFamily="50" charset="-128"/>
              </a:rPr>
              <a:t>＜結婚＞</a:t>
            </a:r>
            <a:endParaRPr lang="en-US" altLang="ja-JP" sz="1600" b="1" dirty="0">
              <a:solidFill>
                <a:schemeClr val="accent2"/>
              </a:solidFill>
              <a:latin typeface="Meiryo UI" panose="020B0604030504040204" pitchFamily="50" charset="-128"/>
              <a:ea typeface="Meiryo UI" panose="020B0604030504040204" pitchFamily="50" charset="-128"/>
            </a:endParaRPr>
          </a:p>
          <a:p>
            <a:pPr algn="ctr"/>
            <a:endParaRPr lang="en-US" altLang="ja-JP" sz="500" b="1" dirty="0">
              <a:solidFill>
                <a:schemeClr val="accent2"/>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残される配偶者の収入状況に応じた死亡保障を検討する必要があります。</a:t>
            </a:r>
          </a:p>
        </p:txBody>
      </p:sp>
      <p:sp>
        <p:nvSpPr>
          <p:cNvPr id="42" name="テキスト ボックス 41">
            <a:extLst>
              <a:ext uri="{FF2B5EF4-FFF2-40B4-BE49-F238E27FC236}">
                <a16:creationId xmlns:a16="http://schemas.microsoft.com/office/drawing/2014/main" id="{B05C043F-1BF9-1DE8-2F41-0984F3F8592D}"/>
              </a:ext>
            </a:extLst>
          </p:cNvPr>
          <p:cNvSpPr txBox="1"/>
          <p:nvPr/>
        </p:nvSpPr>
        <p:spPr>
          <a:xfrm>
            <a:off x="3514963" y="4830463"/>
            <a:ext cx="2425950" cy="1061829"/>
          </a:xfrm>
          <a:prstGeom prst="rect">
            <a:avLst/>
          </a:prstGeom>
          <a:noFill/>
        </p:spPr>
        <p:txBody>
          <a:bodyPr wrap="square" rtlCol="0">
            <a:spAutoFit/>
          </a:bodyPr>
          <a:lstStyle/>
          <a:p>
            <a:pPr algn="ctr"/>
            <a:r>
              <a:rPr lang="ja-JP" altLang="en-US" sz="1600" b="1" dirty="0">
                <a:solidFill>
                  <a:schemeClr val="tx2"/>
                </a:solidFill>
                <a:latin typeface="Meiryo UI" panose="020B0604030504040204" pitchFamily="50" charset="-128"/>
                <a:ea typeface="Meiryo UI" panose="020B0604030504040204" pitchFamily="50" charset="-128"/>
              </a:rPr>
              <a:t>＜出産＞</a:t>
            </a:r>
            <a:endParaRPr lang="en-US" altLang="ja-JP" sz="1600" b="1" dirty="0">
              <a:solidFill>
                <a:schemeClr val="tx2"/>
              </a:solidFill>
              <a:latin typeface="Meiryo UI" panose="020B0604030504040204" pitchFamily="50" charset="-128"/>
              <a:ea typeface="Meiryo UI" panose="020B0604030504040204" pitchFamily="50" charset="-128"/>
            </a:endParaRPr>
          </a:p>
          <a:p>
            <a:pPr algn="ctr"/>
            <a:endParaRPr lang="en-US" altLang="ja-JP" sz="500" b="1" dirty="0">
              <a:solidFill>
                <a:schemeClr val="tx2"/>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遺族の生活費や教育費をまかなうための、より大きな保障が必要となります。</a:t>
            </a:r>
          </a:p>
        </p:txBody>
      </p:sp>
      <p:sp>
        <p:nvSpPr>
          <p:cNvPr id="43" name="テキスト ボックス 42">
            <a:extLst>
              <a:ext uri="{FF2B5EF4-FFF2-40B4-BE49-F238E27FC236}">
                <a16:creationId xmlns:a16="http://schemas.microsoft.com/office/drawing/2014/main" id="{0307814E-487D-D289-949D-DC070546D245}"/>
              </a:ext>
            </a:extLst>
          </p:cNvPr>
          <p:cNvSpPr txBox="1"/>
          <p:nvPr/>
        </p:nvSpPr>
        <p:spPr>
          <a:xfrm>
            <a:off x="5940912" y="4830463"/>
            <a:ext cx="2740507" cy="1061829"/>
          </a:xfrm>
          <a:prstGeom prst="rect">
            <a:avLst/>
          </a:prstGeom>
          <a:noFill/>
        </p:spPr>
        <p:txBody>
          <a:bodyPr wrap="square" rtlCol="0">
            <a:spAutoFit/>
          </a:bodyPr>
          <a:lstStyle/>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5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親としての責任は減るため、死亡</a:t>
            </a:r>
            <a:endPar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保障の必要な金額はその分減少します。</a:t>
            </a:r>
          </a:p>
        </p:txBody>
      </p:sp>
      <p:sp>
        <p:nvSpPr>
          <p:cNvPr id="35" name="テキスト ボックス 34">
            <a:extLst>
              <a:ext uri="{FF2B5EF4-FFF2-40B4-BE49-F238E27FC236}">
                <a16:creationId xmlns:a16="http://schemas.microsoft.com/office/drawing/2014/main" id="{FA003F71-9209-7366-0BB0-5A39EB255499}"/>
              </a:ext>
            </a:extLst>
          </p:cNvPr>
          <p:cNvSpPr txBox="1"/>
          <p:nvPr/>
        </p:nvSpPr>
        <p:spPr>
          <a:xfrm>
            <a:off x="425971" y="1706721"/>
            <a:ext cx="6369081" cy="338554"/>
          </a:xfrm>
          <a:prstGeom prst="rect">
            <a:avLst/>
          </a:prstGeom>
          <a:noFill/>
          <a:ln w="12700">
            <a:noFill/>
            <a:prstDash val="dash"/>
          </a:ln>
        </p:spPr>
        <p:txBody>
          <a:bodyPr wrap="square" rtlCol="0">
            <a:spAutoFit/>
          </a:bodyPr>
          <a:lstStyle/>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CF3FFA58-A992-13C4-4A6A-AC4F0744874F}"/>
              </a:ext>
            </a:extLst>
          </p:cNvPr>
          <p:cNvSpPr/>
          <p:nvPr/>
        </p:nvSpPr>
        <p:spPr bwMode="gray">
          <a:xfrm>
            <a:off x="7500290" y="330156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2D46478-944D-544F-7AD5-46C7C3BA2D59}"/>
              </a:ext>
            </a:extLst>
          </p:cNvPr>
          <p:cNvSpPr/>
          <p:nvPr/>
        </p:nvSpPr>
        <p:spPr bwMode="gray">
          <a:xfrm>
            <a:off x="6170715" y="288258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AB990FF-811D-06FF-7612-FB918044E1EB}"/>
              </a:ext>
            </a:extLst>
          </p:cNvPr>
          <p:cNvSpPr txBox="1"/>
          <p:nvPr/>
        </p:nvSpPr>
        <p:spPr>
          <a:xfrm>
            <a:off x="544876" y="4158038"/>
            <a:ext cx="763063"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E6BBCA9B-6A48-FA6F-4DDF-8CCEDC7A79D0}"/>
              </a:ext>
            </a:extLst>
          </p:cNvPr>
          <p:cNvSpPr txBox="1"/>
          <p:nvPr/>
        </p:nvSpPr>
        <p:spPr>
          <a:xfrm>
            <a:off x="1868183" y="4158038"/>
            <a:ext cx="763063"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19AFD84-D9C4-8FE2-B4C0-16DA205E6F39}"/>
              </a:ext>
            </a:extLst>
          </p:cNvPr>
          <p:cNvSpPr txBox="1"/>
          <p:nvPr/>
        </p:nvSpPr>
        <p:spPr>
          <a:xfrm>
            <a:off x="2978888" y="4158038"/>
            <a:ext cx="1254766"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105EEEBD-7E5A-5696-103C-F10DCB9D0705}"/>
              </a:ext>
            </a:extLst>
          </p:cNvPr>
          <p:cNvSpPr txBox="1"/>
          <p:nvPr/>
        </p:nvSpPr>
        <p:spPr>
          <a:xfrm>
            <a:off x="4218239" y="4158038"/>
            <a:ext cx="1401393"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8AD28C66-2D02-3427-444A-CF1A49B6BBE2}"/>
              </a:ext>
            </a:extLst>
          </p:cNvPr>
          <p:cNvSpPr txBox="1"/>
          <p:nvPr/>
        </p:nvSpPr>
        <p:spPr>
          <a:xfrm>
            <a:off x="5725111" y="4158038"/>
            <a:ext cx="1108734"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F3B9A17-BA49-0F0D-CB55-A27BC35039AD}"/>
              </a:ext>
            </a:extLst>
          </p:cNvPr>
          <p:cNvSpPr txBox="1"/>
          <p:nvPr/>
        </p:nvSpPr>
        <p:spPr>
          <a:xfrm>
            <a:off x="7178150" y="4158038"/>
            <a:ext cx="763063"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0BA6D00-E8F3-FF18-732E-754277FCAE99}"/>
              </a:ext>
            </a:extLst>
          </p:cNvPr>
          <p:cNvSpPr/>
          <p:nvPr/>
        </p:nvSpPr>
        <p:spPr bwMode="gray">
          <a:xfrm>
            <a:off x="922025" y="355324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55970F6-5E00-F174-2F9A-358575FFFB35}"/>
              </a:ext>
            </a:extLst>
          </p:cNvPr>
          <p:cNvSpPr/>
          <p:nvPr/>
        </p:nvSpPr>
        <p:spPr bwMode="gray">
          <a:xfrm>
            <a:off x="2251208" y="304705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4CA401E-C568-2CE6-758E-62D6036D0DAF}"/>
              </a:ext>
            </a:extLst>
          </p:cNvPr>
          <p:cNvSpPr/>
          <p:nvPr/>
        </p:nvSpPr>
        <p:spPr bwMode="gray">
          <a:xfrm>
            <a:off x="3618957" y="267294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F227768-F4AD-D543-D246-4DE1B67276FE}"/>
              </a:ext>
            </a:extLst>
          </p:cNvPr>
          <p:cNvSpPr/>
          <p:nvPr/>
        </p:nvSpPr>
        <p:spPr bwMode="gray">
          <a:xfrm>
            <a:off x="4918936" y="231491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307749AD-333D-EFCB-E686-3FBFBDA27FD5}"/>
              </a:ext>
            </a:extLst>
          </p:cNvPr>
          <p:cNvCxnSpPr>
            <a:cxnSpLocks/>
          </p:cNvCxnSpPr>
          <p:nvPr/>
        </p:nvCxnSpPr>
        <p:spPr>
          <a:xfrm flipV="1">
            <a:off x="651775" y="227946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252A5259-03B8-E5E0-A70C-8C49D8F0DA0B}"/>
              </a:ext>
            </a:extLst>
          </p:cNvPr>
          <p:cNvSpPr txBox="1"/>
          <p:nvPr/>
        </p:nvSpPr>
        <p:spPr>
          <a:xfrm>
            <a:off x="183816" y="2663907"/>
            <a:ext cx="430887" cy="1118255"/>
          </a:xfrm>
          <a:prstGeom prst="rect">
            <a:avLst/>
          </a:prstGeom>
          <a:noFill/>
        </p:spPr>
        <p:txBody>
          <a:bodyPr vert="eaVert" wrap="none" rtlCol="0">
            <a:spAutoFit/>
          </a:bodyPr>
          <a:lstStyle/>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9BF25FCA-E734-5210-81B1-50EB08502B73}"/>
              </a:ext>
            </a:extLst>
          </p:cNvPr>
          <p:cNvPicPr>
            <a:picLocks noChangeAspect="1"/>
          </p:cNvPicPr>
          <p:nvPr/>
        </p:nvPicPr>
        <p:blipFill>
          <a:blip r:embed="rId3"/>
          <a:stretch>
            <a:fillRect/>
          </a:stretch>
        </p:blipFill>
        <p:spPr>
          <a:xfrm>
            <a:off x="897371" y="308485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325142C6-1FA6-431B-F6FA-242F7D2410FD}"/>
              </a:ext>
            </a:extLst>
          </p:cNvPr>
          <p:cNvPicPr>
            <a:picLocks noChangeAspect="1"/>
          </p:cNvPicPr>
          <p:nvPr/>
        </p:nvPicPr>
        <p:blipFill rotWithShape="1">
          <a:blip r:embed="rId4"/>
          <a:srcRect b="34457"/>
          <a:stretch/>
        </p:blipFill>
        <p:spPr>
          <a:xfrm>
            <a:off x="1669285" y="308485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1D649020-080F-21F8-B24B-9EED1C13A103}"/>
              </a:ext>
            </a:extLst>
          </p:cNvPr>
          <p:cNvPicPr>
            <a:picLocks noChangeAspect="1"/>
          </p:cNvPicPr>
          <p:nvPr/>
        </p:nvPicPr>
        <p:blipFill>
          <a:blip r:embed="rId5"/>
          <a:stretch>
            <a:fillRect/>
          </a:stretch>
        </p:blipFill>
        <p:spPr>
          <a:xfrm>
            <a:off x="3267508" y="3474007"/>
            <a:ext cx="799296" cy="768306"/>
          </a:xfrm>
          <a:prstGeom prst="rect">
            <a:avLst/>
          </a:prstGeom>
        </p:spPr>
      </p:pic>
      <p:pic>
        <p:nvPicPr>
          <p:cNvPr id="14" name="図 13">
            <a:extLst>
              <a:ext uri="{FF2B5EF4-FFF2-40B4-BE49-F238E27FC236}">
                <a16:creationId xmlns:a16="http://schemas.microsoft.com/office/drawing/2014/main" id="{4E11413E-2E0B-CF77-8899-FE6623262C91}"/>
              </a:ext>
            </a:extLst>
          </p:cNvPr>
          <p:cNvPicPr>
            <a:picLocks noChangeAspect="1"/>
          </p:cNvPicPr>
          <p:nvPr/>
        </p:nvPicPr>
        <p:blipFill>
          <a:blip r:embed="rId6"/>
          <a:stretch>
            <a:fillRect/>
          </a:stretch>
        </p:blipFill>
        <p:spPr>
          <a:xfrm>
            <a:off x="4590862" y="3430184"/>
            <a:ext cx="686977" cy="812129"/>
          </a:xfrm>
          <a:prstGeom prst="rect">
            <a:avLst/>
          </a:prstGeom>
        </p:spPr>
      </p:pic>
      <p:pic>
        <p:nvPicPr>
          <p:cNvPr id="29" name="図 28">
            <a:extLst>
              <a:ext uri="{FF2B5EF4-FFF2-40B4-BE49-F238E27FC236}">
                <a16:creationId xmlns:a16="http://schemas.microsoft.com/office/drawing/2014/main" id="{91426E19-CC35-AFF3-E8A2-19E6F77AA700}"/>
              </a:ext>
            </a:extLst>
          </p:cNvPr>
          <p:cNvPicPr>
            <a:picLocks noChangeAspect="1"/>
          </p:cNvPicPr>
          <p:nvPr/>
        </p:nvPicPr>
        <p:blipFill>
          <a:blip r:embed="rId7"/>
          <a:stretch>
            <a:fillRect/>
          </a:stretch>
        </p:blipFill>
        <p:spPr>
          <a:xfrm>
            <a:off x="5696244" y="306132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515BC669-944B-1775-5E42-CF1725B22D55}"/>
              </a:ext>
            </a:extLst>
          </p:cNvPr>
          <p:cNvPicPr>
            <a:picLocks noChangeAspect="1"/>
          </p:cNvPicPr>
          <p:nvPr/>
        </p:nvPicPr>
        <p:blipFill>
          <a:blip r:embed="rId8"/>
          <a:stretch>
            <a:fillRect/>
          </a:stretch>
        </p:blipFill>
        <p:spPr>
          <a:xfrm>
            <a:off x="7058213" y="3077593"/>
            <a:ext cx="1085552" cy="1164720"/>
          </a:xfrm>
          <a:prstGeom prst="rect">
            <a:avLst/>
          </a:prstGeom>
        </p:spPr>
      </p:pic>
      <p:sp>
        <p:nvSpPr>
          <p:cNvPr id="2" name="スライド番号プレースホルダー 1">
            <a:extLst>
              <a:ext uri="{FF2B5EF4-FFF2-40B4-BE49-F238E27FC236}">
                <a16:creationId xmlns:a16="http://schemas.microsoft.com/office/drawing/2014/main" id="{55F0F51D-E3A5-EF73-75FC-28E71969532F}"/>
              </a:ext>
            </a:extLst>
          </p:cNvPr>
          <p:cNvSpPr>
            <a:spLocks noGrp="1"/>
          </p:cNvSpPr>
          <p:nvPr>
            <p:ph type="sldNum" sz="quarter" idx="12"/>
          </p:nvPr>
        </p:nvSpPr>
        <p:spPr>
          <a:xfrm>
            <a:off x="6860435" y="633957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51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DFA0-0708-140A-F8CF-25B379571A54}"/>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EDB60A95-E02E-6F01-E5E1-D3A4C236EA3D}"/>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5B1E937-D63D-0CAA-69DF-F104399BF8C4}"/>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38181EEB-505A-4D0E-ACF7-C881DEB53BEB}"/>
              </a:ext>
            </a:extLst>
          </p:cNvPr>
          <p:cNvSpPr>
            <a:spLocks noGrp="1"/>
          </p:cNvSpPr>
          <p:nvPr>
            <p:ph type="sldNum" sz="quarter" idx="12"/>
          </p:nvPr>
        </p:nvSpPr>
        <p:spPr>
          <a:xfrm>
            <a:off x="6729368" y="6381517"/>
            <a:ext cx="2133600" cy="365125"/>
          </a:xfrm>
        </p:spPr>
        <p:txBody>
          <a:bodyPr/>
          <a:lstStyle/>
          <a:p>
            <a:fld id="{7B76553B-32E2-D644-9CD0-56FDA882EB90}" type="slidenum">
              <a:rPr kumimoji="1" lang="ja-JP" altLang="en-US" sz="1800" smtClean="0"/>
              <a:t>12</a:t>
            </a:fld>
            <a:endParaRPr kumimoji="1" lang="ja-JP" altLang="en-US" sz="1800" dirty="0"/>
          </a:p>
        </p:txBody>
      </p:sp>
      <p:sp>
        <p:nvSpPr>
          <p:cNvPr id="25" name="正方形/長方形 24">
            <a:extLst>
              <a:ext uri="{FF2B5EF4-FFF2-40B4-BE49-F238E27FC236}">
                <a16:creationId xmlns:a16="http://schemas.microsoft.com/office/drawing/2014/main" id="{802F4E73-5952-2DC8-A8A8-20943795B59B}"/>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結婚を機に新規加入した生命保険の種類</a:t>
            </a:r>
            <a:r>
              <a:rPr lang="ja-JP" altLang="en-US" b="1" dirty="0">
                <a:solidFill>
                  <a:srgbClr val="FFFFFF"/>
                </a:solidFill>
                <a:latin typeface="Meiryo UI" panose="020B0604030504040204" pitchFamily="50" charset="-128"/>
                <a:ea typeface="Meiryo UI" panose="020B0604030504040204" pitchFamily="50" charset="-128"/>
                <a:cs typeface="ヒラギノ角ゴ ProN W6"/>
              </a:rPr>
              <a:t>（複数回答）</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13" name="Picture 9">
            <a:extLst>
              <a:ext uri="{FF2B5EF4-FFF2-40B4-BE49-F238E27FC236}">
                <a16:creationId xmlns:a16="http://schemas.microsoft.com/office/drawing/2014/main" id="{E217719A-92C7-B34E-FB8A-7A465E208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93881"/>
            <a:ext cx="9148763"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D2DC2259-6C15-CD6B-DE38-04395BFD8B9F}"/>
              </a:ext>
            </a:extLst>
          </p:cNvPr>
          <p:cNvPicPr>
            <a:picLocks noChangeAspect="1"/>
          </p:cNvPicPr>
          <p:nvPr/>
        </p:nvPicPr>
        <p:blipFill>
          <a:blip r:embed="rId4"/>
          <a:stretch>
            <a:fillRect/>
          </a:stretch>
        </p:blipFill>
        <p:spPr>
          <a:xfrm>
            <a:off x="8316644" y="1270858"/>
            <a:ext cx="808046" cy="223023"/>
          </a:xfrm>
          <a:prstGeom prst="rect">
            <a:avLst/>
          </a:prstGeom>
        </p:spPr>
      </p:pic>
    </p:spTree>
    <p:extLst>
      <p:ext uri="{BB962C8B-B14F-4D97-AF65-F5344CB8AC3E}">
        <p14:creationId xmlns:p14="http://schemas.microsoft.com/office/powerpoint/2010/main" val="188090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68F9-CD77-F9BB-D096-5D42A9B6A332}"/>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4D0FFE29-3092-E759-CD51-638BAC90598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21BA70C-747D-CC73-0AB6-D09A8B45A8A7}"/>
              </a:ext>
            </a:extLst>
          </p:cNvPr>
          <p:cNvSpPr/>
          <p:nvPr/>
        </p:nvSpPr>
        <p:spPr bwMode="white">
          <a:xfrm>
            <a:off x="56447" y="16844"/>
            <a:ext cx="908755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私的保障による準備の状況は？</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3C3DA664-DD99-26C1-D557-B8804A2AF9F2}"/>
              </a:ext>
            </a:extLst>
          </p:cNvPr>
          <p:cNvSpPr>
            <a:spLocks noGrp="1"/>
          </p:cNvSpPr>
          <p:nvPr>
            <p:ph type="sldNum" sz="quarter" idx="12"/>
          </p:nvPr>
        </p:nvSpPr>
        <p:spPr>
          <a:xfrm>
            <a:off x="6821647" y="6394239"/>
            <a:ext cx="2133600" cy="365125"/>
          </a:xfrm>
        </p:spPr>
        <p:txBody>
          <a:bodyPr/>
          <a:lstStyle/>
          <a:p>
            <a:fld id="{7B76553B-32E2-D644-9CD0-56FDA882EB90}" type="slidenum">
              <a:rPr kumimoji="1" lang="ja-JP" altLang="en-US" sz="1800" smtClean="0"/>
              <a:t>13</a:t>
            </a:fld>
            <a:endParaRPr kumimoji="1" lang="ja-JP" altLang="en-US" sz="1800" dirty="0"/>
          </a:p>
        </p:txBody>
      </p:sp>
      <p:pic>
        <p:nvPicPr>
          <p:cNvPr id="14" name="Picture 5">
            <a:extLst>
              <a:ext uri="{FF2B5EF4-FFF2-40B4-BE49-F238E27FC236}">
                <a16:creationId xmlns:a16="http://schemas.microsoft.com/office/drawing/2014/main" id="{5EB14699-234F-0B9F-976D-DD576793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913817"/>
            <a:ext cx="914876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a:extLst>
              <a:ext uri="{FF2B5EF4-FFF2-40B4-BE49-F238E27FC236}">
                <a16:creationId xmlns:a16="http://schemas.microsoft.com/office/drawing/2014/main" id="{E424D337-968C-1C09-1621-9BFAC385A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27" y="3604039"/>
            <a:ext cx="6756052" cy="315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51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49679-A5EC-C644-24C0-CB1178DA44AD}"/>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B4DB57D5-08E6-7BB0-0A52-1A418E550A03}"/>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F0B302-6964-A4D7-18BF-424031FEA574}"/>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5FB9950-032C-E875-5CAE-58459B6CFF87}"/>
              </a:ext>
            </a:extLst>
          </p:cNvPr>
          <p:cNvSpPr>
            <a:spLocks noGrp="1"/>
          </p:cNvSpPr>
          <p:nvPr>
            <p:ph type="sldNum" sz="quarter" idx="12"/>
          </p:nvPr>
        </p:nvSpPr>
        <p:spPr>
          <a:xfrm>
            <a:off x="6821647" y="6373128"/>
            <a:ext cx="2133600" cy="365125"/>
          </a:xfrm>
        </p:spPr>
        <p:txBody>
          <a:bodyPr/>
          <a:lstStyle/>
          <a:p>
            <a:fld id="{7B76553B-32E2-D644-9CD0-56FDA882EB90}" type="slidenum">
              <a:rPr kumimoji="1" lang="ja-JP" altLang="en-US" sz="1800" smtClean="0"/>
              <a:t>14</a:t>
            </a:fld>
            <a:endParaRPr kumimoji="1" lang="ja-JP" altLang="en-US" sz="1800" dirty="0"/>
          </a:p>
        </p:txBody>
      </p:sp>
      <p:sp>
        <p:nvSpPr>
          <p:cNvPr id="25" name="正方形/長方形 24">
            <a:extLst>
              <a:ext uri="{FF2B5EF4-FFF2-40B4-BE49-F238E27FC236}">
                <a16:creationId xmlns:a16="http://schemas.microsoft.com/office/drawing/2014/main" id="{1E08799D-2E62-F072-3561-1B7017DD12AE}"/>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加入している生命保険の保障額はどれくらい？</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テキスト ボックス 10">
            <a:extLst>
              <a:ext uri="{FF2B5EF4-FFF2-40B4-BE49-F238E27FC236}">
                <a16:creationId xmlns:a16="http://schemas.microsoft.com/office/drawing/2014/main" id="{4A75C7C1-5F33-4DAC-8C23-DA569A7DB834}"/>
              </a:ext>
            </a:extLst>
          </p:cNvPr>
          <p:cNvSpPr txBox="1"/>
          <p:nvPr/>
        </p:nvSpPr>
        <p:spPr>
          <a:xfrm>
            <a:off x="96998" y="830986"/>
            <a:ext cx="6832439" cy="954107"/>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●世帯と世帯主・配偶者の死亡保険金額（２人以上の世帯）</a:t>
            </a:r>
          </a:p>
        </p:txBody>
      </p:sp>
      <p:pic>
        <p:nvPicPr>
          <p:cNvPr id="12" name="図 11">
            <a:extLst>
              <a:ext uri="{FF2B5EF4-FFF2-40B4-BE49-F238E27FC236}">
                <a16:creationId xmlns:a16="http://schemas.microsoft.com/office/drawing/2014/main" id="{BFAE1CE4-8E50-247E-9A7B-3765A2BEEA8D}"/>
              </a:ext>
            </a:extLst>
          </p:cNvPr>
          <p:cNvPicPr>
            <a:picLocks noChangeAspect="1"/>
          </p:cNvPicPr>
          <p:nvPr/>
        </p:nvPicPr>
        <p:blipFill>
          <a:blip r:embed="rId3"/>
          <a:stretch>
            <a:fillRect/>
          </a:stretch>
        </p:blipFill>
        <p:spPr>
          <a:xfrm>
            <a:off x="175133" y="1890897"/>
            <a:ext cx="8832365" cy="2131781"/>
          </a:xfrm>
          <a:prstGeom prst="rect">
            <a:avLst/>
          </a:prstGeom>
        </p:spPr>
      </p:pic>
      <p:pic>
        <p:nvPicPr>
          <p:cNvPr id="14" name="図 13">
            <a:extLst>
              <a:ext uri="{FF2B5EF4-FFF2-40B4-BE49-F238E27FC236}">
                <a16:creationId xmlns:a16="http://schemas.microsoft.com/office/drawing/2014/main" id="{820F7E02-D575-77D5-5A19-D38D371E9B92}"/>
              </a:ext>
            </a:extLst>
          </p:cNvPr>
          <p:cNvPicPr>
            <a:picLocks noChangeAspect="1"/>
          </p:cNvPicPr>
          <p:nvPr/>
        </p:nvPicPr>
        <p:blipFill>
          <a:blip r:embed="rId4"/>
          <a:stretch>
            <a:fillRect/>
          </a:stretch>
        </p:blipFill>
        <p:spPr>
          <a:xfrm>
            <a:off x="175133" y="4135543"/>
            <a:ext cx="7953373" cy="1204983"/>
          </a:xfrm>
          <a:prstGeom prst="rect">
            <a:avLst/>
          </a:prstGeom>
        </p:spPr>
      </p:pic>
    </p:spTree>
    <p:extLst>
      <p:ext uri="{BB962C8B-B14F-4D97-AF65-F5344CB8AC3E}">
        <p14:creationId xmlns:p14="http://schemas.microsoft.com/office/powerpoint/2010/main" val="345715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D533-B112-CFD5-A66E-B4290399E126}"/>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6C5002D9-9300-3DFA-3B4A-338A14DA8B1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E6A7AE4-E4AF-04BC-8FFF-4FB054A503D2}"/>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葬儀やお墓にはどれくらい費用がかかる？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39D3116A-2E91-757B-A884-ACA6CD7E46EF}"/>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02185AAF-9D91-CCFD-250D-831A701065D0}"/>
              </a:ext>
            </a:extLst>
          </p:cNvPr>
          <p:cNvSpPr>
            <a:spLocks noGrp="1"/>
          </p:cNvSpPr>
          <p:nvPr>
            <p:ph type="sldNum" sz="quarter" idx="12"/>
          </p:nvPr>
        </p:nvSpPr>
        <p:spPr>
          <a:xfrm>
            <a:off x="6863592" y="6433996"/>
            <a:ext cx="2133600" cy="365125"/>
          </a:xfrm>
        </p:spPr>
        <p:txBody>
          <a:bodyPr/>
          <a:lstStyle/>
          <a:p>
            <a:fld id="{7B76553B-32E2-D644-9CD0-56FDA882EB90}" type="slidenum">
              <a:rPr kumimoji="1" lang="ja-JP" altLang="en-US" sz="1800" smtClean="0"/>
              <a:t>15</a:t>
            </a:fld>
            <a:endParaRPr kumimoji="1" lang="ja-JP" altLang="en-US" sz="1800"/>
          </a:p>
        </p:txBody>
      </p:sp>
      <p:pic>
        <p:nvPicPr>
          <p:cNvPr id="6" name="図 5">
            <a:extLst>
              <a:ext uri="{FF2B5EF4-FFF2-40B4-BE49-F238E27FC236}">
                <a16:creationId xmlns:a16="http://schemas.microsoft.com/office/drawing/2014/main" id="{1372155E-0F35-7B46-D428-C949E62DEE9E}"/>
              </a:ext>
            </a:extLst>
          </p:cNvPr>
          <p:cNvPicPr>
            <a:picLocks noChangeAspect="1"/>
          </p:cNvPicPr>
          <p:nvPr/>
        </p:nvPicPr>
        <p:blipFill>
          <a:blip r:embed="rId3"/>
          <a:stretch>
            <a:fillRect/>
          </a:stretch>
        </p:blipFill>
        <p:spPr>
          <a:xfrm>
            <a:off x="115262" y="812473"/>
            <a:ext cx="8913475" cy="5483860"/>
          </a:xfrm>
          <a:prstGeom prst="rect">
            <a:avLst/>
          </a:prstGeom>
        </p:spPr>
      </p:pic>
    </p:spTree>
    <p:extLst>
      <p:ext uri="{BB962C8B-B14F-4D97-AF65-F5344CB8AC3E}">
        <p14:creationId xmlns:p14="http://schemas.microsoft.com/office/powerpoint/2010/main" val="177286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5297-47CA-E65A-0886-ACE85F743D59}"/>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82A88E53-7651-B73A-7E75-FE401A1931D4}"/>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56C668D-B6D7-2C97-9CA1-8AB84D104874}"/>
              </a:ext>
            </a:extLst>
          </p:cNvPr>
          <p:cNvSpPr/>
          <p:nvPr/>
        </p:nvSpPr>
        <p:spPr bwMode="white">
          <a:xfrm>
            <a:off x="-10761" y="33904"/>
            <a:ext cx="9674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　加入している医療保険・医療関係特約の保障額はどれくらい？</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FE89DFA2-5D77-A70F-53A7-3B32B0971155}"/>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0722297F-F35C-25D0-C83C-81863528B5FF}"/>
              </a:ext>
            </a:extLst>
          </p:cNvPr>
          <p:cNvSpPr>
            <a:spLocks noGrp="1"/>
          </p:cNvSpPr>
          <p:nvPr>
            <p:ph type="sldNum" sz="quarter" idx="12"/>
          </p:nvPr>
        </p:nvSpPr>
        <p:spPr>
          <a:xfrm>
            <a:off x="6855203" y="6381517"/>
            <a:ext cx="2133600" cy="365125"/>
          </a:xfrm>
        </p:spPr>
        <p:txBody>
          <a:bodyPr/>
          <a:lstStyle/>
          <a:p>
            <a:fld id="{7B76553B-32E2-D644-9CD0-56FDA882EB90}" type="slidenum">
              <a:rPr kumimoji="1" lang="ja-JP" altLang="en-US" sz="1800" smtClean="0"/>
              <a:t>16</a:t>
            </a:fld>
            <a:endParaRPr kumimoji="1" lang="ja-JP" altLang="en-US" sz="1800" dirty="0"/>
          </a:p>
        </p:txBody>
      </p:sp>
      <p:sp>
        <p:nvSpPr>
          <p:cNvPr id="5" name="テキスト ボックス 4">
            <a:extLst>
              <a:ext uri="{FF2B5EF4-FFF2-40B4-BE49-F238E27FC236}">
                <a16:creationId xmlns:a16="http://schemas.microsoft.com/office/drawing/2014/main" id="{EF0D3DD9-0C5F-B91C-093E-AE1D3DF1EEB7}"/>
              </a:ext>
            </a:extLst>
          </p:cNvPr>
          <p:cNvSpPr txBox="1"/>
          <p:nvPr/>
        </p:nvSpPr>
        <p:spPr>
          <a:xfrm>
            <a:off x="96998" y="830986"/>
            <a:ext cx="6832439" cy="954107"/>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●世帯主と配偶者の疾病入院給付金日額</a:t>
            </a:r>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（２人以上の世帯）</a:t>
            </a:r>
          </a:p>
        </p:txBody>
      </p:sp>
      <p:pic>
        <p:nvPicPr>
          <p:cNvPr id="6" name="図 5">
            <a:extLst>
              <a:ext uri="{FF2B5EF4-FFF2-40B4-BE49-F238E27FC236}">
                <a16:creationId xmlns:a16="http://schemas.microsoft.com/office/drawing/2014/main" id="{1AC00F8E-6B16-9AC9-8966-E07CA87BF488}"/>
              </a:ext>
            </a:extLst>
          </p:cNvPr>
          <p:cNvPicPr>
            <a:picLocks noChangeAspect="1"/>
          </p:cNvPicPr>
          <p:nvPr/>
        </p:nvPicPr>
        <p:blipFill>
          <a:blip r:embed="rId3"/>
          <a:stretch>
            <a:fillRect/>
          </a:stretch>
        </p:blipFill>
        <p:spPr>
          <a:xfrm>
            <a:off x="308580" y="1951208"/>
            <a:ext cx="8526840" cy="1421398"/>
          </a:xfrm>
          <a:prstGeom prst="rect">
            <a:avLst/>
          </a:prstGeom>
        </p:spPr>
      </p:pic>
      <p:pic>
        <p:nvPicPr>
          <p:cNvPr id="8" name="図 7">
            <a:extLst>
              <a:ext uri="{FF2B5EF4-FFF2-40B4-BE49-F238E27FC236}">
                <a16:creationId xmlns:a16="http://schemas.microsoft.com/office/drawing/2014/main" id="{E4FBD3C9-BCF1-B013-98E3-F2989E15BE4F}"/>
              </a:ext>
            </a:extLst>
          </p:cNvPr>
          <p:cNvPicPr>
            <a:picLocks noChangeAspect="1"/>
          </p:cNvPicPr>
          <p:nvPr/>
        </p:nvPicPr>
        <p:blipFill>
          <a:blip r:embed="rId4"/>
          <a:stretch>
            <a:fillRect/>
          </a:stretch>
        </p:blipFill>
        <p:spPr>
          <a:xfrm>
            <a:off x="434308" y="3538721"/>
            <a:ext cx="7487695" cy="1124539"/>
          </a:xfrm>
          <a:prstGeom prst="rect">
            <a:avLst/>
          </a:prstGeom>
        </p:spPr>
      </p:pic>
    </p:spTree>
    <p:extLst>
      <p:ext uri="{BB962C8B-B14F-4D97-AF65-F5344CB8AC3E}">
        <p14:creationId xmlns:p14="http://schemas.microsoft.com/office/powerpoint/2010/main" val="294533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主要疾病の平均入院日数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18" name="グラフ 17"/>
          <p:cNvGraphicFramePr>
            <a:graphicFrameLocks/>
          </p:cNvGraphicFramePr>
          <p:nvPr>
            <p:extLst>
              <p:ext uri="{D42A27DB-BD31-4B8C-83A1-F6EECF244321}">
                <p14:modId xmlns:p14="http://schemas.microsoft.com/office/powerpoint/2010/main" val="4217412227"/>
              </p:ext>
            </p:extLst>
          </p:nvPr>
        </p:nvGraphicFramePr>
        <p:xfrm>
          <a:off x="252580" y="928793"/>
          <a:ext cx="8688220" cy="568444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075566" y="5275431"/>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14</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日</a:t>
            </a:r>
          </a:p>
        </p:txBody>
      </p:sp>
      <p:sp>
        <p:nvSpPr>
          <p:cNvPr id="24" name="テキスト ボックス 23"/>
          <p:cNvSpPr txBox="1"/>
          <p:nvPr/>
        </p:nvSpPr>
        <p:spPr>
          <a:xfrm>
            <a:off x="3402759" y="4765496"/>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18.3</a:t>
            </a:r>
            <a:r>
              <a:rPr kumimoji="1" lang="ja-JP" altLang="en-US" dirty="0">
                <a:latin typeface="Meiryo UI" panose="020B0604030504040204" pitchFamily="50" charset="-128"/>
                <a:ea typeface="Meiryo UI" panose="020B0604030504040204" pitchFamily="50" charset="-128"/>
              </a:rPr>
              <a:t>日</a:t>
            </a:r>
          </a:p>
        </p:txBody>
      </p:sp>
      <p:sp>
        <p:nvSpPr>
          <p:cNvPr id="26" name="テキスト ボックス 25"/>
          <p:cNvSpPr txBox="1"/>
          <p:nvPr/>
        </p:nvSpPr>
        <p:spPr>
          <a:xfrm>
            <a:off x="3673039" y="4209030"/>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22.3</a:t>
            </a:r>
            <a:r>
              <a:rPr kumimoji="1" lang="ja-JP" altLang="en-US" dirty="0">
                <a:latin typeface="Meiryo UI" panose="020B0604030504040204" pitchFamily="50" charset="-128"/>
                <a:ea typeface="Meiryo UI" panose="020B0604030504040204" pitchFamily="50" charset="-128"/>
              </a:rPr>
              <a:t>日</a:t>
            </a:r>
          </a:p>
        </p:txBody>
      </p:sp>
      <p:sp>
        <p:nvSpPr>
          <p:cNvPr id="27" name="テキスト ボックス 26"/>
          <p:cNvSpPr txBox="1"/>
          <p:nvPr/>
        </p:nvSpPr>
        <p:spPr>
          <a:xfrm>
            <a:off x="5629997" y="1617688"/>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44.3</a:t>
            </a:r>
            <a:r>
              <a:rPr kumimoji="1" lang="ja-JP" altLang="en-US" dirty="0">
                <a:latin typeface="Meiryo UI" panose="020B0604030504040204" pitchFamily="50" charset="-128"/>
                <a:ea typeface="Meiryo UI" panose="020B0604030504040204" pitchFamily="50" charset="-128"/>
              </a:rPr>
              <a:t>日</a:t>
            </a:r>
          </a:p>
        </p:txBody>
      </p:sp>
      <p:sp>
        <p:nvSpPr>
          <p:cNvPr id="4" name="テキスト ボックス 3"/>
          <p:cNvSpPr txBox="1"/>
          <p:nvPr/>
        </p:nvSpPr>
        <p:spPr>
          <a:xfrm>
            <a:off x="6747190" y="6274510"/>
            <a:ext cx="2316660" cy="246221"/>
          </a:xfrm>
          <a:prstGeom prst="rect">
            <a:avLst/>
          </a:prstGeom>
          <a:noFill/>
        </p:spPr>
        <p:txBody>
          <a:bodyPr wrap="non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厚生労働省「患者調査」（令和</a:t>
            </a:r>
            <a:r>
              <a:rPr lang="en-US" altLang="ja-JP" sz="1000" dirty="0">
                <a:solidFill>
                  <a:schemeClr val="bg2">
                    <a:lumMod val="25000"/>
                  </a:schemeClr>
                </a:solidFill>
                <a:latin typeface="Meiryo UI" panose="020B0604030504040204" pitchFamily="50" charset="-128"/>
                <a:ea typeface="Meiryo UI" panose="020B0604030504040204" pitchFamily="50" charset="-128"/>
              </a:rPr>
              <a:t>5</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17</a:t>
            </a:fld>
            <a:endParaRPr lang="ja-JP" altLang="en-US" sz="1800" dirty="0"/>
          </a:p>
        </p:txBody>
      </p:sp>
      <p:sp>
        <p:nvSpPr>
          <p:cNvPr id="5" name="楕円 4">
            <a:extLst>
              <a:ext uri="{FF2B5EF4-FFF2-40B4-BE49-F238E27FC236}">
                <a16:creationId xmlns:a16="http://schemas.microsoft.com/office/drawing/2014/main" id="{CE97C106-1E7F-7D6E-65F0-85490DB36062}"/>
              </a:ext>
            </a:extLst>
          </p:cNvPr>
          <p:cNvSpPr/>
          <p:nvPr/>
        </p:nvSpPr>
        <p:spPr>
          <a:xfrm>
            <a:off x="6091823" y="2583581"/>
            <a:ext cx="1486268" cy="1248903"/>
          </a:xfrm>
          <a:prstGeom prst="ellipse">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accent2"/>
                </a:solidFill>
                <a:latin typeface="Meiryo UI" panose="020B0604030504040204" pitchFamily="50" charset="-128"/>
                <a:ea typeface="Meiryo UI" panose="020B0604030504040204" pitchFamily="50" charset="-128"/>
              </a:rPr>
              <a:t>平均</a:t>
            </a:r>
            <a:r>
              <a:rPr lang="en-US" altLang="ja-JP" sz="2000" b="1" dirty="0">
                <a:solidFill>
                  <a:schemeClr val="accent2"/>
                </a:solidFill>
                <a:latin typeface="Meiryo UI" panose="020B0604030504040204" pitchFamily="50" charset="-128"/>
                <a:ea typeface="Meiryo UI" panose="020B0604030504040204" pitchFamily="50" charset="-128"/>
              </a:rPr>
              <a:t>28</a:t>
            </a:r>
            <a:r>
              <a:rPr kumimoji="1" lang="en-US" altLang="ja-JP" sz="2000" b="1" dirty="0">
                <a:solidFill>
                  <a:schemeClr val="accent2"/>
                </a:solidFill>
                <a:latin typeface="Meiryo UI" panose="020B0604030504040204" pitchFamily="50" charset="-128"/>
                <a:ea typeface="Meiryo UI" panose="020B0604030504040204" pitchFamily="50" charset="-128"/>
              </a:rPr>
              <a:t>.4</a:t>
            </a:r>
            <a:r>
              <a:rPr lang="ja-JP" altLang="en-US" sz="2000" b="1" dirty="0">
                <a:solidFill>
                  <a:schemeClr val="accent2"/>
                </a:solidFill>
                <a:latin typeface="Meiryo UI" panose="020B0604030504040204" pitchFamily="50" charset="-128"/>
                <a:ea typeface="Meiryo UI" panose="020B0604030504040204" pitchFamily="50" charset="-128"/>
              </a:rPr>
              <a:t>日</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201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97329-B207-02D5-565A-2EB06F372130}"/>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4ED3AD6-5608-65BD-3E03-BBB1C9843FCF}"/>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364EDB-E897-2E57-EFAC-43E7122DA917}"/>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CEB4C596-EA3A-A461-BE6C-3ED5F0152AB8}"/>
              </a:ext>
            </a:extLst>
          </p:cNvPr>
          <p:cNvSpPr>
            <a:spLocks noGrp="1"/>
          </p:cNvSpPr>
          <p:nvPr>
            <p:ph type="sldNum" sz="quarter" idx="12"/>
          </p:nvPr>
        </p:nvSpPr>
        <p:spPr>
          <a:xfrm>
            <a:off x="6855203" y="6462115"/>
            <a:ext cx="2133600" cy="365125"/>
          </a:xfrm>
        </p:spPr>
        <p:txBody>
          <a:bodyPr/>
          <a:lstStyle/>
          <a:p>
            <a:fld id="{7B76553B-32E2-D644-9CD0-56FDA882EB90}" type="slidenum">
              <a:rPr kumimoji="1" lang="ja-JP" altLang="en-US" sz="1800" smtClean="0"/>
              <a:t>18</a:t>
            </a:fld>
            <a:endParaRPr kumimoji="1" lang="ja-JP" altLang="en-US" sz="1800" dirty="0"/>
          </a:p>
        </p:txBody>
      </p:sp>
      <p:sp>
        <p:nvSpPr>
          <p:cNvPr id="25" name="正方形/長方形 24">
            <a:extLst>
              <a:ext uri="{FF2B5EF4-FFF2-40B4-BE49-F238E27FC236}">
                <a16:creationId xmlns:a16="http://schemas.microsoft.com/office/drawing/2014/main" id="{65043AD2-EAA4-7585-DDCD-77B794F1E174}"/>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老後をゆとりあるものにするためには？</a:t>
            </a:r>
          </a:p>
        </p:txBody>
      </p:sp>
      <p:pic>
        <p:nvPicPr>
          <p:cNvPr id="8" name="Picture 5">
            <a:extLst>
              <a:ext uri="{FF2B5EF4-FFF2-40B4-BE49-F238E27FC236}">
                <a16:creationId xmlns:a16="http://schemas.microsoft.com/office/drawing/2014/main" id="{4B903BE2-98ED-B2B7-0587-6162FB94D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904" y="966236"/>
            <a:ext cx="7533751" cy="569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054C-17AA-C1C4-49DD-B75E98F95627}"/>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F4F91BB-2D92-EB6C-6071-27F9624A4AC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C9B05C5-B055-4C32-76FC-1F4BD7C5F686}"/>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59B7F0E8-B850-FAEF-4CAA-370DA80CC191}"/>
              </a:ext>
            </a:extLst>
          </p:cNvPr>
          <p:cNvSpPr>
            <a:spLocks noGrp="1"/>
          </p:cNvSpPr>
          <p:nvPr>
            <p:ph type="sldNum" sz="quarter" idx="12"/>
          </p:nvPr>
        </p:nvSpPr>
        <p:spPr>
          <a:xfrm>
            <a:off x="6863333" y="6420463"/>
            <a:ext cx="2133600" cy="365125"/>
          </a:xfrm>
        </p:spPr>
        <p:txBody>
          <a:bodyPr/>
          <a:lstStyle/>
          <a:p>
            <a:fld id="{7B76553B-32E2-D644-9CD0-56FDA882EB90}" type="slidenum">
              <a:rPr kumimoji="1" lang="ja-JP" altLang="en-US" sz="1800" smtClean="0"/>
              <a:t>19</a:t>
            </a:fld>
            <a:endParaRPr kumimoji="1" lang="ja-JP" altLang="en-US" sz="1800" dirty="0"/>
          </a:p>
        </p:txBody>
      </p:sp>
      <p:sp>
        <p:nvSpPr>
          <p:cNvPr id="25" name="正方形/長方形 24">
            <a:extLst>
              <a:ext uri="{FF2B5EF4-FFF2-40B4-BE49-F238E27FC236}">
                <a16:creationId xmlns:a16="http://schemas.microsoft.com/office/drawing/2014/main" id="{A7A1526B-7C5D-8E86-9DF6-08F23D7EA345}"/>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老後の生活資金の準備は？</a:t>
            </a:r>
            <a:r>
              <a:rPr lang="en-US" altLang="ja-JP" sz="28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企業保障</a:t>
            </a:r>
            <a:r>
              <a:rPr lang="en-US" altLang="ja-JP" sz="2800" b="1" dirty="0">
                <a:solidFill>
                  <a:srgbClr val="FFFFFF"/>
                </a:solidFill>
                <a:latin typeface="Meiryo UI" panose="020B0604030504040204" pitchFamily="50" charset="-128"/>
                <a:ea typeface="Meiryo UI" panose="020B0604030504040204" pitchFamily="50" charset="-128"/>
                <a:cs typeface="ヒラギノ角ゴ ProN W6"/>
              </a:rPr>
              <a:t>)</a:t>
            </a:r>
          </a:p>
        </p:txBody>
      </p:sp>
      <p:pic>
        <p:nvPicPr>
          <p:cNvPr id="8" name="図 7">
            <a:extLst>
              <a:ext uri="{FF2B5EF4-FFF2-40B4-BE49-F238E27FC236}">
                <a16:creationId xmlns:a16="http://schemas.microsoft.com/office/drawing/2014/main" id="{FA61F176-EF81-1213-FBE3-54F71077ACE2}"/>
              </a:ext>
            </a:extLst>
          </p:cNvPr>
          <p:cNvPicPr>
            <a:picLocks noChangeAspect="1"/>
          </p:cNvPicPr>
          <p:nvPr/>
        </p:nvPicPr>
        <p:blipFill>
          <a:blip r:embed="rId3"/>
          <a:stretch>
            <a:fillRect/>
          </a:stretch>
        </p:blipFill>
        <p:spPr>
          <a:xfrm>
            <a:off x="442649" y="763253"/>
            <a:ext cx="8258702" cy="5657210"/>
          </a:xfrm>
          <a:prstGeom prst="rect">
            <a:avLst/>
          </a:prstGeom>
        </p:spPr>
      </p:pic>
    </p:spTree>
    <p:extLst>
      <p:ext uri="{BB962C8B-B14F-4D97-AF65-F5344CB8AC3E}">
        <p14:creationId xmlns:p14="http://schemas.microsoft.com/office/powerpoint/2010/main" val="127791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1E43-A9F6-7E5E-2577-D4E499C62BB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522905-E49D-4FA6-D2C5-A75351BE84A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73907E4-2A25-C37A-D192-9160FC4A6BE2}"/>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教科書該当箇所キーワード</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41AA4363-D8F3-53DF-E166-E6ECE3601C26}"/>
              </a:ext>
            </a:extLst>
          </p:cNvPr>
          <p:cNvSpPr>
            <a:spLocks noGrp="1"/>
          </p:cNvSpPr>
          <p:nvPr>
            <p:ph type="sldNum" sz="quarter" idx="12"/>
          </p:nvPr>
        </p:nvSpPr>
        <p:spPr>
          <a:xfrm>
            <a:off x="6829281" y="6415073"/>
            <a:ext cx="2133600" cy="365125"/>
          </a:xfrm>
        </p:spPr>
        <p:txBody>
          <a:bodyPr/>
          <a:lstStyle/>
          <a:p>
            <a:fld id="{7B76553B-32E2-D644-9CD0-56FDA882EB90}" type="slidenum">
              <a:rPr kumimoji="1" lang="ja-JP" altLang="en-US" sz="1800" smtClean="0"/>
              <a:t>2</a:t>
            </a:fld>
            <a:endParaRPr kumimoji="1" lang="ja-JP" altLang="en-US" sz="1800"/>
          </a:p>
        </p:txBody>
      </p:sp>
      <p:graphicFrame>
        <p:nvGraphicFramePr>
          <p:cNvPr id="6" name="表 5">
            <a:extLst>
              <a:ext uri="{FF2B5EF4-FFF2-40B4-BE49-F238E27FC236}">
                <a16:creationId xmlns:a16="http://schemas.microsoft.com/office/drawing/2014/main" id="{C67EF240-AFA3-B115-CA5B-BA5795A800B8}"/>
              </a:ext>
            </a:extLst>
          </p:cNvPr>
          <p:cNvGraphicFramePr>
            <a:graphicFrameLocks noGrp="1"/>
          </p:cNvGraphicFramePr>
          <p:nvPr>
            <p:extLst>
              <p:ext uri="{D42A27DB-BD31-4B8C-83A1-F6EECF244321}">
                <p14:modId xmlns:p14="http://schemas.microsoft.com/office/powerpoint/2010/main" val="139635650"/>
              </p:ext>
            </p:extLst>
          </p:nvPr>
        </p:nvGraphicFramePr>
        <p:xfrm>
          <a:off x="223520" y="955040"/>
          <a:ext cx="8707119" cy="4852033"/>
        </p:xfrm>
        <a:graphic>
          <a:graphicData uri="http://schemas.openxmlformats.org/drawingml/2006/table">
            <a:tbl>
              <a:tblPr firstRow="1" bandRow="1">
                <a:tableStyleId>{616DA210-FB5B-4158-B5E0-FEB733F419BA}</a:tableStyleId>
              </a:tblPr>
              <a:tblGrid>
                <a:gridCol w="1362393">
                  <a:extLst>
                    <a:ext uri="{9D8B030D-6E8A-4147-A177-3AD203B41FA5}">
                      <a16:colId xmlns:a16="http://schemas.microsoft.com/office/drawing/2014/main" val="456136565"/>
                    </a:ext>
                  </a:extLst>
                </a:gridCol>
                <a:gridCol w="3463607">
                  <a:extLst>
                    <a:ext uri="{9D8B030D-6E8A-4147-A177-3AD203B41FA5}">
                      <a16:colId xmlns:a16="http://schemas.microsoft.com/office/drawing/2014/main" val="4010869943"/>
                    </a:ext>
                  </a:extLst>
                </a:gridCol>
                <a:gridCol w="3881119">
                  <a:extLst>
                    <a:ext uri="{9D8B030D-6E8A-4147-A177-3AD203B41FA5}">
                      <a16:colId xmlns:a16="http://schemas.microsoft.com/office/drawing/2014/main" val="688190948"/>
                    </a:ext>
                  </a:extLst>
                </a:gridCol>
              </a:tblGrid>
              <a:tr h="548640">
                <a:tc>
                  <a:txBody>
                    <a:bodyPr/>
                    <a:lstStyle/>
                    <a:p>
                      <a:pPr algn="ctr"/>
                      <a:r>
                        <a:rPr kumimoji="1" lang="ja-JP" altLang="en-US" dirty="0">
                          <a:latin typeface="Meiryo UI" panose="020B0604030504040204" pitchFamily="50" charset="-128"/>
                          <a:ea typeface="Meiryo UI" panose="020B0604030504040204" pitchFamily="50" charset="-128"/>
                        </a:rPr>
                        <a:t>スライド</a:t>
                      </a:r>
                    </a:p>
                  </a:txBody>
                  <a:tcPr/>
                </a:tc>
                <a:tc>
                  <a:txBody>
                    <a:bodyPr/>
                    <a:lstStyle/>
                    <a:p>
                      <a:pPr algn="ctr"/>
                      <a:r>
                        <a:rPr kumimoji="1" lang="ja-JP" altLang="en-US" dirty="0">
                          <a:latin typeface="Meiryo UI" panose="020B0604030504040204" pitchFamily="50" charset="-128"/>
                          <a:ea typeface="Meiryo UI" panose="020B0604030504040204" pitchFamily="50" charset="-128"/>
                        </a:rPr>
                        <a:t>家庭科</a:t>
                      </a:r>
                    </a:p>
                  </a:txBody>
                  <a:tcPr/>
                </a:tc>
                <a:tc>
                  <a:txBody>
                    <a:bodyPr/>
                    <a:lstStyle/>
                    <a:p>
                      <a:pPr algn="ctr"/>
                      <a:r>
                        <a:rPr kumimoji="1" lang="ja-JP" altLang="en-US" dirty="0">
                          <a:latin typeface="Meiryo UI" panose="020B0604030504040204" pitchFamily="50" charset="-128"/>
                          <a:ea typeface="Meiryo UI" panose="020B0604030504040204" pitchFamily="50" charset="-128"/>
                        </a:rPr>
                        <a:t>公民科</a:t>
                      </a:r>
                    </a:p>
                  </a:txBody>
                  <a:tcPr/>
                </a:tc>
                <a:extLst>
                  <a:ext uri="{0D108BD9-81ED-4DB2-BD59-A6C34878D82A}">
                    <a16:rowId xmlns:a16="http://schemas.microsoft.com/office/drawing/2014/main" val="1530742019"/>
                  </a:ext>
                </a:extLst>
              </a:tr>
              <a:tr h="558800">
                <a:tc>
                  <a:txBody>
                    <a:bodyPr/>
                    <a:lstStyle/>
                    <a:p>
                      <a:r>
                        <a:rPr kumimoji="1" lang="ja-JP" altLang="en-US" dirty="0">
                          <a:latin typeface="Meiryo UI" panose="020B0604030504040204" pitchFamily="50" charset="-128"/>
                          <a:ea typeface="Meiryo UI" panose="020B0604030504040204" pitchFamily="50" charset="-128"/>
                        </a:rPr>
                        <a:t>４～１３</a:t>
                      </a:r>
                    </a:p>
                  </a:txBody>
                  <a:tcPr/>
                </a:tc>
                <a:tc>
                  <a:txBody>
                    <a:bodyPr/>
                    <a:lstStyle/>
                    <a:p>
                      <a:r>
                        <a:rPr kumimoji="1" lang="ja-JP" altLang="en-US" dirty="0">
                          <a:latin typeface="Meiryo UI" panose="020B0604030504040204" pitchFamily="50" charset="-128"/>
                          <a:ea typeface="Meiryo UI" panose="020B0604030504040204" pitchFamily="50" charset="-128"/>
                        </a:rPr>
                        <a:t>家計、経済生活、お金の管理、経済計画</a:t>
                      </a:r>
                    </a:p>
                  </a:txBody>
                  <a:tcPr/>
                </a:tc>
                <a:tc>
                  <a:txBody>
                    <a:bodyPr/>
                    <a:lstStyle/>
                    <a:p>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3532751161"/>
                  </a:ext>
                </a:extLst>
              </a:tr>
              <a:tr h="487680">
                <a:tc>
                  <a:txBody>
                    <a:bodyPr/>
                    <a:lstStyle/>
                    <a:p>
                      <a:r>
                        <a:rPr kumimoji="1" lang="ja-JP" altLang="en-US" dirty="0">
                          <a:latin typeface="Meiryo UI" panose="020B0604030504040204" pitchFamily="50" charset="-128"/>
                          <a:ea typeface="Meiryo UI" panose="020B0604030504040204" pitchFamily="50" charset="-128"/>
                        </a:rPr>
                        <a:t>１８～１９</a:t>
                      </a:r>
                    </a:p>
                  </a:txBody>
                  <a:tcPr/>
                </a:tc>
                <a:tc>
                  <a:txBody>
                    <a:bodyPr/>
                    <a:lstStyle/>
                    <a:p>
                      <a:r>
                        <a:rPr kumimoji="1" lang="ja-JP" altLang="en-US" dirty="0">
                          <a:latin typeface="Meiryo UI" panose="020B0604030504040204" pitchFamily="50" charset="-128"/>
                          <a:ea typeface="Meiryo UI" panose="020B0604030504040204" pitchFamily="50" charset="-128"/>
                        </a:rPr>
                        <a:t>高齢期、高齢者</a:t>
                      </a:r>
                    </a:p>
                  </a:txBody>
                  <a:tcPr/>
                </a:tc>
                <a:tc>
                  <a:txBody>
                    <a:bodyPr/>
                    <a:lstStyle/>
                    <a:p>
                      <a:r>
                        <a:rPr kumimoji="1" lang="ja-JP" altLang="en-US" dirty="0">
                          <a:latin typeface="Meiryo UI" panose="020B0604030504040204" pitchFamily="50" charset="-128"/>
                          <a:ea typeface="Meiryo UI" panose="020B0604030504040204" pitchFamily="50" charset="-128"/>
                        </a:rPr>
                        <a:t>現代社会、財政の役割、少子高齢化</a:t>
                      </a:r>
                    </a:p>
                  </a:txBody>
                  <a:tcPr/>
                </a:tc>
                <a:extLst>
                  <a:ext uri="{0D108BD9-81ED-4DB2-BD59-A6C34878D82A}">
                    <a16:rowId xmlns:a16="http://schemas.microsoft.com/office/drawing/2014/main" val="1694356703"/>
                  </a:ext>
                </a:extLst>
              </a:tr>
              <a:tr h="615313">
                <a:tc>
                  <a:txBody>
                    <a:bodyPr/>
                    <a:lstStyle/>
                    <a:p>
                      <a:r>
                        <a:rPr kumimoji="1" lang="ja-JP" altLang="en-US" dirty="0">
                          <a:latin typeface="Meiryo UI" panose="020B0604030504040204" pitchFamily="50" charset="-128"/>
                          <a:ea typeface="Meiryo UI" panose="020B0604030504040204" pitchFamily="50" charset="-128"/>
                        </a:rPr>
                        <a:t>２０～２３</a:t>
                      </a:r>
                    </a:p>
                  </a:txBody>
                  <a:tcPr/>
                </a:tc>
                <a:tc>
                  <a:txBody>
                    <a:bodyPr/>
                    <a:lstStyle/>
                    <a:p>
                      <a:r>
                        <a:rPr kumimoji="1" lang="ja-JP" altLang="en-US" dirty="0">
                          <a:latin typeface="Meiryo UI" panose="020B0604030504040204" pitchFamily="50" charset="-128"/>
                          <a:ea typeface="Meiryo UI" panose="020B0604030504040204" pitchFamily="50" charset="-128"/>
                        </a:rPr>
                        <a:t>高齢社会、高齢者福祉、高齢者</a:t>
                      </a:r>
                    </a:p>
                  </a:txBody>
                  <a:tcPr/>
                </a:tc>
                <a:tc>
                  <a:txBody>
                    <a:bodyPr/>
                    <a:lstStyle/>
                    <a:p>
                      <a:r>
                        <a:rPr kumimoji="1" lang="ja-JP" altLang="en-US" dirty="0">
                          <a:latin typeface="Meiryo UI" panose="020B0604030504040204" pitchFamily="50" charset="-128"/>
                          <a:ea typeface="Meiryo UI" panose="020B0604030504040204" pitchFamily="50" charset="-128"/>
                        </a:rPr>
                        <a:t>現代社会、財政の役割、少子高齢化</a:t>
                      </a:r>
                      <a:endParaRPr kumimoji="1" lang="en-US" altLang="ja-JP"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92561470"/>
                  </a:ext>
                </a:extLst>
              </a:tr>
              <a:tr h="532767">
                <a:tc>
                  <a:txBody>
                    <a:bodyPr/>
                    <a:lstStyle/>
                    <a:p>
                      <a:r>
                        <a:rPr kumimoji="1" lang="ja-JP" altLang="en-US" dirty="0">
                          <a:latin typeface="Meiryo UI" panose="020B0604030504040204" pitchFamily="50" charset="-128"/>
                          <a:ea typeface="Meiryo UI" panose="020B0604030504040204" pitchFamily="50" charset="-128"/>
                        </a:rPr>
                        <a:t>２５～２９</a:t>
                      </a:r>
                    </a:p>
                  </a:txBody>
                  <a:tcPr/>
                </a:tc>
                <a:tc>
                  <a:txBody>
                    <a:bodyPr/>
                    <a:lstStyle/>
                    <a:p>
                      <a:r>
                        <a:rPr kumimoji="1" lang="ja-JP" altLang="en-US" dirty="0">
                          <a:latin typeface="Meiryo UI" panose="020B0604030504040204" pitchFamily="50" charset="-128"/>
                          <a:ea typeface="Meiryo UI" panose="020B0604030504040204" pitchFamily="50" charset="-128"/>
                        </a:rPr>
                        <a:t>家計、経済生活、お金の管理、経済計画</a:t>
                      </a:r>
                    </a:p>
                  </a:txBody>
                  <a:tcPr/>
                </a:tc>
                <a:tc>
                  <a:txBody>
                    <a:bodyPr/>
                    <a:lstStyle/>
                    <a:p>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2815435531"/>
                  </a:ext>
                </a:extLst>
              </a:tr>
              <a:tr h="518160">
                <a:tc>
                  <a:txBody>
                    <a:bodyPr/>
                    <a:lstStyle/>
                    <a:p>
                      <a:r>
                        <a:rPr kumimoji="1" lang="ja-JP" altLang="en-US" dirty="0">
                          <a:latin typeface="Meiryo UI" panose="020B0604030504040204" pitchFamily="50" charset="-128"/>
                          <a:ea typeface="Meiryo UI" panose="020B0604030504040204" pitchFamily="50" charset="-128"/>
                        </a:rPr>
                        <a:t>２１～３８</a:t>
                      </a:r>
                    </a:p>
                  </a:txBody>
                  <a:tcPr/>
                </a:tc>
                <a:tc>
                  <a:txBody>
                    <a:bodyPr/>
                    <a:lstStyle/>
                    <a:p>
                      <a:r>
                        <a:rPr kumimoji="1" lang="ja-JP" altLang="en-US" dirty="0">
                          <a:latin typeface="Meiryo UI" panose="020B0604030504040204" pitchFamily="50" charset="-128"/>
                          <a:ea typeface="Meiryo UI" panose="020B0604030504040204" pitchFamily="50" charset="-128"/>
                        </a:rPr>
                        <a:t>経済生活、経済計画、経済のしくみ</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1305662502"/>
                  </a:ext>
                </a:extLst>
              </a:tr>
              <a:tr h="0">
                <a:tc>
                  <a:txBody>
                    <a:bodyPr/>
                    <a:lstStyle/>
                    <a:p>
                      <a:r>
                        <a:rPr kumimoji="1" lang="ja-JP" altLang="en-US" dirty="0">
                          <a:latin typeface="Meiryo UI" panose="020B0604030504040204" pitchFamily="50" charset="-128"/>
                          <a:ea typeface="Meiryo UI" panose="020B0604030504040204" pitchFamily="50" charset="-128"/>
                        </a:rPr>
                        <a:t>４０～４１</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家計、経済生活、お金の管理、経済計画</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経済社会、財政の役割、経済的役割、持続可能な社会</a:t>
                      </a:r>
                    </a:p>
                  </a:txBody>
                  <a:tcPr/>
                </a:tc>
                <a:extLst>
                  <a:ext uri="{0D108BD9-81ED-4DB2-BD59-A6C34878D82A}">
                    <a16:rowId xmlns:a16="http://schemas.microsoft.com/office/drawing/2014/main" val="1921367904"/>
                  </a:ext>
                </a:extLst>
              </a:tr>
              <a:tr h="518160">
                <a:tc>
                  <a:txBody>
                    <a:bodyPr/>
                    <a:lstStyle/>
                    <a:p>
                      <a:r>
                        <a:rPr kumimoji="1" lang="ja-JP" altLang="en-US" dirty="0">
                          <a:latin typeface="Meiryo UI" panose="020B0604030504040204" pitchFamily="50" charset="-128"/>
                          <a:ea typeface="Meiryo UI" panose="020B0604030504040204" pitchFamily="50" charset="-128"/>
                        </a:rPr>
                        <a:t>４２</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消費者問題、消費者の自立、消費生活</a:t>
                      </a:r>
                    </a:p>
                  </a:txBody>
                  <a:tcPr/>
                </a:tc>
                <a:tc>
                  <a:txBody>
                    <a:bodyPr/>
                    <a:lstStyle/>
                    <a:p>
                      <a:r>
                        <a:rPr kumimoji="1" lang="ja-JP" altLang="en-US" dirty="0">
                          <a:latin typeface="Meiryo UI" panose="020B0604030504040204" pitchFamily="50" charset="-128"/>
                          <a:ea typeface="Meiryo UI" panose="020B0604030504040204" pitchFamily="50" charset="-128"/>
                        </a:rPr>
                        <a:t>消費者問題、消費生活</a:t>
                      </a:r>
                    </a:p>
                  </a:txBody>
                  <a:tcPr/>
                </a:tc>
                <a:extLst>
                  <a:ext uri="{0D108BD9-81ED-4DB2-BD59-A6C34878D82A}">
                    <a16:rowId xmlns:a16="http://schemas.microsoft.com/office/drawing/2014/main" val="544943230"/>
                  </a:ext>
                </a:extLst>
              </a:tr>
            </a:tbl>
          </a:graphicData>
        </a:graphic>
      </p:graphicFrame>
    </p:spTree>
    <p:extLst>
      <p:ext uri="{BB962C8B-B14F-4D97-AF65-F5344CB8AC3E}">
        <p14:creationId xmlns:p14="http://schemas.microsoft.com/office/powerpoint/2010/main" val="167401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732F-47E8-465A-A89A-E25CB721CB7A}"/>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E1EDE556-540B-B8E4-1B62-DAF27B9767A2}"/>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369508E-2191-8E05-7979-BAAB71439C9B}"/>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介護に対する不安意識は？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C976A146-6A15-3DA0-EB22-1031CBE45ABA}"/>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9C9B1D09-B1C1-C376-7F30-533D8ECA0108}"/>
              </a:ext>
            </a:extLst>
          </p:cNvPr>
          <p:cNvSpPr>
            <a:spLocks noGrp="1"/>
          </p:cNvSpPr>
          <p:nvPr>
            <p:ph type="sldNum" sz="quarter" idx="12"/>
          </p:nvPr>
        </p:nvSpPr>
        <p:spPr>
          <a:xfrm>
            <a:off x="6802576" y="6458971"/>
            <a:ext cx="2133600" cy="365125"/>
          </a:xfrm>
        </p:spPr>
        <p:txBody>
          <a:bodyPr/>
          <a:lstStyle/>
          <a:p>
            <a:fld id="{7B76553B-32E2-D644-9CD0-56FDA882EB90}" type="slidenum">
              <a:rPr kumimoji="1" lang="ja-JP" altLang="en-US" sz="1800" smtClean="0"/>
              <a:t>20</a:t>
            </a:fld>
            <a:endParaRPr kumimoji="1" lang="ja-JP" altLang="en-US" sz="1800"/>
          </a:p>
        </p:txBody>
      </p:sp>
      <p:pic>
        <p:nvPicPr>
          <p:cNvPr id="17" name="Picture 9">
            <a:extLst>
              <a:ext uri="{FF2B5EF4-FFF2-40B4-BE49-F238E27FC236}">
                <a16:creationId xmlns:a16="http://schemas.microsoft.com/office/drawing/2014/main" id="{E517569B-D437-E92C-D442-3C359D2DF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53" y="987374"/>
            <a:ext cx="8587384" cy="20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a:extLst>
              <a:ext uri="{FF2B5EF4-FFF2-40B4-BE49-F238E27FC236}">
                <a16:creationId xmlns:a16="http://schemas.microsoft.com/office/drawing/2014/main" id="{94AAC49A-B74E-71A3-12A6-8575544802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169" y="6212577"/>
            <a:ext cx="4108814" cy="1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A8EF7620-5FCB-C794-0C0F-36019B1334E3}"/>
              </a:ext>
            </a:extLst>
          </p:cNvPr>
          <p:cNvPicPr>
            <a:picLocks noChangeAspect="1"/>
          </p:cNvPicPr>
          <p:nvPr/>
        </p:nvPicPr>
        <p:blipFill>
          <a:blip r:embed="rId5"/>
          <a:stretch>
            <a:fillRect/>
          </a:stretch>
        </p:blipFill>
        <p:spPr>
          <a:xfrm>
            <a:off x="126753" y="3490471"/>
            <a:ext cx="4917821" cy="2380155"/>
          </a:xfrm>
          <a:prstGeom prst="rect">
            <a:avLst/>
          </a:prstGeom>
        </p:spPr>
      </p:pic>
    </p:spTree>
    <p:extLst>
      <p:ext uri="{BB962C8B-B14F-4D97-AF65-F5344CB8AC3E}">
        <p14:creationId xmlns:p14="http://schemas.microsoft.com/office/powerpoint/2010/main" val="273196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F7A9-64BF-7E99-E8E2-9B33468BEF1A}"/>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F032CE5-DC44-8E21-8774-0B8AB7A3B309}"/>
              </a:ext>
            </a:extLst>
          </p:cNvPr>
          <p:cNvSpPr/>
          <p:nvPr/>
        </p:nvSpPr>
        <p:spPr>
          <a:xfrm>
            <a:off x="-1" y="0"/>
            <a:ext cx="9144000" cy="764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A2DC5E2-1595-3194-F883-BAB05AD6B5B8}"/>
              </a:ext>
            </a:extLst>
          </p:cNvPr>
          <p:cNvSpPr txBox="1"/>
          <p:nvPr/>
        </p:nvSpPr>
        <p:spPr bwMode="white">
          <a:xfrm>
            <a:off x="4746" y="89305"/>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介護に要した費用と介護期間</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5FDED39-4719-E1CB-0DC4-F7074BDE6978}"/>
              </a:ext>
            </a:extLst>
          </p:cNvPr>
          <p:cNvSpPr/>
          <p:nvPr/>
        </p:nvSpPr>
        <p:spPr bwMode="white">
          <a:xfrm>
            <a:off x="4355976" y="1293518"/>
            <a:ext cx="288032" cy="914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48A0AC5-1B89-437C-F87C-D33B9964DA17}"/>
              </a:ext>
            </a:extLst>
          </p:cNvPr>
          <p:cNvSpPr/>
          <p:nvPr/>
        </p:nvSpPr>
        <p:spPr bwMode="white">
          <a:xfrm>
            <a:off x="5220072" y="2221114"/>
            <a:ext cx="216024" cy="4320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1E50F9C-76A7-C12C-455A-79E640A87E1E}"/>
              </a:ext>
            </a:extLst>
          </p:cNvPr>
          <p:cNvSpPr>
            <a:spLocks noGrp="1"/>
          </p:cNvSpPr>
          <p:nvPr>
            <p:ph type="sldNum" sz="quarter" idx="12"/>
          </p:nvPr>
        </p:nvSpPr>
        <p:spPr>
          <a:xfrm>
            <a:off x="6771313" y="63795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3BEB027B-7AA2-2BF9-1433-1289B7545FE8}"/>
              </a:ext>
            </a:extLst>
          </p:cNvPr>
          <p:cNvPicPr>
            <a:picLocks noChangeAspect="1"/>
          </p:cNvPicPr>
          <p:nvPr/>
        </p:nvPicPr>
        <p:blipFill>
          <a:blip r:embed="rId3"/>
          <a:stretch>
            <a:fillRect/>
          </a:stretch>
        </p:blipFill>
        <p:spPr>
          <a:xfrm>
            <a:off x="87981" y="910920"/>
            <a:ext cx="9056019" cy="5468580"/>
          </a:xfrm>
          <a:prstGeom prst="rect">
            <a:avLst/>
          </a:prstGeom>
        </p:spPr>
      </p:pic>
    </p:spTree>
    <p:extLst>
      <p:ext uri="{BB962C8B-B14F-4D97-AF65-F5344CB8AC3E}">
        <p14:creationId xmlns:p14="http://schemas.microsoft.com/office/powerpoint/2010/main" val="28460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93639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年代別人口に占める要支援・要介護認定者の割合</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4" name="テキスト ボックス 3"/>
          <p:cNvSpPr txBox="1"/>
          <p:nvPr/>
        </p:nvSpPr>
        <p:spPr>
          <a:xfrm>
            <a:off x="372482" y="6551543"/>
            <a:ext cx="8480406"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厚生労働省「介護給付費等実態統計月報」（</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月審査分</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、総務省「人口推計」</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月確定値）をもとに</a:t>
            </a:r>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生命保険文化センターが</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作成</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5579585"/>
              </p:ext>
            </p:extLst>
          </p:nvPr>
        </p:nvGraphicFramePr>
        <p:xfrm>
          <a:off x="296333" y="755942"/>
          <a:ext cx="8678334" cy="480056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328146" y="4187991"/>
            <a:ext cx="806631"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0.4</a:t>
            </a:r>
            <a:r>
              <a:rPr kumimoji="1" lang="ja-JP" altLang="en-US" b="1" dirty="0">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2632838" y="4046494"/>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2.8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52933" y="3889339"/>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860032" y="974960"/>
            <a:ext cx="962123"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59.6</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16023" y="511575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13149" y="511576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49"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5012327"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6304100"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p:cNvSpPr/>
          <p:nvPr/>
        </p:nvSpPr>
        <p:spPr>
          <a:xfrm>
            <a:off x="7607878"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3366"/>
              </a:solidFill>
            </a:endParaRPr>
          </a:p>
        </p:txBody>
      </p:sp>
      <p:sp>
        <p:nvSpPr>
          <p:cNvPr id="12" name="テキスト ボックス 11"/>
          <p:cNvSpPr txBox="1"/>
          <p:nvPr/>
        </p:nvSpPr>
        <p:spPr>
          <a:xfrm>
            <a:off x="1303111"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17</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5513" y="521621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21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890820" y="5214361"/>
            <a:ext cx="99418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49</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176562" y="5214361"/>
            <a:ext cx="90922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88</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72100"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156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650015" y="5216211"/>
            <a:ext cx="120257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403</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76035" y="5112101"/>
            <a:ext cx="898887" cy="660676"/>
          </a:xfrm>
          <a:prstGeom prst="rect">
            <a:avLst/>
          </a:prstGeom>
          <a:noFill/>
          <a:ln>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認定者数</a:t>
            </a:r>
          </a:p>
        </p:txBody>
      </p:sp>
      <p:sp>
        <p:nvSpPr>
          <p:cNvPr id="14" name="スライド番号プレースホルダー 1">
            <a:extLst>
              <a:ext uri="{FF2B5EF4-FFF2-40B4-BE49-F238E27FC236}">
                <a16:creationId xmlns:a16="http://schemas.microsoft.com/office/drawing/2014/main" id="{B92DBC72-9263-FD1B-7885-A14523693B9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pPr/>
              <a:t>22</a:t>
            </a:fld>
            <a:endParaRPr lang="ja-JP" altLang="en-US" sz="1800" dirty="0"/>
          </a:p>
        </p:txBody>
      </p:sp>
      <p:sp>
        <p:nvSpPr>
          <p:cNvPr id="15" name="四角形: 角を丸くする 14">
            <a:extLst>
              <a:ext uri="{FF2B5EF4-FFF2-40B4-BE49-F238E27FC236}">
                <a16:creationId xmlns:a16="http://schemas.microsoft.com/office/drawing/2014/main" id="{636B68E7-40FA-8FAB-D929-4E294BE323F0}"/>
              </a:ext>
            </a:extLst>
          </p:cNvPr>
          <p:cNvSpPr/>
          <p:nvPr/>
        </p:nvSpPr>
        <p:spPr>
          <a:xfrm>
            <a:off x="6562725" y="5896435"/>
            <a:ext cx="2354680" cy="596972"/>
          </a:xfrm>
          <a:prstGeom prst="roundRect">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accent2"/>
                </a:solidFill>
                <a:latin typeface="Meiryo UI" panose="020B0604030504040204" pitchFamily="50" charset="-128"/>
                <a:ea typeface="Meiryo UI" panose="020B0604030504040204" pitchFamily="50" charset="-128"/>
              </a:rPr>
              <a:t>合計 約 </a:t>
            </a:r>
            <a:r>
              <a:rPr lang="en-US" altLang="ja-JP" sz="2400" b="1" dirty="0">
                <a:solidFill>
                  <a:schemeClr val="accent2"/>
                </a:solidFill>
                <a:latin typeface="Meiryo UI" panose="020B0604030504040204" pitchFamily="50" charset="-128"/>
                <a:ea typeface="Meiryo UI" panose="020B0604030504040204" pitchFamily="50" charset="-128"/>
              </a:rPr>
              <a:t>734</a:t>
            </a: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b="1" dirty="0">
                <a:solidFill>
                  <a:schemeClr val="accent2"/>
                </a:solidFill>
                <a:latin typeface="Meiryo UI" panose="020B0604030504040204" pitchFamily="50" charset="-128"/>
                <a:ea typeface="Meiryo UI" panose="020B0604030504040204" pitchFamily="50" charset="-128"/>
              </a:rPr>
              <a:t>万人</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18" name="矢印: 上向き折線 17">
            <a:extLst>
              <a:ext uri="{FF2B5EF4-FFF2-40B4-BE49-F238E27FC236}">
                <a16:creationId xmlns:a16="http://schemas.microsoft.com/office/drawing/2014/main" id="{04EF5E36-55DA-583F-B603-127DA37B92B0}"/>
              </a:ext>
            </a:extLst>
          </p:cNvPr>
          <p:cNvSpPr/>
          <p:nvPr/>
        </p:nvSpPr>
        <p:spPr>
          <a:xfrm rot="5400000">
            <a:off x="5912698" y="5871131"/>
            <a:ext cx="439599" cy="603588"/>
          </a:xfrm>
          <a:prstGeom prst="bentUpArrow">
            <a:avLst>
              <a:gd name="adj1" fmla="val 34937"/>
              <a:gd name="adj2" fmla="val 38196"/>
              <a:gd name="adj3" fmla="val 47833"/>
            </a:avLst>
          </a:prstGeom>
          <a:solidFill>
            <a:schemeClr val="accent2">
              <a:lumMod val="40000"/>
              <a:lumOff val="60000"/>
            </a:schemeClr>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16367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54F6-EBC0-D1FC-A44A-E8C3286A3E77}"/>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FE9A14D2-76B7-2D05-148D-E95C118ACF1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3E582E0-60C9-F7E1-964D-5AC106383CA4}"/>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介護の担い手の状況は？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D374A8B3-BCE2-1BC7-9EE1-4980F797A3FD}"/>
              </a:ext>
            </a:extLst>
          </p:cNvPr>
          <p:cNvSpPr>
            <a:spLocks noGrp="1"/>
          </p:cNvSpPr>
          <p:nvPr>
            <p:ph type="sldNum" sz="quarter" idx="12"/>
          </p:nvPr>
        </p:nvSpPr>
        <p:spPr>
          <a:xfrm>
            <a:off x="6870160" y="6424248"/>
            <a:ext cx="2133600" cy="365125"/>
          </a:xfrm>
        </p:spPr>
        <p:txBody>
          <a:bodyPr/>
          <a:lstStyle/>
          <a:p>
            <a:fld id="{7B76553B-32E2-D644-9CD0-56FDA882EB90}" type="slidenum">
              <a:rPr kumimoji="1" lang="ja-JP" altLang="en-US" sz="1800" smtClean="0"/>
              <a:t>23</a:t>
            </a:fld>
            <a:endParaRPr kumimoji="1" lang="ja-JP" altLang="en-US" sz="1800" dirty="0"/>
          </a:p>
        </p:txBody>
      </p:sp>
      <p:pic>
        <p:nvPicPr>
          <p:cNvPr id="11" name="図 10">
            <a:extLst>
              <a:ext uri="{FF2B5EF4-FFF2-40B4-BE49-F238E27FC236}">
                <a16:creationId xmlns:a16="http://schemas.microsoft.com/office/drawing/2014/main" id="{5C6021EB-C71A-6EB5-AD3E-9F8FE8DA016A}"/>
              </a:ext>
            </a:extLst>
          </p:cNvPr>
          <p:cNvPicPr>
            <a:picLocks noChangeAspect="1"/>
          </p:cNvPicPr>
          <p:nvPr/>
        </p:nvPicPr>
        <p:blipFill>
          <a:blip r:embed="rId3"/>
          <a:stretch>
            <a:fillRect/>
          </a:stretch>
        </p:blipFill>
        <p:spPr>
          <a:xfrm>
            <a:off x="774838" y="792990"/>
            <a:ext cx="7594324" cy="5916104"/>
          </a:xfrm>
          <a:prstGeom prst="rect">
            <a:avLst/>
          </a:prstGeom>
        </p:spPr>
      </p:pic>
    </p:spTree>
    <p:extLst>
      <p:ext uri="{BB962C8B-B14F-4D97-AF65-F5344CB8AC3E}">
        <p14:creationId xmlns:p14="http://schemas.microsoft.com/office/powerpoint/2010/main" val="198937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③生命保険スライド集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（商品 編）</a:t>
            </a:r>
            <a:endParaRPr kumimoji="1" lang="ja-JP" altLang="en-US" sz="2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87EC3AF-BF24-ED75-D7C2-38B08B4FF143}"/>
              </a:ext>
            </a:extLst>
          </p:cNvPr>
          <p:cNvSpPr>
            <a:spLocks noGrp="1"/>
          </p:cNvSpPr>
          <p:nvPr>
            <p:ph type="sldNum" sz="quarter" idx="12"/>
          </p:nvPr>
        </p:nvSpPr>
        <p:spPr>
          <a:xfrm>
            <a:off x="688037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342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万一</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死亡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に備える生命保険①</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361319" y="841885"/>
            <a:ext cx="5339089"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「定期保険・養老保険・終身保険」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3485" y="5863685"/>
            <a:ext cx="8336316" cy="461665"/>
          </a:xfrm>
          <a:prstGeom prst="rect">
            <a:avLst/>
          </a:prstGeom>
          <a:noFill/>
        </p:spPr>
        <p:txBody>
          <a:bodyPr wrap="square" rtlCol="0">
            <a:spAutoFit/>
          </a:bodyPr>
          <a:lstStyle/>
          <a:p>
            <a:r>
              <a:rPr lang="ja-JP" altLang="en-US" sz="2400" b="1" dirty="0">
                <a:solidFill>
                  <a:srgbClr val="17375E"/>
                </a:solidFill>
                <a:latin typeface="Meiryo UI" panose="020B0604030504040204" pitchFamily="50" charset="-128"/>
                <a:ea typeface="Meiryo UI" panose="020B0604030504040204" pitchFamily="50" charset="-128"/>
              </a:rPr>
              <a:t>種類によって備えることができる期間や保険料の金額が異なります。</a:t>
            </a:r>
            <a:endParaRPr lang="en-US" altLang="ja-JP" sz="2400" b="1" dirty="0">
              <a:solidFill>
                <a:srgbClr val="17375E"/>
              </a:solidFill>
              <a:latin typeface="Meiryo UI" panose="020B0604030504040204" pitchFamily="50" charset="-128"/>
              <a:ea typeface="Meiryo UI" panose="020B0604030504040204" pitchFamily="50" charset="-128"/>
            </a:endParaRPr>
          </a:p>
        </p:txBody>
      </p:sp>
      <p:sp>
        <p:nvSpPr>
          <p:cNvPr id="19" name="角丸四角形 18"/>
          <p:cNvSpPr/>
          <p:nvPr/>
        </p:nvSpPr>
        <p:spPr bwMode="gray">
          <a:xfrm>
            <a:off x="361320"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66873"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定期保険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66873" y="1990352"/>
            <a:ext cx="2736304" cy="738664"/>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保険期間は一定で、その間に死亡した場合に死亡保険金が受け取れる。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bwMode="gray">
          <a:xfrm>
            <a:off x="3162485"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bwMode="gray">
          <a:xfrm>
            <a:off x="5982579"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175185"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養老保険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983497"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終身保険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75185" y="1990352"/>
            <a:ext cx="2736304" cy="954107"/>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保険期間は一定で、その間に死亡した場合に死亡保険金を、無事に満期を迎えたときには満期保険金を受け取れる。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83497" y="1990352"/>
            <a:ext cx="2736304" cy="523220"/>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死亡保障が一生続き、死亡したときに死亡保険金を受け取れる。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46997" y="3007338"/>
            <a:ext cx="2632006" cy="1887093"/>
          </a:xfrm>
          <a:prstGeom prst="rect">
            <a:avLst/>
          </a:prstGeom>
          <a:solidFill>
            <a:srgbClr val="D7E2DC"/>
          </a:solidFill>
          <a:ln>
            <a:noFill/>
          </a:ln>
        </p:spPr>
      </p:pic>
      <p:pic>
        <p:nvPicPr>
          <p:cNvPr id="2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8881" y="3007339"/>
            <a:ext cx="2520280" cy="1899084"/>
          </a:xfrm>
          <a:prstGeom prst="rect">
            <a:avLst/>
          </a:prstGeom>
          <a:solidFill>
            <a:srgbClr val="D7E2DC"/>
          </a:solidFill>
          <a:ln>
            <a:noFill/>
          </a:ln>
        </p:spPr>
      </p:pic>
      <p:pic>
        <p:nvPicPr>
          <p:cNvPr id="3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68400" y="3007339"/>
            <a:ext cx="2520281" cy="1887093"/>
          </a:xfrm>
          <a:prstGeom prst="rect">
            <a:avLst/>
          </a:prstGeom>
          <a:solidFill>
            <a:srgbClr val="D7E2DC"/>
          </a:solidFill>
          <a:ln>
            <a:noFill/>
          </a:ln>
        </p:spPr>
      </p:pic>
      <p:sp>
        <p:nvSpPr>
          <p:cNvPr id="3" name="テキスト ボックス 2"/>
          <p:cNvSpPr txBox="1"/>
          <p:nvPr/>
        </p:nvSpPr>
        <p:spPr>
          <a:xfrm>
            <a:off x="438881" y="5327904"/>
            <a:ext cx="7937023" cy="276999"/>
          </a:xfrm>
          <a:prstGeom prst="rect">
            <a:avLst/>
          </a:prstGeom>
          <a:noFill/>
        </p:spPr>
        <p:txBody>
          <a:bodyPr wrap="square" rtlCol="0">
            <a:spAutoFit/>
          </a:bodyPr>
          <a:lstStyle/>
          <a:p>
            <a:r>
              <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は、将来の保険金の支払いに備えて積み立てられる部分を表しています。</a:t>
            </a:r>
          </a:p>
        </p:txBody>
      </p:sp>
      <p:sp>
        <p:nvSpPr>
          <p:cNvPr id="4" name="正方形/長方形 3"/>
          <p:cNvSpPr/>
          <p:nvPr/>
        </p:nvSpPr>
        <p:spPr>
          <a:xfrm>
            <a:off x="804672" y="5358403"/>
            <a:ext cx="612000" cy="216000"/>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BEEE426-5964-B08F-B633-C82822755CC7}"/>
              </a:ext>
            </a:extLst>
          </p:cNvPr>
          <p:cNvSpPr>
            <a:spLocks noGrp="1"/>
          </p:cNvSpPr>
          <p:nvPr>
            <p:ph type="sldNum" sz="quarter" idx="12"/>
          </p:nvPr>
        </p:nvSpPr>
        <p:spPr>
          <a:xfrm>
            <a:off x="6762924" y="640156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1091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10" name="グループ化 4"/>
          <p:cNvGrpSpPr>
            <a:grpSpLocks/>
          </p:cNvGrpSpPr>
          <p:nvPr/>
        </p:nvGrpSpPr>
        <p:grpSpPr bwMode="auto">
          <a:xfrm>
            <a:off x="314325" y="1489308"/>
            <a:ext cx="8534400" cy="958014"/>
            <a:chOff x="9523" y="1156863"/>
            <a:chExt cx="8532912" cy="808806"/>
          </a:xfrm>
        </p:grpSpPr>
        <p:sp>
          <p:nvSpPr>
            <p:cNvPr id="2" name="角丸四角形 1"/>
            <p:cNvSpPr/>
            <p:nvPr/>
          </p:nvSpPr>
          <p:spPr>
            <a:xfrm>
              <a:off x="9523" y="1156863"/>
              <a:ext cx="85329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a:lstStyle/>
            <a:p>
              <a:pPr marL="742950" lvl="1" indent="-285750">
                <a:buFont typeface="Wingdings" panose="05000000000000000000" pitchFamily="2" charset="2"/>
                <a:buChar char="l"/>
                <a:defRPr/>
              </a:pP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歳契約、死亡保険金は</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1,000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万円</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defRPr/>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定期保険、養老保険の保険期間は</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(60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歳になるまで</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err="1">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終身保険は一生涯</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defRPr/>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保険料払込期間は</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(60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歳になるまで</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a:t>
              </a:r>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角丸四角形 2"/>
            <p:cNvSpPr/>
            <p:nvPr/>
          </p:nvSpPr>
          <p:spPr>
            <a:xfrm>
              <a:off x="9523" y="1173581"/>
              <a:ext cx="431725" cy="79208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36000" bIns="36000" anchor="ctr"/>
            <a:lstStyle/>
            <a:p>
              <a:pPr algn="ctr">
                <a:defRPr/>
              </a:pPr>
              <a:r>
                <a:rPr lang="ja-JP" altLang="en-US" sz="1400" b="1" dirty="0">
                  <a:solidFill>
                    <a:schemeClr val="tx1"/>
                  </a:solidFill>
                </a:rPr>
                <a:t>条件</a:t>
              </a:r>
            </a:p>
          </p:txBody>
        </p:sp>
      </p:grpSp>
      <p:graphicFrame>
        <p:nvGraphicFramePr>
          <p:cNvPr id="6" name="表 5"/>
          <p:cNvGraphicFramePr>
            <a:graphicFrameLocks noGrp="1"/>
          </p:cNvGraphicFramePr>
          <p:nvPr>
            <p:extLst>
              <p:ext uri="{D42A27DB-BD31-4B8C-83A1-F6EECF244321}">
                <p14:modId xmlns:p14="http://schemas.microsoft.com/office/powerpoint/2010/main" val="1971399135"/>
              </p:ext>
            </p:extLst>
          </p:nvPr>
        </p:nvGraphicFramePr>
        <p:xfrm>
          <a:off x="71438" y="2576525"/>
          <a:ext cx="9001126" cy="2297112"/>
        </p:xfrm>
        <a:graphic>
          <a:graphicData uri="http://schemas.openxmlformats.org/drawingml/2006/table">
            <a:tbl>
              <a:tblPr firstRow="1" bandRow="1">
                <a:tableStyleId>{5940675A-B579-460E-94D1-54222C63F5DA}</a:tableStyleId>
              </a:tblPr>
              <a:tblGrid>
                <a:gridCol w="1196530">
                  <a:extLst>
                    <a:ext uri="{9D8B030D-6E8A-4147-A177-3AD203B41FA5}">
                      <a16:colId xmlns:a16="http://schemas.microsoft.com/office/drawing/2014/main" val="20000"/>
                    </a:ext>
                  </a:extLst>
                </a:gridCol>
                <a:gridCol w="1300766">
                  <a:extLst>
                    <a:ext uri="{9D8B030D-6E8A-4147-A177-3AD203B41FA5}">
                      <a16:colId xmlns:a16="http://schemas.microsoft.com/office/drawing/2014/main" val="20001"/>
                    </a:ext>
                  </a:extLst>
                </a:gridCol>
                <a:gridCol w="1300766">
                  <a:extLst>
                    <a:ext uri="{9D8B030D-6E8A-4147-A177-3AD203B41FA5}">
                      <a16:colId xmlns:a16="http://schemas.microsoft.com/office/drawing/2014/main" val="20002"/>
                    </a:ext>
                  </a:extLst>
                </a:gridCol>
                <a:gridCol w="1300766">
                  <a:extLst>
                    <a:ext uri="{9D8B030D-6E8A-4147-A177-3AD203B41FA5}">
                      <a16:colId xmlns:a16="http://schemas.microsoft.com/office/drawing/2014/main" val="20003"/>
                    </a:ext>
                  </a:extLst>
                </a:gridCol>
                <a:gridCol w="1300766">
                  <a:extLst>
                    <a:ext uri="{9D8B030D-6E8A-4147-A177-3AD203B41FA5}">
                      <a16:colId xmlns:a16="http://schemas.microsoft.com/office/drawing/2014/main" val="20004"/>
                    </a:ext>
                  </a:extLst>
                </a:gridCol>
                <a:gridCol w="1300766">
                  <a:extLst>
                    <a:ext uri="{9D8B030D-6E8A-4147-A177-3AD203B41FA5}">
                      <a16:colId xmlns:a16="http://schemas.microsoft.com/office/drawing/2014/main" val="20005"/>
                    </a:ext>
                  </a:extLst>
                </a:gridCol>
                <a:gridCol w="1300766">
                  <a:extLst>
                    <a:ext uri="{9D8B030D-6E8A-4147-A177-3AD203B41FA5}">
                      <a16:colId xmlns:a16="http://schemas.microsoft.com/office/drawing/2014/main" val="20006"/>
                    </a:ext>
                  </a:extLst>
                </a:gridCol>
              </a:tblGrid>
              <a:tr h="370994">
                <a:tc>
                  <a:txBody>
                    <a:bodyPr/>
                    <a:lstStyle/>
                    <a:p>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gridSpan="2">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定期保険</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養老保険</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終身保険</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94">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性別</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男性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女性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男性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女性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男性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女性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1"/>
                  </a:ext>
                </a:extLst>
              </a:tr>
              <a:tr h="396404">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保険料</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0.36</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a:t>
                      </a:r>
                      <a:r>
                        <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円</a:t>
                      </a:r>
                      <a:endParaRPr kumimoji="1" lang="ja-JP" altLang="en-US" sz="14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0.28</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2.99</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2.97</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2.77</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2.69</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2"/>
                  </a:ext>
                </a:extLst>
              </a:tr>
              <a:tr h="396404">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払込総額</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128</a:t>
                      </a:r>
                      <a:r>
                        <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4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102</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1,075</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1,067</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996</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969</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3"/>
                  </a:ext>
                </a:extLst>
              </a:tr>
              <a:tr h="762316">
                <a:tc>
                  <a:txBody>
                    <a:bodyPr/>
                    <a:lstStyle/>
                    <a:p>
                      <a:pPr algn="ctr"/>
                      <a:r>
                        <a:rPr kumimoji="1" lang="en-US" altLang="ja-JP" sz="1800" dirty="0">
                          <a:solidFill>
                            <a:schemeClr val="tx1">
                              <a:lumMod val="65000"/>
                              <a:lumOff val="35000"/>
                            </a:schemeClr>
                          </a:solidFill>
                          <a:latin typeface="Meiryo UI" panose="020B0604030504040204" pitchFamily="50" charset="-128"/>
                          <a:ea typeface="Meiryo UI" panose="020B0604030504040204" pitchFamily="50" charset="-128"/>
                        </a:rPr>
                        <a:t>60</a:t>
                      </a: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歳時の受取り</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endPar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a:t>
                      </a:r>
                      <a:r>
                        <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4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algn="ctr"/>
                      <a:endPar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tc>
                  <a:txBody>
                    <a:bodyP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満期保険金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1,000</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満期保険金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1,000</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tc>
                  <a:txBody>
                    <a:bodyP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解約した場合の</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解約返戻金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904</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解約した場合の</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解約返戻金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885</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71437" y="4920424"/>
            <a:ext cx="4958409" cy="430887"/>
          </a:xfrm>
          <a:prstGeom prst="rect">
            <a:avLst/>
          </a:prstGeom>
          <a:noFill/>
        </p:spPr>
        <p:txBody>
          <a:bodyPr wrap="none">
            <a:spAutoFit/>
          </a:bodyPr>
          <a:lstStyle/>
          <a:p>
            <a:pPr>
              <a:defRPr/>
            </a:pP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保険料は月払で、生命保険会社または契約の内容によって異なります。</a:t>
            </a:r>
            <a:endParaRPr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pPr>
              <a:defRPr/>
            </a:pP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生命保険文化センター「遺族保障ガイド」（</a:t>
            </a: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2023</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11</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月改訂版）をもとに作成</a:t>
            </a:r>
          </a:p>
        </p:txBody>
      </p:sp>
      <p:sp>
        <p:nvSpPr>
          <p:cNvPr id="11" name="正方形/長方形 10"/>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万一</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死亡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に備える生命保険②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71437" y="3340027"/>
            <a:ext cx="9001125" cy="394789"/>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4325" y="896297"/>
            <a:ext cx="7774013"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保険料の違い</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57526" y="5615146"/>
            <a:ext cx="8647998" cy="830997"/>
          </a:xfrm>
          <a:prstGeom prst="rect">
            <a:avLst/>
          </a:prstGeom>
          <a:noFill/>
        </p:spPr>
        <p:txBody>
          <a:bodyPr wrap="square" rtlCol="0">
            <a:spAutoFit/>
          </a:bodyPr>
          <a:lstStyle/>
          <a:p>
            <a:pPr algn="ctr"/>
            <a:r>
              <a:rPr lang="ja-JP" altLang="en-US" sz="2400" b="1" dirty="0">
                <a:solidFill>
                  <a:schemeClr val="tx2">
                    <a:lumMod val="75000"/>
                  </a:schemeClr>
                </a:solidFill>
                <a:latin typeface="Meiryo UI" panose="020B0604030504040204" pitchFamily="50" charset="-128"/>
                <a:ea typeface="Meiryo UI" panose="020B0604030504040204" pitchFamily="50" charset="-128"/>
              </a:rPr>
              <a:t>保険料や受け取れる金額など、保険の種類によって特徴があります。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algn="ctr"/>
            <a:r>
              <a:rPr lang="ja-JP" altLang="en-US" sz="2400" b="1" dirty="0">
                <a:solidFill>
                  <a:schemeClr val="tx2">
                    <a:lumMod val="75000"/>
                  </a:schemeClr>
                </a:solidFill>
                <a:latin typeface="Meiryo UI" panose="020B0604030504040204" pitchFamily="50" charset="-128"/>
                <a:ea typeface="Meiryo UI" panose="020B0604030504040204" pitchFamily="50" charset="-128"/>
              </a:rPr>
              <a:t>しっかりと理解して契約しましょう。</a:t>
            </a:r>
          </a:p>
        </p:txBody>
      </p:sp>
      <p:sp>
        <p:nvSpPr>
          <p:cNvPr id="14" name="角丸四角形 13"/>
          <p:cNvSpPr/>
          <p:nvPr/>
        </p:nvSpPr>
        <p:spPr>
          <a:xfrm>
            <a:off x="71438" y="4127913"/>
            <a:ext cx="9001124" cy="770108"/>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EAC1678-4082-7C70-7479-365A799E5364}"/>
              </a:ext>
            </a:extLst>
          </p:cNvPr>
          <p:cNvSpPr>
            <a:spLocks noGrp="1"/>
          </p:cNvSpPr>
          <p:nvPr>
            <p:ph type="sldNum" sz="quarter" idx="12"/>
          </p:nvPr>
        </p:nvSpPr>
        <p:spPr>
          <a:xfrm>
            <a:off x="6771924" y="6446143"/>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391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病気やケガなどに備える生命保険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15405" y="782745"/>
            <a:ext cx="4975356"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「医療保険」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45029" y="1354302"/>
            <a:ext cx="8484962" cy="2190740"/>
            <a:chOff x="445029" y="1354302"/>
            <a:chExt cx="8484962" cy="2190740"/>
          </a:xfrm>
        </p:grpSpPr>
        <p:grpSp>
          <p:nvGrpSpPr>
            <p:cNvPr id="3" name="グループ化 2"/>
            <p:cNvGrpSpPr/>
            <p:nvPr/>
          </p:nvGrpSpPr>
          <p:grpSpPr>
            <a:xfrm>
              <a:off x="445029" y="1354302"/>
              <a:ext cx="8484962" cy="2190740"/>
              <a:chOff x="445029" y="2011467"/>
              <a:chExt cx="8484962" cy="2190740"/>
            </a:xfrm>
          </p:grpSpPr>
          <p:sp>
            <p:nvSpPr>
              <p:cNvPr id="8" name="正方形/長方形 7"/>
              <p:cNvSpPr/>
              <p:nvPr/>
            </p:nvSpPr>
            <p:spPr>
              <a:xfrm>
                <a:off x="445029" y="2011467"/>
                <a:ext cx="8484962" cy="790575"/>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45029" y="2926102"/>
                <a:ext cx="8484961" cy="919715"/>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3399" y="2037422"/>
                <a:ext cx="3667125" cy="738664"/>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①入院給付金                 </a:t>
                </a:r>
                <a:r>
                  <a:rPr kumimoji="1" lang="en-US" altLang="ja-JP" dirty="0">
                    <a:solidFill>
                      <a:schemeClr val="bg1"/>
                    </a:solidFill>
                    <a:latin typeface="Meiryo UI" panose="020B0604030504040204" pitchFamily="50" charset="-128"/>
                    <a:ea typeface="Meiryo UI" panose="020B0604030504040204" pitchFamily="50" charset="-128"/>
                  </a:rPr>
                  <a:t>(</a:t>
                </a:r>
                <a:r>
                  <a:rPr kumimoji="1" lang="ja-JP" altLang="en-US" dirty="0">
                    <a:solidFill>
                      <a:schemeClr val="bg1"/>
                    </a:solidFill>
                    <a:latin typeface="Meiryo UI" panose="020B0604030504040204" pitchFamily="50" charset="-128"/>
                    <a:ea typeface="Meiryo UI" panose="020B0604030504040204" pitchFamily="50" charset="-128"/>
                  </a:rPr>
                  <a:t>入院した場合に受け取れるお金</a:t>
                </a:r>
                <a:r>
                  <a:rPr kumimoji="1" lang="en-US" altLang="ja-JP" dirty="0">
                    <a:solidFill>
                      <a:schemeClr val="bg1"/>
                    </a:solidFill>
                    <a:latin typeface="Meiryo UI" panose="020B0604030504040204" pitchFamily="50" charset="-128"/>
                    <a:ea typeface="Meiryo UI" panose="020B0604030504040204" pitchFamily="50" charset="-128"/>
                  </a:rPr>
                  <a:t>)</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33398" y="3063434"/>
                <a:ext cx="3667125" cy="1138773"/>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②手術</a:t>
                </a:r>
                <a:r>
                  <a:rPr lang="ja-JP" altLang="en-US" sz="2400" dirty="0">
                    <a:solidFill>
                      <a:schemeClr val="bg1"/>
                    </a:solidFill>
                    <a:latin typeface="Meiryo UI" panose="020B0604030504040204" pitchFamily="50" charset="-128"/>
                    <a:ea typeface="Meiryo UI" panose="020B0604030504040204" pitchFamily="50" charset="-128"/>
                  </a:rPr>
                  <a:t>給付金　　　　　　　　　　　　</a:t>
                </a:r>
                <a:r>
                  <a:rPr lang="en-US" altLang="ja-JP" dirty="0">
                    <a:solidFill>
                      <a:schemeClr val="bg1"/>
                    </a:solidFill>
                    <a:latin typeface="Meiryo UI" panose="020B0604030504040204" pitchFamily="50" charset="-128"/>
                    <a:ea typeface="Meiryo UI" panose="020B0604030504040204" pitchFamily="50" charset="-128"/>
                  </a:rPr>
                  <a:t>(</a:t>
                </a:r>
                <a:r>
                  <a:rPr lang="ja-JP" altLang="en-US" dirty="0">
                    <a:solidFill>
                      <a:schemeClr val="bg1"/>
                    </a:solidFill>
                    <a:latin typeface="Meiryo UI" panose="020B0604030504040204" pitchFamily="50" charset="-128"/>
                    <a:ea typeface="Meiryo UI" panose="020B0604030504040204" pitchFamily="50" charset="-128"/>
                  </a:rPr>
                  <a:t>手術した場合に受け取れるお金</a:t>
                </a:r>
                <a:r>
                  <a:rPr lang="en-US" altLang="ja-JP" dirty="0">
                    <a:solidFill>
                      <a:schemeClr val="bg1"/>
                    </a:solidFill>
                    <a:latin typeface="Meiryo UI" panose="020B0604030504040204" pitchFamily="50" charset="-128"/>
                    <a:ea typeface="Meiryo UI" panose="020B0604030504040204" pitchFamily="50" charset="-128"/>
                  </a:rPr>
                  <a:t>)</a:t>
                </a:r>
                <a:endParaRPr lang="ja-JP" altLang="en-US" dirty="0">
                  <a:solidFill>
                    <a:schemeClr val="bg1"/>
                  </a:solidFill>
                  <a:latin typeface="Meiryo UI" panose="020B0604030504040204" pitchFamily="50" charset="-128"/>
                  <a:ea typeface="Meiryo UI" panose="020B0604030504040204" pitchFamily="50" charset="-128"/>
                </a:endParaRPr>
              </a:p>
              <a:p>
                <a:endParaRPr kumimoji="1" lang="ja-JP" altLang="en-US" sz="2400"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288894" y="2187126"/>
                <a:ext cx="4219575" cy="461665"/>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日額●●円　</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　入院した日数</a:t>
                </a:r>
              </a:p>
            </p:txBody>
          </p:sp>
          <p:sp>
            <p:nvSpPr>
              <p:cNvPr id="44" name="テキスト ボックス 43"/>
              <p:cNvSpPr txBox="1"/>
              <p:nvPr/>
            </p:nvSpPr>
            <p:spPr>
              <a:xfrm>
                <a:off x="4288894" y="3171156"/>
                <a:ext cx="2416706" cy="461665"/>
              </a:xfrm>
              <a:prstGeom prst="rect">
                <a:avLst/>
              </a:prstGeom>
              <a:noFill/>
            </p:spPr>
            <p:txBody>
              <a:bodyPr wrap="squar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日額●</a:t>
                </a:r>
                <a:r>
                  <a:rPr kumimoji="1" lang="ja-JP" altLang="en-US" sz="2400" dirty="0">
                    <a:solidFill>
                      <a:schemeClr val="bg1"/>
                    </a:solidFill>
                    <a:latin typeface="Meiryo UI" panose="020B0604030504040204" pitchFamily="50" charset="-128"/>
                    <a:ea typeface="Meiryo UI" panose="020B0604030504040204" pitchFamily="50" charset="-128"/>
                  </a:rPr>
                  <a:t>●円　</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　</a:t>
                </a:r>
              </a:p>
            </p:txBody>
          </p:sp>
        </p:grpSp>
        <p:sp>
          <p:nvSpPr>
            <p:cNvPr id="47" name="テキスト ボックス 46"/>
            <p:cNvSpPr txBox="1"/>
            <p:nvPr/>
          </p:nvSpPr>
          <p:spPr>
            <a:xfrm>
              <a:off x="6450511" y="2343545"/>
              <a:ext cx="2416706" cy="707886"/>
            </a:xfrm>
            <a:prstGeom prst="rect">
              <a:avLst/>
            </a:prstGeom>
            <a:noFill/>
          </p:spPr>
          <p:txBody>
            <a:bodyPr wrap="square" rtlCol="0">
              <a:spAutoFit/>
            </a:bodyPr>
            <a:lstStyle/>
            <a:p>
              <a:r>
                <a:rPr kumimoji="1" lang="ja-JP" altLang="en-US" sz="2000" dirty="0">
                  <a:solidFill>
                    <a:schemeClr val="bg1"/>
                  </a:solidFill>
                  <a:latin typeface="Meiryo UI" panose="020B0604030504040204" pitchFamily="50" charset="-128"/>
                  <a:ea typeface="Meiryo UI" panose="020B0604030504040204" pitchFamily="50" charset="-128"/>
                </a:rPr>
                <a:t>手術の種類に応じた倍率</a:t>
              </a:r>
              <a:r>
                <a:rPr kumimoji="1" lang="en-US" altLang="ja-JP" sz="2000" dirty="0">
                  <a:solidFill>
                    <a:schemeClr val="bg1"/>
                  </a:solidFill>
                  <a:latin typeface="Meiryo UI" panose="020B0604030504040204" pitchFamily="50" charset="-128"/>
                  <a:ea typeface="Meiryo UI" panose="020B0604030504040204" pitchFamily="50" charset="-128"/>
                </a:rPr>
                <a:t>(10</a:t>
              </a:r>
              <a:r>
                <a:rPr kumimoji="1" lang="ja-JP" altLang="en-US"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latin typeface="Meiryo UI" panose="020B0604030504040204" pitchFamily="50" charset="-128"/>
                  <a:ea typeface="Meiryo UI" panose="020B0604030504040204" pitchFamily="50" charset="-128"/>
                </a:rPr>
                <a:t>20</a:t>
              </a:r>
              <a:r>
                <a:rPr kumimoji="1" lang="ja-JP" altLang="en-US"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latin typeface="Meiryo UI" panose="020B0604030504040204" pitchFamily="50" charset="-128"/>
                  <a:ea typeface="Meiryo UI" panose="020B0604030504040204" pitchFamily="50" charset="-128"/>
                </a:rPr>
                <a:t>40</a:t>
              </a:r>
              <a:r>
                <a:rPr kumimoji="1" lang="ja-JP" altLang="en-US" sz="2000" dirty="0">
                  <a:solidFill>
                    <a:schemeClr val="bg1"/>
                  </a:solidFill>
                  <a:latin typeface="Meiryo UI" panose="020B0604030504040204" pitchFamily="50" charset="-128"/>
                  <a:ea typeface="Meiryo UI" panose="020B0604030504040204" pitchFamily="50" charset="-128"/>
                </a:rPr>
                <a:t>倍</a:t>
              </a:r>
              <a:r>
                <a:rPr kumimoji="1" lang="en-US" altLang="ja-JP" sz="2000" dirty="0">
                  <a:solidFill>
                    <a:schemeClr val="bg1"/>
                  </a:solidFill>
                  <a:latin typeface="Meiryo UI" panose="020B0604030504040204" pitchFamily="50" charset="-128"/>
                  <a:ea typeface="Meiryo UI" panose="020B0604030504040204" pitchFamily="50" charset="-128"/>
                </a:rPr>
                <a:t>)</a:t>
              </a:r>
              <a:endParaRPr kumimoji="1" lang="ja-JP" altLang="en-US" sz="2000" baseline="30000" dirty="0">
                <a:solidFill>
                  <a:schemeClr val="bg1"/>
                </a:solidFill>
                <a:latin typeface="Meiryo UI" panose="020B0604030504040204" pitchFamily="50" charset="-128"/>
                <a:ea typeface="Meiryo UI" panose="020B0604030504040204" pitchFamily="50" charset="-128"/>
              </a:endParaRPr>
            </a:p>
          </p:txBody>
        </p:sp>
      </p:grpSp>
      <p:sp>
        <p:nvSpPr>
          <p:cNvPr id="50" name="テキスト ボックス 49"/>
          <p:cNvSpPr txBox="1"/>
          <p:nvPr/>
        </p:nvSpPr>
        <p:spPr>
          <a:xfrm>
            <a:off x="445029" y="5776182"/>
            <a:ext cx="8182604" cy="954107"/>
          </a:xfrm>
          <a:prstGeom prst="rect">
            <a:avLst/>
          </a:prstGeom>
          <a:noFill/>
        </p:spPr>
        <p:txBody>
          <a:bodyPr wrap="square" rtlCol="0">
            <a:spAutoFit/>
          </a:bodyPr>
          <a:lstStyle/>
          <a:p>
            <a:pPr algn="ctr"/>
            <a:r>
              <a:rPr lang="ja-JP" altLang="en-US" sz="2800" b="1" dirty="0">
                <a:solidFill>
                  <a:srgbClr val="17375E"/>
                </a:solidFill>
                <a:latin typeface="Meiryo UI" panose="020B0604030504040204" pitchFamily="50" charset="-128"/>
                <a:ea typeface="Meiryo UI" panose="020B0604030504040204" pitchFamily="50" charset="-128"/>
              </a:rPr>
              <a:t>「がん」で入院した場合など、特定の病気に特化した</a:t>
            </a:r>
          </a:p>
          <a:p>
            <a:pPr algn="ctr"/>
            <a:r>
              <a:rPr lang="ja-JP" altLang="en-US" sz="2800" b="1" dirty="0">
                <a:solidFill>
                  <a:srgbClr val="17375E"/>
                </a:solidFill>
                <a:latin typeface="Meiryo UI" panose="020B0604030504040204" pitchFamily="50" charset="-128"/>
                <a:ea typeface="Meiryo UI" panose="020B0604030504040204" pitchFamily="50" charset="-128"/>
              </a:rPr>
              <a:t>「医療保険」もあります。</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4" name="正方形/長方形 3"/>
          <p:cNvSpPr/>
          <p:nvPr/>
        </p:nvSpPr>
        <p:spPr>
          <a:xfrm>
            <a:off x="445030" y="3326646"/>
            <a:ext cx="8484960" cy="2227848"/>
          </a:xfrm>
          <a:prstGeom prst="rect">
            <a:avLst/>
          </a:prstGeom>
          <a:solidFill>
            <a:srgbClr val="CCFFCC"/>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45029" y="3259711"/>
            <a:ext cx="1169760" cy="369332"/>
          </a:xfrm>
          <a:prstGeom prst="rect">
            <a:avLst/>
          </a:prstGeom>
          <a:solidFill>
            <a:schemeClr val="accent3">
              <a:lumMod val="75000"/>
            </a:schemeClr>
          </a:solidFill>
        </p:spPr>
        <p:txBody>
          <a:bodyPr wrap="square" rtlCol="0">
            <a:spAutoFit/>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事例</a:t>
            </a:r>
          </a:p>
        </p:txBody>
      </p:sp>
      <p:sp>
        <p:nvSpPr>
          <p:cNvPr id="7" name="テキスト ボックス 6"/>
          <p:cNvSpPr txBox="1"/>
          <p:nvPr/>
        </p:nvSpPr>
        <p:spPr>
          <a:xfrm>
            <a:off x="533398" y="3684932"/>
            <a:ext cx="8396592" cy="1908215"/>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日間、入院した場合に</a:t>
            </a:r>
            <a:r>
              <a:rPr lang="ja-JP" altLang="en-US" b="1" u="sng" dirty="0">
                <a:latin typeface="Meiryo UI" panose="020B0604030504040204" pitchFamily="50" charset="-128"/>
                <a:ea typeface="Meiryo UI" panose="020B0604030504040204" pitchFamily="50" charset="-128"/>
              </a:rPr>
              <a:t>１日「</a:t>
            </a:r>
            <a:r>
              <a:rPr lang="en-US" altLang="ja-JP" b="1" u="sng" dirty="0">
                <a:latin typeface="Meiryo UI" panose="020B0604030504040204" pitchFamily="50" charset="-128"/>
                <a:ea typeface="Meiryo UI" panose="020B0604030504040204" pitchFamily="50" charset="-128"/>
              </a:rPr>
              <a:t>7,000</a:t>
            </a:r>
            <a:r>
              <a:rPr lang="ja-JP" altLang="en-US" b="1" u="sng" dirty="0">
                <a:latin typeface="Meiryo UI" panose="020B0604030504040204" pitchFamily="50" charset="-128"/>
                <a:ea typeface="Meiryo UI" panose="020B0604030504040204" pitchFamily="50" charset="-128"/>
              </a:rPr>
              <a:t>円」</a:t>
            </a:r>
            <a:r>
              <a:rPr lang="ja-JP" altLang="en-US" dirty="0">
                <a:latin typeface="Meiryo UI" panose="020B0604030504040204" pitchFamily="50" charset="-128"/>
                <a:ea typeface="Meiryo UI" panose="020B0604030504040204" pitchFamily="50" charset="-128"/>
              </a:rPr>
              <a:t>が受け取れる「医療保険」に入っていたら</a:t>
            </a:r>
            <a:r>
              <a:rPr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①</a:t>
            </a:r>
            <a:r>
              <a:rPr lang="ja-JP" altLang="en-US" dirty="0">
                <a:latin typeface="Meiryo UI" panose="020B0604030504040204" pitchFamily="50" charset="-128"/>
                <a:ea typeface="Meiryo UI" panose="020B0604030504040204" pitchFamily="50" charset="-128"/>
              </a:rPr>
              <a:t>入院給付金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入院した場合に受け取れるお金</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7,000</a:t>
            </a:r>
            <a:r>
              <a:rPr kumimoji="1" lang="ja-JP" altLang="en-US" dirty="0">
                <a:latin typeface="Meiryo UI" panose="020B0604030504040204" pitchFamily="50" charset="-128"/>
                <a:ea typeface="Meiryo UI" panose="020B0604030504040204" pitchFamily="50" charset="-128"/>
              </a:rPr>
              <a:t>円」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22</a:t>
            </a:r>
            <a:r>
              <a:rPr kumimoji="1" lang="ja-JP" altLang="en-US" dirty="0">
                <a:latin typeface="Meiryo UI" panose="020B0604030504040204" pitchFamily="50" charset="-128"/>
                <a:ea typeface="Meiryo UI" panose="020B0604030504040204" pitchFamily="50" charset="-128"/>
              </a:rPr>
              <a:t>日　＝　</a:t>
            </a:r>
            <a:r>
              <a:rPr lang="en-US" altLang="ja-JP" b="1" u="sng" dirty="0">
                <a:latin typeface="Meiryo UI" panose="020B0604030504040204" pitchFamily="50" charset="-128"/>
                <a:ea typeface="Meiryo UI" panose="020B0604030504040204" pitchFamily="50" charset="-128"/>
              </a:rPr>
              <a:t>15.4</a:t>
            </a:r>
            <a:r>
              <a:rPr kumimoji="1" lang="ja-JP" altLang="en-US" b="1" u="sng" dirty="0">
                <a:latin typeface="Meiryo UI" panose="020B0604030504040204" pitchFamily="50" charset="-128"/>
                <a:ea typeface="Meiryo UI" panose="020B0604030504040204" pitchFamily="50" charset="-128"/>
              </a:rPr>
              <a:t>万円</a:t>
            </a:r>
            <a:endParaRPr kumimoji="1" lang="en-US" altLang="ja-JP" b="1"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②手術給付金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手術した場合に受け取れるお金</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7,000</a:t>
            </a:r>
            <a:r>
              <a:rPr lang="ja-JP" altLang="en-US" dirty="0">
                <a:latin typeface="Meiryo UI" panose="020B0604030504040204" pitchFamily="50" charset="-128"/>
                <a:ea typeface="Meiryo UI" panose="020B0604030504040204" pitchFamily="50" charset="-128"/>
              </a:rPr>
              <a:t>円」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倍の場合＝　</a:t>
            </a:r>
            <a:r>
              <a:rPr lang="en-US" altLang="ja-JP" b="1" u="sng" dirty="0">
                <a:latin typeface="Meiryo UI" panose="020B0604030504040204" pitchFamily="50" charset="-128"/>
                <a:ea typeface="Meiryo UI" panose="020B0604030504040204" pitchFamily="50" charset="-128"/>
              </a:rPr>
              <a:t>7</a:t>
            </a:r>
            <a:r>
              <a:rPr lang="ja-JP" altLang="en-US" b="1" u="sng" dirty="0">
                <a:latin typeface="Meiryo UI" panose="020B0604030504040204" pitchFamily="50" charset="-128"/>
                <a:ea typeface="Meiryo UI" panose="020B0604030504040204" pitchFamily="50" charset="-128"/>
              </a:rPr>
              <a:t>万円</a:t>
            </a:r>
            <a:endParaRPr lang="en-US" altLang="ja-JP" b="1" u="sng" dirty="0">
              <a:latin typeface="Meiryo UI" panose="020B0604030504040204" pitchFamily="50" charset="-128"/>
              <a:ea typeface="Meiryo UI" panose="020B0604030504040204" pitchFamily="50" charset="-128"/>
            </a:endParaRPr>
          </a:p>
          <a:p>
            <a:pPr>
              <a:lnSpc>
                <a:spcPts val="1200"/>
              </a:lnSpc>
            </a:pPr>
            <a:endParaRPr lang="en-US" altLang="ja-JP" dirty="0">
              <a:latin typeface="Meiryo UI" panose="020B0604030504040204" pitchFamily="50" charset="-128"/>
              <a:ea typeface="Meiryo UI" panose="020B0604030504040204" pitchFamily="50" charset="-128"/>
            </a:endParaRPr>
          </a:p>
          <a:p>
            <a:pPr algn="ctr"/>
            <a:r>
              <a:rPr lang="ja-JP" altLang="en-US" dirty="0">
                <a:solidFill>
                  <a:srgbClr val="FF0000"/>
                </a:solidFill>
                <a:latin typeface="Meiryo UI" panose="020B0604030504040204" pitchFamily="50" charset="-128"/>
                <a:ea typeface="Meiryo UI" panose="020B0604030504040204" pitchFamily="50" charset="-128"/>
              </a:rPr>
              <a:t>　</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12" name="右矢印 11"/>
          <p:cNvSpPr/>
          <p:nvPr/>
        </p:nvSpPr>
        <p:spPr>
          <a:xfrm>
            <a:off x="5877633" y="4501797"/>
            <a:ext cx="521048" cy="757500"/>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13285" y="4244048"/>
            <a:ext cx="2291158" cy="113877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rPr>
              <a:t>①＋②＝</a:t>
            </a:r>
          </a:p>
          <a:p>
            <a:r>
              <a:rPr lang="ja-JP" altLang="en-US" sz="2400" dirty="0">
                <a:latin typeface="Meiryo UI" panose="020B0604030504040204" pitchFamily="50" charset="-128"/>
                <a:ea typeface="Meiryo UI" panose="020B0604030504040204" pitchFamily="50" charset="-128"/>
              </a:rPr>
              <a:t>　</a:t>
            </a:r>
            <a:r>
              <a:rPr lang="ja-JP" altLang="en-US" sz="2400" b="1" dirty="0">
                <a:solidFill>
                  <a:srgbClr val="FF0000"/>
                </a:solidFill>
                <a:latin typeface="Meiryo UI" panose="020B0604030504040204" pitchFamily="50" charset="-128"/>
                <a:ea typeface="Meiryo UI" panose="020B0604030504040204" pitchFamily="50" charset="-128"/>
              </a:rPr>
              <a:t>　</a:t>
            </a:r>
            <a:r>
              <a:rPr kumimoji="1" lang="en-US" altLang="ja-JP" sz="2400" b="1" u="sng" dirty="0">
                <a:solidFill>
                  <a:srgbClr val="FF0000"/>
                </a:solidFill>
                <a:latin typeface="Meiryo UI" panose="020B0604030504040204" pitchFamily="50" charset="-128"/>
                <a:ea typeface="Meiryo UI" panose="020B0604030504040204" pitchFamily="50" charset="-128"/>
              </a:rPr>
              <a:t>22.4</a:t>
            </a:r>
            <a:r>
              <a:rPr kumimoji="1" lang="ja-JP" altLang="en-US" sz="2400" b="1" u="sng" dirty="0">
                <a:solidFill>
                  <a:srgbClr val="FF0000"/>
                </a:solidFill>
                <a:latin typeface="Meiryo UI" panose="020B0604030504040204" pitchFamily="50" charset="-128"/>
                <a:ea typeface="Meiryo UI" panose="020B0604030504040204" pitchFamily="50" charset="-128"/>
              </a:rPr>
              <a:t>万円</a:t>
            </a:r>
          </a:p>
          <a:p>
            <a:r>
              <a:rPr kumimoji="1" lang="ja-JP" altLang="en-US" sz="2000" dirty="0">
                <a:latin typeface="Meiryo UI" panose="020B0604030504040204" pitchFamily="50" charset="-128"/>
                <a:ea typeface="Meiryo UI" panose="020B0604030504040204" pitchFamily="50" charset="-128"/>
              </a:rPr>
              <a:t>　　が受け取れる</a:t>
            </a:r>
            <a:endParaRPr kumimoji="1" lang="ja-JP" altLang="en-US" sz="1600" dirty="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9ED4E959-6546-0361-FC25-6C16347ED5B3}"/>
              </a:ext>
            </a:extLst>
          </p:cNvPr>
          <p:cNvSpPr>
            <a:spLocks noGrp="1"/>
          </p:cNvSpPr>
          <p:nvPr>
            <p:ph type="sldNum" sz="quarter" idx="12"/>
          </p:nvPr>
        </p:nvSpPr>
        <p:spPr>
          <a:xfrm>
            <a:off x="6733617" y="636516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2306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介護に備える生命保険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361320" y="853971"/>
            <a:ext cx="4975356"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「介護保険」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56671" y="5065000"/>
            <a:ext cx="8830658" cy="1446550"/>
          </a:xfrm>
          <a:prstGeom prst="rect">
            <a:avLst/>
          </a:prstGeom>
          <a:solidFill>
            <a:srgbClr val="CCFFCC"/>
          </a:solidFill>
        </p:spPr>
        <p:txBody>
          <a:bodyPr wrap="square" rtlCol="0">
            <a:spAutoFit/>
          </a:bodyPr>
          <a:lstStyle/>
          <a:p>
            <a:endParaRPr lang="en-US" altLang="ja-JP" sz="28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一時金・・・介護のための家の大規模リフォーム費用、老人ホームの入居費用など</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年金・・・公的介護保険の自己負担や介護による収入の減少の補てんなど</a:t>
            </a:r>
            <a:endParaRPr lang="en-US" altLang="ja-JP" sz="2000" dirty="0">
              <a:latin typeface="Meiryo UI" panose="020B0604030504040204" pitchFamily="50" charset="-128"/>
              <a:ea typeface="Meiryo UI" panose="020B0604030504040204" pitchFamily="50" charset="-128"/>
            </a:endParaRPr>
          </a:p>
        </p:txBody>
      </p:sp>
      <p:sp>
        <p:nvSpPr>
          <p:cNvPr id="4" name="正方形/長方形 3"/>
          <p:cNvSpPr/>
          <p:nvPr/>
        </p:nvSpPr>
        <p:spPr>
          <a:xfrm>
            <a:off x="219074" y="1714499"/>
            <a:ext cx="3853305" cy="2238376"/>
          </a:xfrm>
          <a:prstGeom prst="rect">
            <a:avLst/>
          </a:prstGeom>
          <a:noFill/>
          <a:ln w="19050">
            <a:solidFill>
              <a:srgbClr val="33996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3200" dirty="0">
              <a:solidFill>
                <a:schemeClr val="tx1">
                  <a:lumMod val="85000"/>
                  <a:lumOff val="15000"/>
                </a:schemeClr>
              </a:solidFill>
            </a:endParaRPr>
          </a:p>
          <a:p>
            <a:r>
              <a:rPr lang="ja-JP" altLang="en-US" sz="2800" dirty="0">
                <a:solidFill>
                  <a:schemeClr val="tx1">
                    <a:lumMod val="85000"/>
                    <a:lumOff val="15000"/>
                  </a:schemeClr>
                </a:solidFill>
              </a:rPr>
              <a:t>介護が必要な状態になったときに</a:t>
            </a:r>
            <a:r>
              <a:rPr lang="ja-JP" altLang="en-US" sz="2800" b="1" u="sng" dirty="0">
                <a:solidFill>
                  <a:srgbClr val="FF0000"/>
                </a:solidFill>
              </a:rPr>
              <a:t>まとまったお金</a:t>
            </a:r>
            <a:r>
              <a:rPr lang="ja-JP" altLang="en-US" sz="2800" dirty="0">
                <a:solidFill>
                  <a:schemeClr val="tx1">
                    <a:lumMod val="85000"/>
                    <a:lumOff val="15000"/>
                  </a:schemeClr>
                </a:solidFill>
              </a:rPr>
              <a:t>が受け取れる。</a:t>
            </a:r>
          </a:p>
          <a:p>
            <a:pPr algn="ctr"/>
            <a:endParaRPr kumimoji="1" lang="ja-JP" altLang="en-US" dirty="0"/>
          </a:p>
        </p:txBody>
      </p:sp>
      <p:sp>
        <p:nvSpPr>
          <p:cNvPr id="32" name="正方形/長方形 31"/>
          <p:cNvSpPr/>
          <p:nvPr/>
        </p:nvSpPr>
        <p:spPr>
          <a:xfrm>
            <a:off x="4181473" y="1714500"/>
            <a:ext cx="4781551" cy="2238375"/>
          </a:xfrm>
          <a:prstGeom prst="rect">
            <a:avLst/>
          </a:prstGeom>
          <a:noFill/>
          <a:ln w="19050">
            <a:solidFill>
              <a:srgbClr val="33996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2800" dirty="0">
              <a:solidFill>
                <a:schemeClr val="tx1">
                  <a:lumMod val="85000"/>
                  <a:lumOff val="15000"/>
                </a:schemeClr>
              </a:solidFill>
            </a:endParaRPr>
          </a:p>
          <a:p>
            <a:r>
              <a:rPr lang="ja-JP" altLang="en-US" sz="2800" dirty="0">
                <a:solidFill>
                  <a:schemeClr val="tx1">
                    <a:lumMod val="85000"/>
                    <a:lumOff val="15000"/>
                  </a:schemeClr>
                </a:solidFill>
              </a:rPr>
              <a:t>介護が必要な状態になったときに</a:t>
            </a:r>
            <a:r>
              <a:rPr lang="ja-JP" altLang="en-US" sz="2800" b="1" u="sng" dirty="0">
                <a:solidFill>
                  <a:srgbClr val="FF0000"/>
                </a:solidFill>
              </a:rPr>
              <a:t>年金として毎年お金</a:t>
            </a:r>
            <a:r>
              <a:rPr lang="ja-JP" altLang="en-US" sz="2800" dirty="0">
                <a:solidFill>
                  <a:schemeClr val="tx1">
                    <a:lumMod val="85000"/>
                    <a:lumOff val="15000"/>
                  </a:schemeClr>
                </a:solidFill>
              </a:rPr>
              <a:t>が受け取れる。</a:t>
            </a:r>
          </a:p>
          <a:p>
            <a:pPr algn="ctr"/>
            <a:endParaRPr kumimoji="1" lang="ja-JP" altLang="en-US" sz="1600" dirty="0"/>
          </a:p>
        </p:txBody>
      </p:sp>
      <p:sp>
        <p:nvSpPr>
          <p:cNvPr id="3" name="テキスト ボックス 2"/>
          <p:cNvSpPr txBox="1"/>
          <p:nvPr/>
        </p:nvSpPr>
        <p:spPr>
          <a:xfrm>
            <a:off x="219075" y="1514214"/>
            <a:ext cx="3853304" cy="400110"/>
          </a:xfrm>
          <a:prstGeom prst="rect">
            <a:avLst/>
          </a:prstGeom>
          <a:solidFill>
            <a:srgbClr val="339966"/>
          </a:solidFill>
          <a:ln w="19050">
            <a:solidFill>
              <a:srgbClr val="339966"/>
            </a:solidFill>
          </a:ln>
        </p:spPr>
        <p:txBody>
          <a:bodyPr wrap="square" rtlCol="0">
            <a:spAutoFit/>
          </a:bodyPr>
          <a:lstStyle/>
          <a:p>
            <a:pPr algn="ctr"/>
            <a:r>
              <a:rPr kumimoji="1" lang="ja-JP" altLang="en-US" sz="2000" dirty="0">
                <a:solidFill>
                  <a:schemeClr val="bg1"/>
                </a:solidFill>
                <a:latin typeface="Meiryo UI" panose="020B0604030504040204" pitchFamily="50" charset="-128"/>
                <a:ea typeface="Meiryo UI" panose="020B0604030504040204" pitchFamily="50" charset="-128"/>
              </a:rPr>
              <a:t>①「一時金」でお金が受け取れる</a:t>
            </a:r>
          </a:p>
        </p:txBody>
      </p:sp>
      <p:sp>
        <p:nvSpPr>
          <p:cNvPr id="31" name="テキスト ボックス 30"/>
          <p:cNvSpPr txBox="1"/>
          <p:nvPr/>
        </p:nvSpPr>
        <p:spPr>
          <a:xfrm>
            <a:off x="4181473" y="1514214"/>
            <a:ext cx="4781551" cy="400110"/>
          </a:xfrm>
          <a:prstGeom prst="rect">
            <a:avLst/>
          </a:prstGeom>
          <a:solidFill>
            <a:srgbClr val="339966"/>
          </a:solidFill>
          <a:ln w="19050">
            <a:solidFill>
              <a:srgbClr val="339966"/>
            </a:solidFill>
          </a:ln>
        </p:spPr>
        <p:txBody>
          <a:bodyPr wrap="square" rtlCol="0">
            <a:spAutoFit/>
          </a:bodyPr>
          <a:lstStyle/>
          <a:p>
            <a:pPr algn="ctr"/>
            <a:r>
              <a:rPr kumimoji="1" lang="ja-JP" altLang="en-US" sz="2000" dirty="0">
                <a:solidFill>
                  <a:schemeClr val="bg1"/>
                </a:solidFill>
                <a:latin typeface="Meiryo UI" panose="020B0604030504040204" pitchFamily="50" charset="-128"/>
                <a:ea typeface="Meiryo UI" panose="020B0604030504040204" pitchFamily="50" charset="-128"/>
              </a:rPr>
              <a:t>②「年金形式」で毎年お金が受け取れる</a:t>
            </a:r>
          </a:p>
        </p:txBody>
      </p:sp>
      <p:sp>
        <p:nvSpPr>
          <p:cNvPr id="5" name="テキスト ボックス 4"/>
          <p:cNvSpPr txBox="1"/>
          <p:nvPr/>
        </p:nvSpPr>
        <p:spPr>
          <a:xfrm>
            <a:off x="1010152" y="4047272"/>
            <a:ext cx="7123695" cy="954107"/>
          </a:xfrm>
          <a:prstGeom prst="rect">
            <a:avLst/>
          </a:prstGeom>
          <a:noFill/>
        </p:spPr>
        <p:txBody>
          <a:bodyPr wrap="square" rtlCol="0">
            <a:spAutoFit/>
          </a:bodyPr>
          <a:lstStyle/>
          <a:p>
            <a:pPr algn="ctr"/>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公的介護保険による自己負担や保障されない支出、収入の減少に備える役割があります。</a:t>
            </a:r>
          </a:p>
        </p:txBody>
      </p:sp>
      <p:sp>
        <p:nvSpPr>
          <p:cNvPr id="11" name="テキスト ボックス 10"/>
          <p:cNvSpPr txBox="1"/>
          <p:nvPr/>
        </p:nvSpPr>
        <p:spPr>
          <a:xfrm>
            <a:off x="156671" y="5065000"/>
            <a:ext cx="3367474" cy="369332"/>
          </a:xfrm>
          <a:prstGeom prst="rect">
            <a:avLst/>
          </a:prstGeom>
          <a:solidFill>
            <a:schemeClr val="accent3">
              <a:lumMod val="75000"/>
            </a:schemeClr>
          </a:solidFill>
        </p:spPr>
        <p:txBody>
          <a:bodyPr wrap="square" rtlCol="0">
            <a:spAutoFit/>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一時金・年金の活用例</a:t>
            </a:r>
          </a:p>
        </p:txBody>
      </p:sp>
      <p:sp>
        <p:nvSpPr>
          <p:cNvPr id="6" name="スライド番号プレースホルダー 5">
            <a:extLst>
              <a:ext uri="{FF2B5EF4-FFF2-40B4-BE49-F238E27FC236}">
                <a16:creationId xmlns:a16="http://schemas.microsoft.com/office/drawing/2014/main" id="{12A7468C-9EF6-4FD3-3BF6-18FA8DE8F6E4}"/>
              </a:ext>
            </a:extLst>
          </p:cNvPr>
          <p:cNvSpPr>
            <a:spLocks noGrp="1"/>
          </p:cNvSpPr>
          <p:nvPr>
            <p:ph type="sldNum" sz="quarter" idx="12"/>
          </p:nvPr>
        </p:nvSpPr>
        <p:spPr>
          <a:xfrm>
            <a:off x="7010400" y="6569337"/>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0462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老後の生活に備える生命保険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445031" y="772119"/>
            <a:ext cx="4975356"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「個人年金保険」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07759" y="1295339"/>
            <a:ext cx="8773438" cy="3818842"/>
            <a:chOff x="216147" y="1448157"/>
            <a:chExt cx="8773438" cy="3818842"/>
          </a:xfrm>
        </p:grpSpPr>
        <p:pic>
          <p:nvPicPr>
            <p:cNvPr id="11" name="図 10"/>
            <p:cNvPicPr>
              <a:picLocks noChangeAspect="1"/>
            </p:cNvPicPr>
            <p:nvPr/>
          </p:nvPicPr>
          <p:blipFill>
            <a:blip r:embed="rId3"/>
            <a:stretch>
              <a:fillRect/>
            </a:stretch>
          </p:blipFill>
          <p:spPr>
            <a:xfrm>
              <a:off x="508116" y="1495392"/>
              <a:ext cx="8481469" cy="3771607"/>
            </a:xfrm>
            <a:prstGeom prst="rect">
              <a:avLst/>
            </a:prstGeom>
          </p:spPr>
        </p:pic>
        <p:sp>
          <p:nvSpPr>
            <p:cNvPr id="12" name="正方形/長方形 11"/>
            <p:cNvSpPr/>
            <p:nvPr/>
          </p:nvSpPr>
          <p:spPr>
            <a:xfrm>
              <a:off x="216147" y="1448157"/>
              <a:ext cx="3162300" cy="650673"/>
            </a:xfrm>
            <a:prstGeom prst="rect">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86474" y="2206889"/>
              <a:ext cx="1704975" cy="400110"/>
            </a:xfrm>
            <a:prstGeom prst="rect">
              <a:avLst/>
            </a:prstGeom>
            <a:solidFill>
              <a:schemeClr val="bg1"/>
            </a:solidFill>
            <a:ln>
              <a:noFill/>
            </a:ln>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受取期間</a:t>
              </a:r>
            </a:p>
          </p:txBody>
        </p:sp>
      </p:grpSp>
      <p:sp>
        <p:nvSpPr>
          <p:cNvPr id="14" name="テキスト ボックス 13"/>
          <p:cNvSpPr txBox="1"/>
          <p:nvPr/>
        </p:nvSpPr>
        <p:spPr>
          <a:xfrm>
            <a:off x="302075" y="4972019"/>
            <a:ext cx="8539849" cy="584775"/>
          </a:xfrm>
          <a:prstGeom prst="rect">
            <a:avLst/>
          </a:prstGeom>
          <a:noFill/>
        </p:spPr>
        <p:txBody>
          <a:bodyPr wrap="square" rtlCol="0">
            <a:spAutoFit/>
          </a:bodyPr>
          <a:lstStyle/>
          <a:p>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・契約した時に決めた年齢から</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年金を受け取ることができる。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・年金を受け取れる期間は</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20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年など決まっているものから 一生涯のものなど、様々。</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5711" y="5739807"/>
            <a:ext cx="8457534" cy="830997"/>
          </a:xfrm>
          <a:prstGeom prst="rect">
            <a:avLst/>
          </a:prstGeom>
          <a:noFill/>
        </p:spPr>
        <p:txBody>
          <a:bodyPr wrap="square" rtlCol="0">
            <a:spAutoFit/>
          </a:bodyPr>
          <a:lstStyle/>
          <a:p>
            <a:r>
              <a:rPr lang="ja-JP" altLang="en-US" sz="2400" b="1" dirty="0">
                <a:solidFill>
                  <a:srgbClr val="17375E"/>
                </a:solidFill>
                <a:latin typeface="Meiryo UI" panose="020B0604030504040204" pitchFamily="50" charset="-128"/>
                <a:ea typeface="Meiryo UI" panose="020B0604030504040204" pitchFamily="50" charset="-128"/>
              </a:rPr>
              <a:t>退職から公的年金が支給されるまでの「つなぎ資金」や、ゆとりある老後のための「上乗せ資金」に活用されています。</a:t>
            </a:r>
            <a:endParaRPr lang="en-US" altLang="ja-JP" sz="2400" b="1" dirty="0">
              <a:solidFill>
                <a:srgbClr val="17375E"/>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2305D47-A509-5EDF-CC65-902434CCF4AA}"/>
              </a:ext>
            </a:extLst>
          </p:cNvPr>
          <p:cNvSpPr>
            <a:spLocks noGrp="1"/>
          </p:cNvSpPr>
          <p:nvPr>
            <p:ph type="sldNum" sz="quarter" idx="12"/>
          </p:nvPr>
        </p:nvSpPr>
        <p:spPr>
          <a:xfrm>
            <a:off x="6687089" y="63882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537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①生命保険スライド集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（クイズ 編）</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A31F9E85-9C8C-C336-EA55-682363BF3EBB}"/>
              </a:ext>
            </a:extLst>
          </p:cNvPr>
          <p:cNvSpPr>
            <a:spLocks noGrp="1"/>
          </p:cNvSpPr>
          <p:nvPr>
            <p:ph type="sldNum" sz="quarter" idx="12"/>
          </p:nvPr>
        </p:nvSpPr>
        <p:spPr>
          <a:xfrm>
            <a:off x="678180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81632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49B91-E3E8-3D2D-ECB7-5B52547991DB}"/>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B5D6340E-0FB8-D89E-2222-0BA8814C45C9}"/>
              </a:ext>
            </a:extLst>
          </p:cNvPr>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a:extLst>
              <a:ext uri="{FF2B5EF4-FFF2-40B4-BE49-F238E27FC236}">
                <a16:creationId xmlns:a16="http://schemas.microsoft.com/office/drawing/2014/main" id="{28DA556B-085B-7B3D-1787-14343CA2BC94}"/>
              </a:ext>
            </a:extLst>
          </p:cNvPr>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B00FC991-69E5-6CFF-0844-2C274C46C251}"/>
              </a:ext>
            </a:extLst>
          </p:cNvPr>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④生命保険スライド集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（事例 編）</a:t>
            </a:r>
            <a:endParaRPr kumimoji="1" lang="ja-JP" altLang="en-US" sz="2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34B6CF6-9F90-744B-F80D-A062BC940724}"/>
              </a:ext>
            </a:extLst>
          </p:cNvPr>
          <p:cNvSpPr>
            <a:spLocks noGrp="1"/>
          </p:cNvSpPr>
          <p:nvPr>
            <p:ph type="sldNum" sz="quarter" idx="12"/>
          </p:nvPr>
        </p:nvSpPr>
        <p:spPr>
          <a:xfrm>
            <a:off x="678180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41442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B1617-4C19-2425-F8F4-7B4DE59B3406}"/>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E478CAE-7135-3A0F-0F23-362FBE87BF4A}"/>
              </a:ext>
            </a:extLst>
          </p:cNvPr>
          <p:cNvSpPr/>
          <p:nvPr/>
        </p:nvSpPr>
        <p:spPr bwMode="white">
          <a:xfrm>
            <a:off x="0" y="-3651"/>
            <a:ext cx="9144000" cy="725182"/>
          </a:xfrm>
          <a:prstGeom prst="rect">
            <a:avLst/>
          </a:prstGeom>
          <a:solidFill>
            <a:schemeClr val="accent6"/>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足の骨折で入院したら</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（入院・手術が伴う骨折の場合）</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a:extLst>
              <a:ext uri="{FF2B5EF4-FFF2-40B4-BE49-F238E27FC236}">
                <a16:creationId xmlns:a16="http://schemas.microsoft.com/office/drawing/2014/main" id="{4150CA87-4ECD-EB70-1550-764A7D124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8256" y="1353166"/>
            <a:ext cx="4265744" cy="1606065"/>
          </a:xfrm>
          <a:prstGeom prst="rect">
            <a:avLst/>
          </a:prstGeom>
        </p:spPr>
      </p:pic>
      <p:sp>
        <p:nvSpPr>
          <p:cNvPr id="5" name="正方形/長方形 4">
            <a:extLst>
              <a:ext uri="{FF2B5EF4-FFF2-40B4-BE49-F238E27FC236}">
                <a16:creationId xmlns:a16="http://schemas.microsoft.com/office/drawing/2014/main" id="{EAD1BEB9-6EB0-88AF-017E-1E07EB30DAB1}"/>
              </a:ext>
            </a:extLst>
          </p:cNvPr>
          <p:cNvSpPr/>
          <p:nvPr/>
        </p:nvSpPr>
        <p:spPr>
          <a:xfrm>
            <a:off x="138546" y="873922"/>
            <a:ext cx="8408190" cy="258278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4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23</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日目に</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は無事退院をすることができました。このとき、医療</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ts val="2640"/>
              </a:lnSpc>
            </a:pPr>
            <a:endParaRPr lang="ja-JP" altLang="en-US" sz="2200"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a:extLst>
              <a:ext uri="{FF2B5EF4-FFF2-40B4-BE49-F238E27FC236}">
                <a16:creationId xmlns:a16="http://schemas.microsoft.com/office/drawing/2014/main" id="{CBC4691E-3B64-6599-8354-FDD4B7112C81}"/>
              </a:ext>
            </a:extLst>
          </p:cNvPr>
          <p:cNvSpPr txBox="1"/>
          <p:nvPr/>
        </p:nvSpPr>
        <p:spPr>
          <a:xfrm>
            <a:off x="859133" y="6528131"/>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医療保障ガイド</a:t>
            </a:r>
            <a:r>
              <a:rPr lang="en-US" altLang="ja-JP" sz="1000" dirty="0">
                <a:latin typeface="Meiryo UI" panose="020B0604030504040204" pitchFamily="50" charset="-128"/>
                <a:ea typeface="Meiryo UI" panose="020B0604030504040204" pitchFamily="50" charset="-128"/>
                <a:cs typeface="ヒラギノ角ゴ Pro W3"/>
              </a:rPr>
              <a:t>｣(2022</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10</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6" name="図 5">
            <a:extLst>
              <a:ext uri="{FF2B5EF4-FFF2-40B4-BE49-F238E27FC236}">
                <a16:creationId xmlns:a16="http://schemas.microsoft.com/office/drawing/2014/main" id="{68615E38-A219-CABE-5F94-22A58719AEF0}"/>
              </a:ext>
            </a:extLst>
          </p:cNvPr>
          <p:cNvPicPr>
            <a:picLocks noChangeAspect="1"/>
          </p:cNvPicPr>
          <p:nvPr/>
        </p:nvPicPr>
        <p:blipFill>
          <a:blip r:embed="rId4"/>
          <a:srcRect/>
          <a:stretch/>
        </p:blipFill>
        <p:spPr>
          <a:xfrm>
            <a:off x="597265" y="3204594"/>
            <a:ext cx="3756622" cy="3213813"/>
          </a:xfrm>
          <a:prstGeom prst="rect">
            <a:avLst/>
          </a:prstGeom>
        </p:spPr>
      </p:pic>
      <p:pic>
        <p:nvPicPr>
          <p:cNvPr id="9" name="図 8">
            <a:extLst>
              <a:ext uri="{FF2B5EF4-FFF2-40B4-BE49-F238E27FC236}">
                <a16:creationId xmlns:a16="http://schemas.microsoft.com/office/drawing/2014/main" id="{BA1398F8-FA73-4E1D-583E-43C5A789024C}"/>
              </a:ext>
            </a:extLst>
          </p:cNvPr>
          <p:cNvPicPr>
            <a:picLocks noChangeAspect="1"/>
          </p:cNvPicPr>
          <p:nvPr/>
        </p:nvPicPr>
        <p:blipFill>
          <a:blip r:embed="rId5"/>
          <a:srcRect/>
          <a:stretch/>
        </p:blipFill>
        <p:spPr>
          <a:xfrm>
            <a:off x="4694299" y="3264013"/>
            <a:ext cx="3946361" cy="3193713"/>
          </a:xfrm>
          <a:prstGeom prst="rect">
            <a:avLst/>
          </a:prstGeom>
        </p:spPr>
      </p:pic>
      <p:sp>
        <p:nvSpPr>
          <p:cNvPr id="3" name="スライド番号プレースホルダー 2">
            <a:extLst>
              <a:ext uri="{FF2B5EF4-FFF2-40B4-BE49-F238E27FC236}">
                <a16:creationId xmlns:a16="http://schemas.microsoft.com/office/drawing/2014/main" id="{08F30FC0-573C-C880-7448-6672F14610BD}"/>
              </a:ext>
            </a:extLst>
          </p:cNvPr>
          <p:cNvSpPr>
            <a:spLocks noGrp="1"/>
          </p:cNvSpPr>
          <p:nvPr>
            <p:ph type="sldNum" sz="quarter" idx="12"/>
          </p:nvPr>
        </p:nvSpPr>
        <p:spPr>
          <a:xfrm>
            <a:off x="6812269" y="6418407"/>
            <a:ext cx="2133600" cy="365125"/>
          </a:xfrm>
        </p:spPr>
        <p:txBody>
          <a:bodyPr/>
          <a:lstStyle/>
          <a:p>
            <a:fld id="{7B76553B-32E2-D644-9CD0-56FDA882EB90}" type="slidenum">
              <a:rPr kumimoji="1" lang="ja-JP" altLang="en-US" sz="1800" smtClean="0"/>
              <a:t>31</a:t>
            </a:fld>
            <a:endParaRPr kumimoji="1" lang="ja-JP" altLang="en-US" sz="1800" dirty="0"/>
          </a:p>
        </p:txBody>
      </p:sp>
      <p:sp>
        <p:nvSpPr>
          <p:cNvPr id="4" name="テキスト ボックス 3">
            <a:extLst>
              <a:ext uri="{FF2B5EF4-FFF2-40B4-BE49-F238E27FC236}">
                <a16:creationId xmlns:a16="http://schemas.microsoft.com/office/drawing/2014/main" id="{196354E4-3B9A-56DC-F204-D2EA0A657F75}"/>
              </a:ext>
            </a:extLst>
          </p:cNvPr>
          <p:cNvSpPr txBox="1"/>
          <p:nvPr/>
        </p:nvSpPr>
        <p:spPr>
          <a:xfrm>
            <a:off x="5161333" y="6182729"/>
            <a:ext cx="3012292" cy="33855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実際は健康保険組合などから医療機関に支払われるもので、</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高額な立替えが必要なわけではありません。</a:t>
            </a:r>
          </a:p>
        </p:txBody>
      </p:sp>
      <p:sp>
        <p:nvSpPr>
          <p:cNvPr id="7" name="テキスト ボックス 6">
            <a:extLst>
              <a:ext uri="{FF2B5EF4-FFF2-40B4-BE49-F238E27FC236}">
                <a16:creationId xmlns:a16="http://schemas.microsoft.com/office/drawing/2014/main" id="{73842DDA-2C9F-D842-E5C0-9261508B706A}"/>
              </a:ext>
            </a:extLst>
          </p:cNvPr>
          <p:cNvSpPr txBox="1"/>
          <p:nvPr/>
        </p:nvSpPr>
        <p:spPr>
          <a:xfrm>
            <a:off x="5368629" y="5439031"/>
            <a:ext cx="18859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（公的医療保険）</a:t>
            </a:r>
          </a:p>
        </p:txBody>
      </p:sp>
    </p:spTree>
    <p:extLst>
      <p:ext uri="{BB962C8B-B14F-4D97-AF65-F5344CB8AC3E}">
        <p14:creationId xmlns:p14="http://schemas.microsoft.com/office/powerpoint/2010/main" val="2320599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277A-13AC-3B2A-ACF6-963479DFD88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395E80-ADC8-C324-8B9B-1FFE2673B02B}"/>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F647975D-86A0-30AF-09B5-BABCE0FFDB82}"/>
              </a:ext>
            </a:extLst>
          </p:cNvPr>
          <p:cNvSpPr/>
          <p:nvPr/>
        </p:nvSpPr>
        <p:spPr>
          <a:xfrm>
            <a:off x="445031" y="30760"/>
            <a:ext cx="85560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aphicFrame>
        <p:nvGraphicFramePr>
          <p:cNvPr id="5" name="表 4">
            <a:extLst>
              <a:ext uri="{FF2B5EF4-FFF2-40B4-BE49-F238E27FC236}">
                <a16:creationId xmlns:a16="http://schemas.microsoft.com/office/drawing/2014/main" id="{49D5FD61-14E0-7052-C1A0-5C4EE20FA48F}"/>
              </a:ext>
            </a:extLst>
          </p:cNvPr>
          <p:cNvGraphicFramePr>
            <a:graphicFrameLocks noGrp="1"/>
          </p:cNvGraphicFramePr>
          <p:nvPr>
            <p:extLst>
              <p:ext uri="{D42A27DB-BD31-4B8C-83A1-F6EECF244321}">
                <p14:modId xmlns:p14="http://schemas.microsoft.com/office/powerpoint/2010/main" val="717864985"/>
              </p:ext>
            </p:extLst>
          </p:nvPr>
        </p:nvGraphicFramePr>
        <p:xfrm>
          <a:off x="1447800" y="1219989"/>
          <a:ext cx="6096000" cy="2072640"/>
        </p:xfrm>
        <a:graphic>
          <a:graphicData uri="http://schemas.openxmlformats.org/drawingml/2006/table">
            <a:tbl>
              <a:tblPr firstRow="1" bandRow="1">
                <a:tableStyleId>{16D9F66E-5EB9-4882-86FB-DCBF35E3C3E4}</a:tableStyleId>
              </a:tblPr>
              <a:tblGrid>
                <a:gridCol w="3048000">
                  <a:extLst>
                    <a:ext uri="{9D8B030D-6E8A-4147-A177-3AD203B41FA5}">
                      <a16:colId xmlns:a16="http://schemas.microsoft.com/office/drawing/2014/main" val="3941013562"/>
                    </a:ext>
                  </a:extLst>
                </a:gridCol>
                <a:gridCol w="3048000">
                  <a:extLst>
                    <a:ext uri="{9D8B030D-6E8A-4147-A177-3AD203B41FA5}">
                      <a16:colId xmlns:a16="http://schemas.microsoft.com/office/drawing/2014/main" val="3372703205"/>
                    </a:ext>
                  </a:extLst>
                </a:gridCol>
              </a:tblGrid>
              <a:tr h="370840">
                <a:tc>
                  <a:txBody>
                    <a:bodyPr/>
                    <a:lstStyle/>
                    <a:p>
                      <a:pPr algn="ctr"/>
                      <a:r>
                        <a:rPr kumimoji="1" lang="ja-JP" altLang="en-US" sz="2800" b="0" dirty="0">
                          <a:latin typeface="Meiryo UI" panose="020B0604030504040204" pitchFamily="50" charset="-128"/>
                          <a:ea typeface="Meiryo UI" panose="020B0604030504040204" pitchFamily="50" charset="-128"/>
                        </a:rPr>
                        <a:t>入院料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62</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551948"/>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手術料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72</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50697395"/>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リハビリテーション料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15</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11202130"/>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その他（</a:t>
                      </a:r>
                      <a:r>
                        <a:rPr kumimoji="1" lang="en-US" altLang="ja-JP" sz="2800" b="0" dirty="0">
                          <a:latin typeface="Meiryo UI" panose="020B0604030504040204" pitchFamily="50" charset="-128"/>
                          <a:ea typeface="Meiryo UI" panose="020B0604030504040204" pitchFamily="50" charset="-128"/>
                        </a:rPr>
                        <a:t>※</a:t>
                      </a:r>
                      <a:r>
                        <a:rPr kumimoji="1" lang="ja-JP" altLang="en-US" sz="2800" b="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31</a:t>
                      </a:r>
                      <a:r>
                        <a:rPr kumimoji="1" lang="ja-JP" altLang="en-US" sz="2800" b="0" dirty="0">
                          <a:latin typeface="Meiryo UI" panose="020B0604030504040204" pitchFamily="50" charset="-128"/>
                          <a:ea typeface="Meiryo UI" panose="020B0604030504040204" pitchFamily="50" charset="-128"/>
                        </a:rPr>
                        <a:t>万円</a:t>
                      </a:r>
                    </a:p>
                  </a:txBody>
                  <a:tcPr/>
                </a:tc>
                <a:extLst>
                  <a:ext uri="{0D108BD9-81ED-4DB2-BD59-A6C34878D82A}">
                    <a16:rowId xmlns:a16="http://schemas.microsoft.com/office/drawing/2014/main" val="3077644577"/>
                  </a:ext>
                </a:extLst>
              </a:tr>
            </a:tbl>
          </a:graphicData>
        </a:graphic>
      </p:graphicFrame>
      <p:sp>
        <p:nvSpPr>
          <p:cNvPr id="9" name="テキスト ボックス 8">
            <a:extLst>
              <a:ext uri="{FF2B5EF4-FFF2-40B4-BE49-F238E27FC236}">
                <a16:creationId xmlns:a16="http://schemas.microsoft.com/office/drawing/2014/main" id="{25AC66EE-F136-EEBE-9E86-9AE9946A0203}"/>
              </a:ext>
            </a:extLst>
          </p:cNvPr>
          <p:cNvSpPr txBox="1"/>
          <p:nvPr/>
        </p:nvSpPr>
        <p:spPr>
          <a:xfrm>
            <a:off x="685800" y="686393"/>
            <a:ext cx="3203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●かかった医療費</a:t>
            </a:r>
          </a:p>
        </p:txBody>
      </p:sp>
      <p:sp>
        <p:nvSpPr>
          <p:cNvPr id="11" name="テキスト ボックス 10">
            <a:extLst>
              <a:ext uri="{FF2B5EF4-FFF2-40B4-BE49-F238E27FC236}">
                <a16:creationId xmlns:a16="http://schemas.microsoft.com/office/drawing/2014/main" id="{BEE19F81-1498-BD70-D75A-44B6B39F0493}"/>
              </a:ext>
            </a:extLst>
          </p:cNvPr>
          <p:cNvSpPr txBox="1"/>
          <p:nvPr/>
        </p:nvSpPr>
        <p:spPr>
          <a:xfrm>
            <a:off x="685800" y="3635723"/>
            <a:ext cx="3203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●その他</a:t>
            </a:r>
          </a:p>
        </p:txBody>
      </p:sp>
      <p:graphicFrame>
        <p:nvGraphicFramePr>
          <p:cNvPr id="12" name="表 11">
            <a:extLst>
              <a:ext uri="{FF2B5EF4-FFF2-40B4-BE49-F238E27FC236}">
                <a16:creationId xmlns:a16="http://schemas.microsoft.com/office/drawing/2014/main" id="{C2C7A202-B9B2-617E-97D4-A971D0CDE960}"/>
              </a:ext>
            </a:extLst>
          </p:cNvPr>
          <p:cNvGraphicFramePr>
            <a:graphicFrameLocks noGrp="1"/>
          </p:cNvGraphicFramePr>
          <p:nvPr/>
        </p:nvGraphicFramePr>
        <p:xfrm>
          <a:off x="1447800" y="4198556"/>
          <a:ext cx="6096000" cy="1889760"/>
        </p:xfrm>
        <a:graphic>
          <a:graphicData uri="http://schemas.openxmlformats.org/drawingml/2006/table">
            <a:tbl>
              <a:tblPr firstRow="1" bandRow="1">
                <a:tableStyleId>{16D9F66E-5EB9-4882-86FB-DCBF35E3C3E4}</a:tableStyleId>
              </a:tblPr>
              <a:tblGrid>
                <a:gridCol w="3048000">
                  <a:extLst>
                    <a:ext uri="{9D8B030D-6E8A-4147-A177-3AD203B41FA5}">
                      <a16:colId xmlns:a16="http://schemas.microsoft.com/office/drawing/2014/main" val="3941013562"/>
                    </a:ext>
                  </a:extLst>
                </a:gridCol>
                <a:gridCol w="3048000">
                  <a:extLst>
                    <a:ext uri="{9D8B030D-6E8A-4147-A177-3AD203B41FA5}">
                      <a16:colId xmlns:a16="http://schemas.microsoft.com/office/drawing/2014/main" val="3372703205"/>
                    </a:ext>
                  </a:extLst>
                </a:gridCol>
              </a:tblGrid>
              <a:tr h="370840">
                <a:tc>
                  <a:txBody>
                    <a:bodyPr/>
                    <a:lstStyle/>
                    <a:p>
                      <a:pPr algn="ctr"/>
                      <a:r>
                        <a:rPr kumimoji="1" lang="ja-JP" altLang="en-US" sz="2800" b="0" dirty="0">
                          <a:latin typeface="Meiryo UI" panose="020B0604030504040204" pitchFamily="50" charset="-128"/>
                          <a:ea typeface="Meiryo UI" panose="020B0604030504040204" pitchFamily="50" charset="-128"/>
                        </a:rPr>
                        <a:t>見舞時の家族の</a:t>
                      </a:r>
                      <a:endParaRPr kumimoji="1" lang="en-US" altLang="ja-JP" sz="2800" b="0" dirty="0">
                        <a:latin typeface="Meiryo UI" panose="020B0604030504040204" pitchFamily="50" charset="-128"/>
                        <a:ea typeface="Meiryo UI" panose="020B0604030504040204" pitchFamily="50" charset="-128"/>
                      </a:endParaRPr>
                    </a:p>
                    <a:p>
                      <a:pPr algn="ctr"/>
                      <a:r>
                        <a:rPr kumimoji="1" lang="ja-JP" altLang="en-US" sz="2800" b="0" dirty="0">
                          <a:latin typeface="Meiryo UI" panose="020B0604030504040204" pitchFamily="50" charset="-128"/>
                          <a:ea typeface="Meiryo UI" panose="020B0604030504040204" pitchFamily="50" charset="-128"/>
                        </a:rPr>
                        <a:t>交通費・食費など</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4</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99551948"/>
                  </a:ext>
                </a:extLst>
              </a:tr>
              <a:tr h="370840">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衣類、日用品など</a:t>
                      </a:r>
                      <a:endParaRPr kumimoji="1" lang="en-US" altLang="ja-JP" sz="2800" b="0" dirty="0">
                        <a:solidFill>
                          <a:schemeClr val="tx1"/>
                        </a:solidFill>
                        <a:latin typeface="Meiryo UI" panose="020B0604030504040204" pitchFamily="50" charset="-128"/>
                        <a:ea typeface="Meiryo UI" panose="020B0604030504040204" pitchFamily="50" charset="-128"/>
                      </a:endParaRPr>
                    </a:p>
                    <a:p>
                      <a:pPr algn="ctr"/>
                      <a:r>
                        <a:rPr kumimoji="1" lang="ja-JP" altLang="en-US" sz="2800" b="0" dirty="0">
                          <a:solidFill>
                            <a:schemeClr val="tx1"/>
                          </a:solidFill>
                          <a:latin typeface="Meiryo UI" panose="020B0604030504040204" pitchFamily="50" charset="-128"/>
                          <a:ea typeface="Meiryo UI" panose="020B0604030504040204" pitchFamily="50" charset="-128"/>
                        </a:rPr>
                        <a:t>雑費</a:t>
                      </a: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4</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50697395"/>
                  </a:ext>
                </a:extLst>
              </a:tr>
            </a:tbl>
          </a:graphicData>
        </a:graphic>
      </p:graphicFrame>
      <p:sp>
        <p:nvSpPr>
          <p:cNvPr id="13" name="テキスト ボックス 12">
            <a:extLst>
              <a:ext uri="{FF2B5EF4-FFF2-40B4-BE49-F238E27FC236}">
                <a16:creationId xmlns:a16="http://schemas.microsoft.com/office/drawing/2014/main" id="{71EB78CD-C2AC-2708-064B-FC781D6A33D7}"/>
              </a:ext>
            </a:extLst>
          </p:cNvPr>
          <p:cNvSpPr txBox="1"/>
          <p:nvPr/>
        </p:nvSpPr>
        <p:spPr>
          <a:xfrm>
            <a:off x="685800" y="6166679"/>
            <a:ext cx="7696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費用を合計すると</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188</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14" name="テキスト ボックス 13">
            <a:extLst>
              <a:ext uri="{FF2B5EF4-FFF2-40B4-BE49-F238E27FC236}">
                <a16:creationId xmlns:a16="http://schemas.microsoft.com/office/drawing/2014/main" id="{AF344BAD-510A-81F4-3F94-FEC08D16E4B8}"/>
              </a:ext>
            </a:extLst>
          </p:cNvPr>
          <p:cNvSpPr txBox="1"/>
          <p:nvPr/>
        </p:nvSpPr>
        <p:spPr>
          <a:xfrm>
            <a:off x="1447800" y="3297169"/>
            <a:ext cx="5016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麻酔料・画像診断料など</a:t>
            </a:r>
            <a:endPar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413033C-0DB7-6C5E-E05F-B12A38356F8F}"/>
              </a:ext>
            </a:extLst>
          </p:cNvPr>
          <p:cNvSpPr txBox="1"/>
          <p:nvPr/>
        </p:nvSpPr>
        <p:spPr>
          <a:xfrm>
            <a:off x="1314410" y="6095520"/>
            <a:ext cx="51499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12A2C4D-BC9A-DB72-F393-0A92ACA3818B}"/>
              </a:ext>
            </a:extLst>
          </p:cNvPr>
          <p:cNvSpPr>
            <a:spLocks noGrp="1"/>
          </p:cNvSpPr>
          <p:nvPr>
            <p:ph type="sldNum" sz="quarter" idx="12"/>
          </p:nvPr>
        </p:nvSpPr>
        <p:spPr>
          <a:xfrm>
            <a:off x="6867525" y="64054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989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94B2-AA22-382A-671E-39FDB6172D7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4F8A71A-F901-29C2-33A3-66482AD20EA6}"/>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BCC931C9-2C84-3E07-D763-0C4ABDAE2524}"/>
              </a:ext>
            </a:extLst>
          </p:cNvPr>
          <p:cNvSpPr/>
          <p:nvPr/>
        </p:nvSpPr>
        <p:spPr>
          <a:xfrm>
            <a:off x="445031" y="30760"/>
            <a:ext cx="80703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事例①</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入ってくるお金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16" name="角丸四角形 15">
            <a:extLst>
              <a:ext uri="{FF2B5EF4-FFF2-40B4-BE49-F238E27FC236}">
                <a16:creationId xmlns:a16="http://schemas.microsoft.com/office/drawing/2014/main" id="{CFA0EA69-2E0E-D2E9-D94A-FA08961044E3}"/>
              </a:ext>
            </a:extLst>
          </p:cNvPr>
          <p:cNvSpPr/>
          <p:nvPr/>
        </p:nvSpPr>
        <p:spPr>
          <a:xfrm>
            <a:off x="201240" y="954159"/>
            <a:ext cx="8741517" cy="5398934"/>
          </a:xfrm>
          <a:prstGeom prst="roundRect">
            <a:avLst>
              <a:gd name="adj" fmla="val 5227"/>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a:extLst>
              <a:ext uri="{FF2B5EF4-FFF2-40B4-BE49-F238E27FC236}">
                <a16:creationId xmlns:a16="http://schemas.microsoft.com/office/drawing/2014/main" id="{84E2AE42-DF7F-9A41-095A-143C35683C89}"/>
              </a:ext>
            </a:extLst>
          </p:cNvPr>
          <p:cNvSpPr/>
          <p:nvPr/>
        </p:nvSpPr>
        <p:spPr>
          <a:xfrm>
            <a:off x="201240" y="954158"/>
            <a:ext cx="4695437" cy="676857"/>
          </a:xfrm>
          <a:prstGeom prst="roundRect">
            <a:avLst>
              <a:gd name="adj" fmla="val 30708"/>
            </a:avLst>
          </a:prstGeom>
          <a:solidFill>
            <a:schemeClr val="accent6"/>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高額療養費制度とは</a:t>
            </a:r>
          </a:p>
        </p:txBody>
      </p:sp>
      <p:sp>
        <p:nvSpPr>
          <p:cNvPr id="18" name="テキスト ボックス 17">
            <a:extLst>
              <a:ext uri="{FF2B5EF4-FFF2-40B4-BE49-F238E27FC236}">
                <a16:creationId xmlns:a16="http://schemas.microsoft.com/office/drawing/2014/main" id="{67D5DAF5-E679-1CB5-3B6D-CD20A3AA1172}"/>
              </a:ext>
            </a:extLst>
          </p:cNvPr>
          <p:cNvSpPr txBox="1"/>
          <p:nvPr/>
        </p:nvSpPr>
        <p:spPr>
          <a:xfrm>
            <a:off x="327576" y="1755265"/>
            <a:ext cx="848884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医療費の</a:t>
            </a:r>
            <a:r>
              <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3</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割を負担すればよいといっても、長期間入院した場合</a:t>
            </a:r>
            <a:r>
              <a:rPr lang="ja-JP" altLang="en-US" sz="3200" b="1" dirty="0">
                <a:solidFill>
                  <a:prstClr val="black">
                    <a:lumMod val="75000"/>
                    <a:lumOff val="25000"/>
                  </a:prstClr>
                </a:solidFill>
                <a:latin typeface="Meiryo UI" panose="020B0604030504040204" pitchFamily="50" charset="-128"/>
                <a:ea typeface="Meiryo UI" panose="020B0604030504040204" pitchFamily="50" charset="-128"/>
              </a:rPr>
              <a:t>など</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、自己負担する金額が高額になることがあります。</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lumMod val="75000"/>
                    <a:lumOff val="25000"/>
                  </a:prstClr>
                </a:solidFill>
                <a:latin typeface="Meiryo UI" panose="020B0604030504040204" pitchFamily="50" charset="-128"/>
                <a:ea typeface="Meiryo UI" panose="020B0604030504040204" pitchFamily="50" charset="-128"/>
              </a:rPr>
              <a:t>このような場合、</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負担が軽くなるように「高額療養費制度」</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があります。</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7C1C4B7-0E7F-84F9-4921-D26930509E60}"/>
              </a:ext>
            </a:extLst>
          </p:cNvPr>
          <p:cNvSpPr txBox="1"/>
          <p:nvPr/>
        </p:nvSpPr>
        <p:spPr>
          <a:xfrm>
            <a:off x="264407" y="5039464"/>
            <a:ext cx="861518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年代や所得によっても異なりますが、</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70</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歳未満の人（月収</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27</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万円以上</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51.5</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万円未満）であれば</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1</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か月</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100</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万円の</a:t>
            </a:r>
            <a:r>
              <a:rPr lang="ja-JP" altLang="en-US" b="1" dirty="0">
                <a:solidFill>
                  <a:prstClr val="black">
                    <a:lumMod val="75000"/>
                    <a:lumOff val="25000"/>
                  </a:prstClr>
                </a:solidFill>
                <a:latin typeface="Meiryo UI" panose="020B0604030504040204" pitchFamily="50" charset="-128"/>
                <a:ea typeface="Meiryo UI" panose="020B0604030504040204" pitchFamily="50" charset="-128"/>
              </a:rPr>
              <a:t>治療を受けても</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負担は約</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9</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a:t>
            </a:r>
            <a:r>
              <a:rPr lang="ja-JP" altLang="en-US" b="1" dirty="0">
                <a:solidFill>
                  <a:prstClr val="black">
                    <a:lumMod val="75000"/>
                    <a:lumOff val="25000"/>
                  </a:prstClr>
                </a:solidFill>
                <a:latin typeface="Meiryo UI" panose="020B0604030504040204" pitchFamily="50" charset="-128"/>
                <a:ea typeface="Meiryo UI" panose="020B0604030504040204" pitchFamily="50" charset="-128"/>
              </a:rPr>
              <a:t>です</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11CF67D5-967E-B9BC-A043-4799164BDB8F}"/>
              </a:ext>
            </a:extLst>
          </p:cNvPr>
          <p:cNvSpPr>
            <a:spLocks noGrp="1"/>
          </p:cNvSpPr>
          <p:nvPr>
            <p:ph type="sldNum" sz="quarter" idx="12"/>
          </p:nvPr>
        </p:nvSpPr>
        <p:spPr>
          <a:xfrm>
            <a:off x="6682820" y="64077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9197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6776-F62B-7F43-33B2-FFCF00DD51C6}"/>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EB636FD-568C-4A48-8DF0-8F7085CC346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9873372-6145-637A-CAB9-CFC1507812FC}"/>
              </a:ext>
            </a:extLst>
          </p:cNvPr>
          <p:cNvSpPr/>
          <p:nvPr/>
        </p:nvSpPr>
        <p:spPr bwMode="white">
          <a:xfrm>
            <a:off x="31225" y="21235"/>
            <a:ext cx="85804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もしも</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亡くなってしまったら①</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082B10D9-9207-7877-0B5D-EA28DD0639A7}"/>
              </a:ext>
            </a:extLst>
          </p:cNvPr>
          <p:cNvSpPr/>
          <p:nvPr/>
        </p:nvSpPr>
        <p:spPr>
          <a:xfrm>
            <a:off x="138546" y="900000"/>
            <a:ext cx="8408190" cy="175019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40"/>
              </a:lnSpc>
            </a:pP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B</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さんは今年</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45</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歳。妻</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(42</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はパート</a:t>
            </a: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勤務で、長女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(10</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・長男</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(8</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がいます。</a:t>
            </a:r>
            <a:endParaRPr lang="en-US" altLang="ja-JP" sz="2200" dirty="0">
              <a:solidFill>
                <a:srgbClr val="17375E"/>
              </a:solidFill>
              <a:latin typeface="Meiryo UI" panose="020B0604030504040204" pitchFamily="50" charset="-128"/>
              <a:ea typeface="Meiryo UI" panose="020B0604030504040204" pitchFamily="50" charset="-128"/>
              <a:cs typeface="ヒラギノ丸ゴ Pro W4"/>
            </a:endParaRP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もし</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B</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さんが亡くなってしまった場合、遺族の</a:t>
            </a: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生活費や教育費などこれから必要になる</a:t>
            </a: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お金はいくらになるでしょうか。</a:t>
            </a:r>
            <a:endParaRPr lang="en-US" altLang="ja-JP" sz="2200" dirty="0">
              <a:solidFill>
                <a:srgbClr val="17375E"/>
              </a:solidFill>
              <a:latin typeface="Meiryo UI" panose="020B0604030504040204" pitchFamily="50" charset="-128"/>
              <a:ea typeface="Meiryo UI" panose="020B0604030504040204" pitchFamily="50" charset="-128"/>
              <a:cs typeface="ヒラギノ丸ゴ Pro W4"/>
            </a:endParaRPr>
          </a:p>
        </p:txBody>
      </p:sp>
      <p:pic>
        <p:nvPicPr>
          <p:cNvPr id="5" name="図 4">
            <a:extLst>
              <a:ext uri="{FF2B5EF4-FFF2-40B4-BE49-F238E27FC236}">
                <a16:creationId xmlns:a16="http://schemas.microsoft.com/office/drawing/2014/main" id="{18D026B6-FA79-3D6B-10F5-8E2E54F6D5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8567" y="944076"/>
            <a:ext cx="4145419" cy="1753198"/>
          </a:xfrm>
          <a:prstGeom prst="rect">
            <a:avLst/>
          </a:prstGeom>
        </p:spPr>
      </p:pic>
      <p:grpSp>
        <p:nvGrpSpPr>
          <p:cNvPr id="3" name="グループ化 2">
            <a:extLst>
              <a:ext uri="{FF2B5EF4-FFF2-40B4-BE49-F238E27FC236}">
                <a16:creationId xmlns:a16="http://schemas.microsoft.com/office/drawing/2014/main" id="{6C0955FF-1AF7-B59C-45BC-A5D3A492C8F3}"/>
              </a:ext>
            </a:extLst>
          </p:cNvPr>
          <p:cNvGrpSpPr/>
          <p:nvPr/>
        </p:nvGrpSpPr>
        <p:grpSpPr>
          <a:xfrm>
            <a:off x="537739" y="3008392"/>
            <a:ext cx="8084983" cy="3710873"/>
            <a:chOff x="537739" y="2866405"/>
            <a:chExt cx="8084983" cy="3710873"/>
          </a:xfrm>
        </p:grpSpPr>
        <p:pic>
          <p:nvPicPr>
            <p:cNvPr id="9" name="図 8">
              <a:extLst>
                <a:ext uri="{FF2B5EF4-FFF2-40B4-BE49-F238E27FC236}">
                  <a16:creationId xmlns:a16="http://schemas.microsoft.com/office/drawing/2014/main" id="{F29994F5-AD30-907D-2935-10CE829DDAF9}"/>
                </a:ext>
              </a:extLst>
            </p:cNvPr>
            <p:cNvPicPr>
              <a:picLocks noChangeAspect="1"/>
            </p:cNvPicPr>
            <p:nvPr/>
          </p:nvPicPr>
          <p:blipFill>
            <a:blip r:embed="rId4"/>
            <a:stretch>
              <a:fillRect/>
            </a:stretch>
          </p:blipFill>
          <p:spPr>
            <a:xfrm>
              <a:off x="537739" y="2866405"/>
              <a:ext cx="3886074" cy="3487057"/>
            </a:xfrm>
            <a:prstGeom prst="rect">
              <a:avLst/>
            </a:prstGeom>
          </p:spPr>
        </p:pic>
        <p:pic>
          <p:nvPicPr>
            <p:cNvPr id="12" name="図 11">
              <a:extLst>
                <a:ext uri="{FF2B5EF4-FFF2-40B4-BE49-F238E27FC236}">
                  <a16:creationId xmlns:a16="http://schemas.microsoft.com/office/drawing/2014/main" id="{1A301294-F0B3-C7E2-2077-8CA085C8F5D3}"/>
                </a:ext>
              </a:extLst>
            </p:cNvPr>
            <p:cNvPicPr>
              <a:picLocks noChangeAspect="1"/>
            </p:cNvPicPr>
            <p:nvPr/>
          </p:nvPicPr>
          <p:blipFill>
            <a:blip r:embed="rId5"/>
            <a:stretch>
              <a:fillRect/>
            </a:stretch>
          </p:blipFill>
          <p:spPr>
            <a:xfrm>
              <a:off x="4736648" y="2878315"/>
              <a:ext cx="3886074" cy="3487057"/>
            </a:xfrm>
            <a:prstGeom prst="rect">
              <a:avLst/>
            </a:prstGeom>
          </p:spPr>
        </p:pic>
        <p:sp>
          <p:nvSpPr>
            <p:cNvPr id="14" name="正方形/長方形 13">
              <a:extLst>
                <a:ext uri="{FF2B5EF4-FFF2-40B4-BE49-F238E27FC236}">
                  <a16:creationId xmlns:a16="http://schemas.microsoft.com/office/drawing/2014/main" id="{54C6DCBD-7832-BD08-1E5B-EF444D7A74AA}"/>
                </a:ext>
              </a:extLst>
            </p:cNvPr>
            <p:cNvSpPr/>
            <p:nvPr/>
          </p:nvSpPr>
          <p:spPr>
            <a:xfrm>
              <a:off x="975923" y="3707107"/>
              <a:ext cx="3257177" cy="944283"/>
            </a:xfrm>
            <a:prstGeom prst="rect">
              <a:avLst/>
            </a:prstGeom>
            <a:solidFill>
              <a:srgbClr val="FDEDE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A6EB56F-2A3B-742A-C1DF-4FED8AE9D619}"/>
                </a:ext>
              </a:extLst>
            </p:cNvPr>
            <p:cNvSpPr/>
            <p:nvPr/>
          </p:nvSpPr>
          <p:spPr>
            <a:xfrm>
              <a:off x="5187576" y="3717913"/>
              <a:ext cx="3257177" cy="944283"/>
            </a:xfrm>
            <a:prstGeom prst="rect">
              <a:avLst/>
            </a:prstGeom>
            <a:solidFill>
              <a:srgbClr val="E2E9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2C69A4-E570-3B4B-5DAF-8FEF841C6EF1}"/>
                </a:ext>
              </a:extLst>
            </p:cNvPr>
            <p:cNvSpPr txBox="1"/>
            <p:nvPr/>
          </p:nvSpPr>
          <p:spPr>
            <a:xfrm>
              <a:off x="952018" y="3670830"/>
              <a:ext cx="3281081"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遺族の生活費の合計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47</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 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9,320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万円、子どもの教育費</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人分</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2,250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万円に加え、住居費や葬儀費用といったその他の費用約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1,590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万円を合計すると、約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3,160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円になりました。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7A43FE8-CE38-259E-0C3C-CBE2802B846F}"/>
                </a:ext>
              </a:extLst>
            </p:cNvPr>
            <p:cNvSpPr txBox="1"/>
            <p:nvPr/>
          </p:nvSpPr>
          <p:spPr>
            <a:xfrm>
              <a:off x="5187576" y="3670830"/>
              <a:ext cx="3212352"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公的保障として、遺族年金や妻の老齢年金から合計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(47</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で約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6,260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万円の支払いが見込まれ</a:t>
              </a:r>
              <a:endPar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ます。企業保障として、死亡退職金約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400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万円が</a:t>
              </a:r>
              <a:endParaRPr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支払われました。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BAF669-145F-FB05-F50D-8DD0F117070F}"/>
                </a:ext>
              </a:extLst>
            </p:cNvPr>
            <p:cNvSpPr txBox="1"/>
            <p:nvPr/>
          </p:nvSpPr>
          <p:spPr>
            <a:xfrm>
              <a:off x="859133" y="6331057"/>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19" name="正方形/長方形 18">
              <a:extLst>
                <a:ext uri="{FF2B5EF4-FFF2-40B4-BE49-F238E27FC236}">
                  <a16:creationId xmlns:a16="http://schemas.microsoft.com/office/drawing/2014/main" id="{F3556492-55E2-138E-DE88-AC9B5C3B292C}"/>
                </a:ext>
              </a:extLst>
            </p:cNvPr>
            <p:cNvSpPr/>
            <p:nvPr/>
          </p:nvSpPr>
          <p:spPr>
            <a:xfrm>
              <a:off x="1186774" y="4863829"/>
              <a:ext cx="2714017" cy="1149427"/>
            </a:xfrm>
            <a:prstGeom prst="rect">
              <a:avLst/>
            </a:prstGeom>
            <a:solidFill>
              <a:srgbClr val="EA8C7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850A6AB-B9D7-1570-1381-736366035547}"/>
                </a:ext>
              </a:extLst>
            </p:cNvPr>
            <p:cNvSpPr txBox="1"/>
            <p:nvPr/>
          </p:nvSpPr>
          <p:spPr>
            <a:xfrm>
              <a:off x="1169673" y="4861285"/>
              <a:ext cx="1310880" cy="724942"/>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生活費　　　　</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子どもの教育費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その他</a:t>
              </a:r>
            </a:p>
          </p:txBody>
        </p:sp>
        <p:sp>
          <p:nvSpPr>
            <p:cNvPr id="21" name="テキスト ボックス 20">
              <a:extLst>
                <a:ext uri="{FF2B5EF4-FFF2-40B4-BE49-F238E27FC236}">
                  <a16:creationId xmlns:a16="http://schemas.microsoft.com/office/drawing/2014/main" id="{49036534-6099-222F-FD7D-81AD21671690}"/>
                </a:ext>
              </a:extLst>
            </p:cNvPr>
            <p:cNvSpPr txBox="1"/>
            <p:nvPr/>
          </p:nvSpPr>
          <p:spPr>
            <a:xfrm>
              <a:off x="1169673" y="5697547"/>
              <a:ext cx="774279"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sp>
          <p:nvSpPr>
            <p:cNvPr id="22" name="正方形/長方形 21">
              <a:extLst>
                <a:ext uri="{FF2B5EF4-FFF2-40B4-BE49-F238E27FC236}">
                  <a16:creationId xmlns:a16="http://schemas.microsoft.com/office/drawing/2014/main" id="{64781A9F-D67C-DB98-6098-434A2AF3486E}"/>
                </a:ext>
              </a:extLst>
            </p:cNvPr>
            <p:cNvSpPr/>
            <p:nvPr/>
          </p:nvSpPr>
          <p:spPr>
            <a:xfrm>
              <a:off x="5368629" y="4863829"/>
              <a:ext cx="2859334" cy="1149427"/>
            </a:xfrm>
            <a:prstGeom prst="rect">
              <a:avLst/>
            </a:prstGeom>
            <a:solidFill>
              <a:srgbClr val="5381B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306AF26-A4B7-3A1A-588D-5CF15E7F9A53}"/>
                </a:ext>
              </a:extLst>
            </p:cNvPr>
            <p:cNvSpPr txBox="1"/>
            <p:nvPr/>
          </p:nvSpPr>
          <p:spPr>
            <a:xfrm>
              <a:off x="5422499" y="4897396"/>
              <a:ext cx="1250675" cy="724942"/>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公的保障</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企業保障</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妻の就労収入</a:t>
              </a:r>
              <a:endParaRPr kumimoji="1" lang="en-US" altLang="ja-JP" sz="1300"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26D4351-C17D-C987-0550-8BCEEADF0093}"/>
                </a:ext>
              </a:extLst>
            </p:cNvPr>
            <p:cNvSpPr txBox="1"/>
            <p:nvPr/>
          </p:nvSpPr>
          <p:spPr>
            <a:xfrm>
              <a:off x="5422499" y="5731494"/>
              <a:ext cx="665363"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cxnSp>
          <p:nvCxnSpPr>
            <p:cNvPr id="25" name="直線コネクタ 24">
              <a:extLst>
                <a:ext uri="{FF2B5EF4-FFF2-40B4-BE49-F238E27FC236}">
                  <a16:creationId xmlns:a16="http://schemas.microsoft.com/office/drawing/2014/main" id="{1CCA9E83-CA38-5C0A-F9D0-F70632F5EBAF}"/>
                </a:ext>
              </a:extLst>
            </p:cNvPr>
            <p:cNvCxnSpPr/>
            <p:nvPr/>
          </p:nvCxnSpPr>
          <p:spPr>
            <a:xfrm>
              <a:off x="5462394"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3612A16C-6C54-7BF2-A3F5-AA907DEA6337}"/>
                </a:ext>
              </a:extLst>
            </p:cNvPr>
            <p:cNvCxnSpPr/>
            <p:nvPr/>
          </p:nvCxnSpPr>
          <p:spPr>
            <a:xfrm>
              <a:off x="1195441"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7DFDA253-A00A-6E81-85AD-FF7B7E356067}"/>
                </a:ext>
              </a:extLst>
            </p:cNvPr>
            <p:cNvSpPr txBox="1"/>
            <p:nvPr/>
          </p:nvSpPr>
          <p:spPr>
            <a:xfrm>
              <a:off x="2626354" y="4861285"/>
              <a:ext cx="1320608" cy="724942"/>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9,</a:t>
              </a:r>
              <a:r>
                <a:rPr lang="en-US" altLang="ja-JP" sz="1300" dirty="0">
                  <a:solidFill>
                    <a:schemeClr val="bg1"/>
                  </a:solidFill>
                  <a:latin typeface="Meiryo UI" panose="020B0604030504040204" pitchFamily="50" charset="-128"/>
                  <a:ea typeface="Meiryo UI" panose="020B0604030504040204" pitchFamily="50" charset="-128"/>
                </a:rPr>
                <a:t>32</a:t>
              </a:r>
              <a:r>
                <a:rPr kumimoji="1" lang="en-US" altLang="ja-JP" sz="1300" dirty="0">
                  <a:solidFill>
                    <a:schemeClr val="bg1"/>
                  </a:solidFill>
                  <a:latin typeface="Meiryo UI" panose="020B0604030504040204" pitchFamily="50" charset="-128"/>
                  <a:ea typeface="Meiryo UI" panose="020B0604030504040204" pitchFamily="50" charset="-128"/>
                </a:rPr>
                <a:t>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2,250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1,590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sp>
          <p:nvSpPr>
            <p:cNvPr id="28" name="テキスト ボックス 27">
              <a:extLst>
                <a:ext uri="{FF2B5EF4-FFF2-40B4-BE49-F238E27FC236}">
                  <a16:creationId xmlns:a16="http://schemas.microsoft.com/office/drawing/2014/main" id="{47CD2002-4F0E-6AF4-EEFC-AF509F999471}"/>
                </a:ext>
              </a:extLst>
            </p:cNvPr>
            <p:cNvSpPr txBox="1"/>
            <p:nvPr/>
          </p:nvSpPr>
          <p:spPr>
            <a:xfrm>
              <a:off x="6833195" y="4897396"/>
              <a:ext cx="1299314" cy="724942"/>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6,260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400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2,340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82DA5CB5-A0B2-52E9-45A2-6F1F0CE923CC}"/>
                </a:ext>
              </a:extLst>
            </p:cNvPr>
            <p:cNvSpPr txBox="1"/>
            <p:nvPr/>
          </p:nvSpPr>
          <p:spPr>
            <a:xfrm>
              <a:off x="2124383" y="5717478"/>
              <a:ext cx="1932826"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3,160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0" name="テキスト ボックス 29">
              <a:extLst>
                <a:ext uri="{FF2B5EF4-FFF2-40B4-BE49-F238E27FC236}">
                  <a16:creationId xmlns:a16="http://schemas.microsoft.com/office/drawing/2014/main" id="{95F03451-B394-DAD5-EC0C-40CBD164A949}"/>
                </a:ext>
              </a:extLst>
            </p:cNvPr>
            <p:cNvSpPr txBox="1"/>
            <p:nvPr/>
          </p:nvSpPr>
          <p:spPr>
            <a:xfrm>
              <a:off x="6679685" y="5701143"/>
              <a:ext cx="1452824"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9,000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grpSp>
      <p:sp>
        <p:nvSpPr>
          <p:cNvPr id="2" name="スライド番号プレースホルダー 1">
            <a:extLst>
              <a:ext uri="{FF2B5EF4-FFF2-40B4-BE49-F238E27FC236}">
                <a16:creationId xmlns:a16="http://schemas.microsoft.com/office/drawing/2014/main" id="{BC3A750D-8C28-90F2-3029-81E615F0CB4A}"/>
              </a:ext>
            </a:extLst>
          </p:cNvPr>
          <p:cNvSpPr>
            <a:spLocks noGrp="1"/>
          </p:cNvSpPr>
          <p:nvPr>
            <p:ph type="sldNum" sz="quarter" idx="12"/>
          </p:nvPr>
        </p:nvSpPr>
        <p:spPr>
          <a:xfrm>
            <a:off x="6805034" y="6425613"/>
            <a:ext cx="2133600" cy="365125"/>
          </a:xfrm>
        </p:spPr>
        <p:txBody>
          <a:bodyPr/>
          <a:lstStyle/>
          <a:p>
            <a:fld id="{7B76553B-32E2-D644-9CD0-56FDA882EB90}" type="slidenum">
              <a:rPr kumimoji="1" lang="ja-JP" altLang="en-US" sz="1800" smtClean="0"/>
              <a:t>34</a:t>
            </a:fld>
            <a:endParaRPr kumimoji="1" lang="ja-JP" altLang="en-US" sz="1800" dirty="0"/>
          </a:p>
        </p:txBody>
      </p:sp>
    </p:spTree>
    <p:extLst>
      <p:ext uri="{BB962C8B-B14F-4D97-AF65-F5344CB8AC3E}">
        <p14:creationId xmlns:p14="http://schemas.microsoft.com/office/powerpoint/2010/main" val="3322185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95F72-C06B-9045-9CAD-B031AE5AB0E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7F2A7D7-00D4-EF48-7DF9-C4033D5F6D74}"/>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3687F4D8-588C-DC8A-5168-5B29AFC8CC09}"/>
              </a:ext>
            </a:extLst>
          </p:cNvPr>
          <p:cNvGraphicFramePr>
            <a:graphicFrameLocks noGrp="1"/>
          </p:cNvGraphicFramePr>
          <p:nvPr>
            <p:extLst>
              <p:ext uri="{D42A27DB-BD31-4B8C-83A1-F6EECF244321}">
                <p14:modId xmlns:p14="http://schemas.microsoft.com/office/powerpoint/2010/main" val="3100877179"/>
              </p:ext>
            </p:extLst>
          </p:nvPr>
        </p:nvGraphicFramePr>
        <p:xfrm>
          <a:off x="871537" y="761131"/>
          <a:ext cx="7400925" cy="4663440"/>
        </p:xfrm>
        <a:graphic>
          <a:graphicData uri="http://schemas.openxmlformats.org/drawingml/2006/table">
            <a:tbl>
              <a:tblPr firstRow="1" bandRow="1">
                <a:tableStyleId>{16D9F66E-5EB9-4882-86FB-DCBF35E3C3E4}</a:tableStyleId>
              </a:tblPr>
              <a:tblGrid>
                <a:gridCol w="2466975">
                  <a:extLst>
                    <a:ext uri="{9D8B030D-6E8A-4147-A177-3AD203B41FA5}">
                      <a16:colId xmlns:a16="http://schemas.microsoft.com/office/drawing/2014/main" val="3941013562"/>
                    </a:ext>
                  </a:extLst>
                </a:gridCol>
                <a:gridCol w="2466975">
                  <a:extLst>
                    <a:ext uri="{9D8B030D-6E8A-4147-A177-3AD203B41FA5}">
                      <a16:colId xmlns:a16="http://schemas.microsoft.com/office/drawing/2014/main" val="4066082026"/>
                    </a:ext>
                  </a:extLst>
                </a:gridCol>
                <a:gridCol w="2466975">
                  <a:extLst>
                    <a:ext uri="{9D8B030D-6E8A-4147-A177-3AD203B41FA5}">
                      <a16:colId xmlns:a16="http://schemas.microsoft.com/office/drawing/2014/main" val="3372703205"/>
                    </a:ext>
                  </a:extLst>
                </a:gridCol>
              </a:tblGrid>
              <a:tr h="370840">
                <a:tc rowSpan="2">
                  <a:txBody>
                    <a:bodyPr/>
                    <a:lstStyle/>
                    <a:p>
                      <a:pPr algn="ctr"/>
                      <a:r>
                        <a:rPr kumimoji="1" lang="ja-JP" altLang="en-US" sz="2800" b="0" dirty="0">
                          <a:latin typeface="Meiryo UI" panose="020B0604030504040204" pitchFamily="50" charset="-128"/>
                          <a:ea typeface="Meiryo UI" panose="020B0604030504040204" pitchFamily="50" charset="-128"/>
                        </a:rPr>
                        <a:t>遺族の生活費</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長男独立まで</a:t>
                      </a:r>
                    </a:p>
                  </a:txBody>
                  <a:tcPr anchor="ct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3,690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551948"/>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長男独立後</a:t>
                      </a:r>
                    </a:p>
                  </a:txBody>
                  <a:tcPr anchor="ctr">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5,630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solidFill>
                      <a:srgbClr val="FDEFE9"/>
                    </a:solidFill>
                  </a:tcPr>
                </a:tc>
                <a:extLst>
                  <a:ext uri="{0D108BD9-81ED-4DB2-BD59-A6C34878D82A}">
                    <a16:rowId xmlns:a16="http://schemas.microsoft.com/office/drawing/2014/main" val="3950697395"/>
                  </a:ext>
                </a:extLst>
              </a:tr>
              <a:tr h="370840">
                <a:tc rowSpan="2">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学費</a:t>
                      </a:r>
                    </a:p>
                  </a:txBody>
                  <a:tcPr anchor="ctr">
                    <a:solidFill>
                      <a:srgbClr val="FCDDCF"/>
                    </a:solidFill>
                  </a:tcP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長女</a:t>
                      </a:r>
                    </a:p>
                  </a:txBody>
                  <a:tcPr>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1,090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solidFill>
                      <a:srgbClr val="FCDDCF"/>
                    </a:solidFill>
                  </a:tcPr>
                </a:tc>
                <a:extLst>
                  <a:ext uri="{0D108BD9-81ED-4DB2-BD59-A6C34878D82A}">
                    <a16:rowId xmlns:a16="http://schemas.microsoft.com/office/drawing/2014/main" val="2411202130"/>
                  </a:ext>
                </a:extLst>
              </a:tr>
              <a:tr h="370840">
                <a:tc v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長男</a:t>
                      </a:r>
                    </a:p>
                  </a:txBody>
                  <a:tcPr>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1,160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077644577"/>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結婚資金</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180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1120223436"/>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住宅修繕費用</a:t>
                      </a:r>
                    </a:p>
                  </a:txBody>
                  <a:tcPr>
                    <a:solidFill>
                      <a:srgbClr val="FCDDCF"/>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610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787827714"/>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葬儀費用</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400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3167872785"/>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相続費用</a:t>
                      </a:r>
                    </a:p>
                  </a:txBody>
                  <a:tcPr>
                    <a:solidFill>
                      <a:srgbClr val="FCDDCF"/>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100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249926682"/>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予備費用</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300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4154668787"/>
                  </a:ext>
                </a:extLst>
              </a:tr>
            </a:tbl>
          </a:graphicData>
        </a:graphic>
      </p:graphicFrame>
      <p:sp>
        <p:nvSpPr>
          <p:cNvPr id="13" name="テキスト ボックス 12">
            <a:extLst>
              <a:ext uri="{FF2B5EF4-FFF2-40B4-BE49-F238E27FC236}">
                <a16:creationId xmlns:a16="http://schemas.microsoft.com/office/drawing/2014/main" id="{70298345-6F85-7CA3-E396-08594CDCE883}"/>
              </a:ext>
            </a:extLst>
          </p:cNvPr>
          <p:cNvSpPr txBox="1"/>
          <p:nvPr/>
        </p:nvSpPr>
        <p:spPr>
          <a:xfrm>
            <a:off x="723899" y="6128061"/>
            <a:ext cx="7696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費用を合計すると</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a:t>
            </a:r>
            <a:r>
              <a:rPr kumimoji="1" lang="ja-JP" altLang="en-US"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億</a:t>
            </a:r>
            <a:r>
              <a:rPr lang="en-US" altLang="ja-JP" sz="4000" b="1" u="sng" dirty="0">
                <a:solidFill>
                  <a:srgbClr val="FF0000"/>
                </a:solidFill>
                <a:latin typeface="Meiryo UI" panose="020B0604030504040204" pitchFamily="50" charset="-128"/>
                <a:ea typeface="Meiryo UI" panose="020B0604030504040204" pitchFamily="50" charset="-128"/>
              </a:rPr>
              <a:t>3</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,160</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3" name="テキスト ボックス 2">
            <a:extLst>
              <a:ext uri="{FF2B5EF4-FFF2-40B4-BE49-F238E27FC236}">
                <a16:creationId xmlns:a16="http://schemas.microsoft.com/office/drawing/2014/main" id="{398ABA34-5EA5-3059-66E6-4CB5E41A6109}"/>
              </a:ext>
            </a:extLst>
          </p:cNvPr>
          <p:cNvSpPr txBox="1"/>
          <p:nvPr/>
        </p:nvSpPr>
        <p:spPr>
          <a:xfrm>
            <a:off x="800100" y="5584076"/>
            <a:ext cx="7619999" cy="646331"/>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遺族の生活費は長男独立までは現在の生活費（</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割、長男独立後は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割で計算。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2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妻は長男独立時の年齢の平均余命までとしている。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学費は高校まで国公立、大学は私立文系に自宅から通った場合の金額。</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1CCE4F23-2B21-9743-45FC-6E8E9BE637A4}"/>
              </a:ext>
            </a:extLst>
          </p:cNvPr>
          <p:cNvSpPr/>
          <p:nvPr/>
        </p:nvSpPr>
        <p:spPr>
          <a:xfrm>
            <a:off x="97277" y="30760"/>
            <a:ext cx="895917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事例②</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-1】</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870445A7-E1C1-BE58-4972-C153936E0EF8}"/>
              </a:ext>
            </a:extLst>
          </p:cNvPr>
          <p:cNvSpPr txBox="1"/>
          <p:nvPr/>
        </p:nvSpPr>
        <p:spPr>
          <a:xfrm>
            <a:off x="800099" y="5378041"/>
            <a:ext cx="5252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5F4AC6E-9EF3-1462-D48C-585D6D06EED0}"/>
              </a:ext>
            </a:extLst>
          </p:cNvPr>
          <p:cNvSpPr>
            <a:spLocks noGrp="1"/>
          </p:cNvSpPr>
          <p:nvPr>
            <p:ph type="sldNum" sz="quarter" idx="12"/>
          </p:nvPr>
        </p:nvSpPr>
        <p:spPr>
          <a:xfrm>
            <a:off x="6737757" y="638991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586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2168-FB2F-001B-6732-533CE0D9C31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79BA2C5-80C8-AD3B-8EFA-FCA09B23D92E}"/>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229A184F-47AE-DDA4-BE2B-C4D782C4EB97}"/>
              </a:ext>
            </a:extLst>
          </p:cNvPr>
          <p:cNvSpPr/>
          <p:nvPr/>
        </p:nvSpPr>
        <p:spPr>
          <a:xfrm>
            <a:off x="97277" y="30760"/>
            <a:ext cx="895917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②</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FACD1686-EB9B-E053-4D8D-B1B1F3BEF068}"/>
              </a:ext>
            </a:extLst>
          </p:cNvPr>
          <p:cNvSpPr txBox="1"/>
          <p:nvPr/>
        </p:nvSpPr>
        <p:spPr>
          <a:xfrm>
            <a:off x="0" y="813728"/>
            <a:ext cx="88923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rPr>
              <a:t>●</a:t>
            </a:r>
            <a:r>
              <a:rPr lang="ja-JP" altLang="en-US" sz="2400" b="1" dirty="0">
                <a:solidFill>
                  <a:srgbClr val="1F497D"/>
                </a:solidFill>
                <a:latin typeface="Meiryo UI" panose="020B0604030504040204" pitchFamily="50" charset="-128"/>
                <a:ea typeface="Meiryo UI" panose="020B0604030504040204" pitchFamily="50" charset="-128"/>
              </a:rPr>
              <a:t>世帯主の年齢階級別貯蓄・負債現在高、負債保有世帯の割合（</a:t>
            </a:r>
            <a:r>
              <a:rPr lang="en-US" altLang="ja-JP" sz="2400" b="1" dirty="0">
                <a:solidFill>
                  <a:srgbClr val="1F497D"/>
                </a:solidFill>
                <a:latin typeface="Meiryo UI" panose="020B0604030504040204" pitchFamily="50" charset="-128"/>
                <a:ea typeface="Meiryo UI" panose="020B0604030504040204" pitchFamily="50" charset="-128"/>
              </a:rPr>
              <a:t>2</a:t>
            </a:r>
            <a:r>
              <a:rPr lang="ja-JP" altLang="en-US" sz="2400" b="1" dirty="0">
                <a:solidFill>
                  <a:srgbClr val="1F497D"/>
                </a:solidFill>
                <a:latin typeface="Meiryo UI" panose="020B0604030504040204" pitchFamily="50" charset="-128"/>
                <a:ea typeface="Meiryo UI" panose="020B0604030504040204" pitchFamily="50" charset="-128"/>
              </a:rPr>
              <a:t>人以上世帯）</a:t>
            </a:r>
            <a:endParaRPr lang="en-US" altLang="ja-JP" sz="2400" b="1" dirty="0">
              <a:solidFill>
                <a:srgbClr val="1F497D"/>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FA42E5B-7379-1C61-BB77-8F22305E1391}"/>
              </a:ext>
            </a:extLst>
          </p:cNvPr>
          <p:cNvSpPr>
            <a:spLocks noGrp="1"/>
          </p:cNvSpPr>
          <p:nvPr>
            <p:ph type="sldNum" sz="quarter" idx="12"/>
          </p:nvPr>
        </p:nvSpPr>
        <p:spPr>
          <a:xfrm>
            <a:off x="6758730" y="6392703"/>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774A3E54-E47D-1F3E-E7FE-AFF360556422}"/>
              </a:ext>
            </a:extLst>
          </p:cNvPr>
          <p:cNvPicPr>
            <a:picLocks noChangeAspect="1"/>
          </p:cNvPicPr>
          <p:nvPr/>
        </p:nvPicPr>
        <p:blipFill>
          <a:blip r:embed="rId3"/>
          <a:stretch>
            <a:fillRect/>
          </a:stretch>
        </p:blipFill>
        <p:spPr>
          <a:xfrm>
            <a:off x="407193" y="1702511"/>
            <a:ext cx="8329613" cy="4727535"/>
          </a:xfrm>
          <a:prstGeom prst="rect">
            <a:avLst/>
          </a:prstGeom>
        </p:spPr>
      </p:pic>
      <p:sp>
        <p:nvSpPr>
          <p:cNvPr id="13" name="テキスト ボックス 12">
            <a:extLst>
              <a:ext uri="{FF2B5EF4-FFF2-40B4-BE49-F238E27FC236}">
                <a16:creationId xmlns:a16="http://schemas.microsoft.com/office/drawing/2014/main" id="{A0271EAD-1FAB-CB58-E2ED-D3FCB72C3129}"/>
              </a:ext>
            </a:extLst>
          </p:cNvPr>
          <p:cNvSpPr txBox="1"/>
          <p:nvPr/>
        </p:nvSpPr>
        <p:spPr>
          <a:xfrm>
            <a:off x="97277" y="6581019"/>
            <a:ext cx="3427993"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lang="ja-JP" altLang="en-US" sz="1000" dirty="0">
                <a:solidFill>
                  <a:schemeClr val="bg2">
                    <a:lumMod val="25000"/>
                  </a:schemeClr>
                </a:solidFill>
                <a:latin typeface="Meiryo UI" panose="020B0604030504040204" pitchFamily="50" charset="-128"/>
                <a:ea typeface="Meiryo UI" panose="020B0604030504040204" pitchFamily="50" charset="-128"/>
              </a:rPr>
              <a:t>総務省「家計調査年報（貯蓄・負債編）」（</a:t>
            </a:r>
            <a:r>
              <a:rPr lang="en-US" altLang="ja-JP" sz="1000" dirty="0">
                <a:solidFill>
                  <a:schemeClr val="bg2">
                    <a:lumMod val="25000"/>
                  </a:schemeClr>
                </a:solidFill>
                <a:latin typeface="Meiryo UI" panose="020B0604030504040204" pitchFamily="50" charset="-128"/>
                <a:ea typeface="Meiryo UI" panose="020B0604030504040204" pitchFamily="50" charset="-128"/>
              </a:rPr>
              <a:t>2023</a:t>
            </a:r>
            <a:r>
              <a:rPr lang="ja-JP" altLang="en-US" sz="1000" dirty="0">
                <a:solidFill>
                  <a:schemeClr val="bg2">
                    <a:lumMod val="25000"/>
                  </a:schemeClr>
                </a:solidFill>
                <a:latin typeface="Meiryo UI" panose="020B0604030504040204" pitchFamily="50" charset="-128"/>
                <a:ea typeface="Meiryo UI" panose="020B0604030504040204" pitchFamily="50" charset="-128"/>
              </a:rPr>
              <a:t>年）</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2800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BD70-A5A8-40A2-D6D9-5BF3B03AFAE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1514DFC-5C9F-4841-7F31-2B0701DDDCA1}"/>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1" name="表 10">
            <a:extLst>
              <a:ext uri="{FF2B5EF4-FFF2-40B4-BE49-F238E27FC236}">
                <a16:creationId xmlns:a16="http://schemas.microsoft.com/office/drawing/2014/main" id="{530F41B3-3C07-533B-1540-9BCD31246913}"/>
              </a:ext>
            </a:extLst>
          </p:cNvPr>
          <p:cNvGraphicFramePr>
            <a:graphicFrameLocks noGrp="1"/>
          </p:cNvGraphicFramePr>
          <p:nvPr>
            <p:extLst>
              <p:ext uri="{D42A27DB-BD31-4B8C-83A1-F6EECF244321}">
                <p14:modId xmlns:p14="http://schemas.microsoft.com/office/powerpoint/2010/main" val="2931730913"/>
              </p:ext>
            </p:extLst>
          </p:nvPr>
        </p:nvGraphicFramePr>
        <p:xfrm>
          <a:off x="536944" y="1384151"/>
          <a:ext cx="8013669" cy="2743200"/>
        </p:xfrm>
        <a:graphic>
          <a:graphicData uri="http://schemas.openxmlformats.org/drawingml/2006/table">
            <a:tbl>
              <a:tblPr firstRow="1" bandRow="1">
                <a:tableStyleId>{22838BEF-8BB2-4498-84A7-C5851F593DF1}</a:tableStyleId>
              </a:tblPr>
              <a:tblGrid>
                <a:gridCol w="2671223">
                  <a:extLst>
                    <a:ext uri="{9D8B030D-6E8A-4147-A177-3AD203B41FA5}">
                      <a16:colId xmlns:a16="http://schemas.microsoft.com/office/drawing/2014/main" val="3941013562"/>
                    </a:ext>
                  </a:extLst>
                </a:gridCol>
                <a:gridCol w="2671223">
                  <a:extLst>
                    <a:ext uri="{9D8B030D-6E8A-4147-A177-3AD203B41FA5}">
                      <a16:colId xmlns:a16="http://schemas.microsoft.com/office/drawing/2014/main" val="4066082026"/>
                    </a:ext>
                  </a:extLst>
                </a:gridCol>
                <a:gridCol w="2671223">
                  <a:extLst>
                    <a:ext uri="{9D8B030D-6E8A-4147-A177-3AD203B41FA5}">
                      <a16:colId xmlns:a16="http://schemas.microsoft.com/office/drawing/2014/main" val="3372703205"/>
                    </a:ext>
                  </a:extLst>
                </a:gridCol>
              </a:tblGrid>
              <a:tr h="370840">
                <a:tc rowSpan="4">
                  <a:txBody>
                    <a:bodyPr/>
                    <a:lstStyle/>
                    <a:p>
                      <a:pPr algn="ctr"/>
                      <a:r>
                        <a:rPr kumimoji="1" lang="ja-JP" altLang="en-US" sz="2400" b="0" dirty="0">
                          <a:latin typeface="Meiryo UI" panose="020B0604030504040204" pitchFamily="50" charset="-128"/>
                          <a:ea typeface="Meiryo UI" panose="020B0604030504040204" pitchFamily="50" charset="-128"/>
                        </a:rPr>
                        <a:t>公的保障</a:t>
                      </a:r>
                      <a:endParaRPr kumimoji="1" lang="en-US" altLang="ja-JP" sz="2400" b="0" dirty="0">
                        <a:latin typeface="Meiryo UI" panose="020B0604030504040204" pitchFamily="50" charset="-128"/>
                        <a:ea typeface="Meiryo UI" panose="020B0604030504040204" pitchFamily="50" charset="-128"/>
                      </a:endParaRPr>
                    </a:p>
                    <a:p>
                      <a:pPr algn="ctr"/>
                      <a:r>
                        <a:rPr kumimoji="1" lang="ja-JP" altLang="en-US" sz="2400" b="0" dirty="0">
                          <a:solidFill>
                            <a:schemeClr val="tx1"/>
                          </a:solidFill>
                          <a:latin typeface="Meiryo UI" panose="020B0604030504040204" pitchFamily="50" charset="-128"/>
                          <a:ea typeface="Meiryo UI" panose="020B0604030504040204" pitchFamily="50" charset="-128"/>
                        </a:rPr>
                        <a:t>（遺族年金）</a:t>
                      </a:r>
                    </a:p>
                  </a:txBody>
                  <a:tcPr anchor="ct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長女</a:t>
                      </a:r>
                      <a:r>
                        <a:rPr kumimoji="1" lang="en-US" altLang="ja-JP" sz="2400" b="0" dirty="0">
                          <a:solidFill>
                            <a:schemeClr val="tx1"/>
                          </a:solidFill>
                          <a:latin typeface="Meiryo UI" panose="020B0604030504040204" pitchFamily="50" charset="-128"/>
                          <a:ea typeface="Meiryo UI" panose="020B0604030504040204" pitchFamily="50" charset="-128"/>
                        </a:rPr>
                        <a:t>10</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18</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nchor="ct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1,570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3199551948"/>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長男</a:t>
                      </a:r>
                      <a:r>
                        <a:rPr kumimoji="1" lang="en-US" altLang="ja-JP" sz="2400" b="0" dirty="0">
                          <a:solidFill>
                            <a:schemeClr val="tx1"/>
                          </a:solidFill>
                          <a:latin typeface="Meiryo UI" panose="020B0604030504040204" pitchFamily="50" charset="-128"/>
                          <a:ea typeface="Meiryo UI" panose="020B0604030504040204" pitchFamily="50" charset="-128"/>
                        </a:rPr>
                        <a:t>17</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18</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nchor="ct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300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3950697395"/>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solidFill>
                      <a:srgbClr val="D0E3EA"/>
                    </a:solidFill>
                  </a:tcP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妻</a:t>
                      </a:r>
                      <a:r>
                        <a:rPr kumimoji="1" lang="en-US" altLang="ja-JP" sz="2400" b="0" dirty="0">
                          <a:solidFill>
                            <a:schemeClr val="tx1"/>
                          </a:solidFill>
                          <a:latin typeface="Meiryo UI" panose="020B0604030504040204" pitchFamily="50" charset="-128"/>
                          <a:ea typeface="Meiryo UI" panose="020B0604030504040204" pitchFamily="50" charset="-128"/>
                        </a:rPr>
                        <a:t>53</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64</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1,310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2411202130"/>
                  </a:ext>
                </a:extLst>
              </a:tr>
              <a:tr h="370840">
                <a:tc v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solidFill>
                      <a:srgbClr val="FDEFE9"/>
                    </a:solidFill>
                  </a:tcPr>
                </a:tc>
                <a:tc>
                  <a:txBody>
                    <a:bodyPr/>
                    <a:lstStyle/>
                    <a:p>
                      <a:pPr algn="l"/>
                      <a:r>
                        <a:rPr kumimoji="1" lang="ja-JP" altLang="en-US" sz="2400" b="0" dirty="0">
                          <a:latin typeface="Meiryo UI" panose="020B0604030504040204" pitchFamily="50" charset="-128"/>
                          <a:ea typeface="Meiryo UI" panose="020B0604030504040204" pitchFamily="50" charset="-128"/>
                        </a:rPr>
                        <a:t>妻</a:t>
                      </a:r>
                      <a:r>
                        <a:rPr kumimoji="1" lang="en-US" altLang="ja-JP" sz="2400" b="0" dirty="0">
                          <a:latin typeface="Meiryo UI" panose="020B0604030504040204" pitchFamily="50" charset="-128"/>
                          <a:ea typeface="Meiryo UI" panose="020B0604030504040204" pitchFamily="50" charset="-128"/>
                        </a:rPr>
                        <a:t>65</a:t>
                      </a:r>
                      <a:r>
                        <a:rPr kumimoji="1" lang="ja-JP" altLang="en-US" sz="2400" b="0" dirty="0">
                          <a:latin typeface="Meiryo UI" panose="020B0604030504040204" pitchFamily="50" charset="-128"/>
                          <a:ea typeface="Meiryo UI" panose="020B0604030504040204" pitchFamily="50" charset="-128"/>
                        </a:rPr>
                        <a:t>～</a:t>
                      </a:r>
                      <a:r>
                        <a:rPr kumimoji="1" lang="en-US" altLang="ja-JP" sz="2400" b="0" dirty="0">
                          <a:latin typeface="Meiryo UI" panose="020B0604030504040204" pitchFamily="50" charset="-128"/>
                          <a:ea typeface="Meiryo UI" panose="020B0604030504040204" pitchFamily="50" charset="-128"/>
                        </a:rPr>
                        <a:t>89</a:t>
                      </a:r>
                      <a:r>
                        <a:rPr kumimoji="1" lang="ja-JP" altLang="en-US" sz="2400" b="0" dirty="0">
                          <a:latin typeface="Meiryo UI" panose="020B0604030504040204" pitchFamily="50" charset="-128"/>
                          <a:ea typeface="Meiryo UI" panose="020B0604030504040204" pitchFamily="50" charset="-128"/>
                        </a:rPr>
                        <a:t>歳まで</a:t>
                      </a:r>
                    </a:p>
                  </a:txBody>
                  <a:tcP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3,080</a:t>
                      </a:r>
                      <a:r>
                        <a:rPr kumimoji="1" lang="ja-JP" altLang="en-US" sz="2400" b="0" dirty="0">
                          <a:latin typeface="Meiryo UI" panose="020B0604030504040204" pitchFamily="50" charset="-128"/>
                          <a:ea typeface="Meiryo UI" panose="020B0604030504040204" pitchFamily="50" charset="-128"/>
                        </a:rPr>
                        <a:t>万円</a:t>
                      </a:r>
                    </a:p>
                  </a:txBody>
                  <a:tcPr>
                    <a:solidFill>
                      <a:srgbClr val="E9F1F5"/>
                    </a:solidFill>
                  </a:tcPr>
                </a:tc>
                <a:extLst>
                  <a:ext uri="{0D108BD9-81ED-4DB2-BD59-A6C34878D82A}">
                    <a16:rowId xmlns:a16="http://schemas.microsoft.com/office/drawing/2014/main" val="3077644577"/>
                  </a:ext>
                </a:extLst>
              </a:tr>
              <a:tr h="370840">
                <a:tc gridSpan="2">
                  <a:txBody>
                    <a:bodyPr/>
                    <a:lstStyle/>
                    <a:p>
                      <a:pPr algn="ctr"/>
                      <a:r>
                        <a:rPr kumimoji="1" lang="ja-JP" altLang="en-US" sz="2400" b="0" dirty="0">
                          <a:latin typeface="Meiryo UI" panose="020B0604030504040204" pitchFamily="50" charset="-128"/>
                          <a:ea typeface="Meiryo UI" panose="020B0604030504040204" pitchFamily="50" charset="-128"/>
                        </a:rPr>
                        <a:t>企業保障（死亡退職金など）</a:t>
                      </a:r>
                    </a:p>
                  </a:txBody>
                  <a:tcPr>
                    <a:solidFill>
                      <a:srgbClr val="D0E3EA"/>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400</a:t>
                      </a:r>
                      <a:r>
                        <a:rPr kumimoji="1" lang="ja-JP" altLang="en-US" sz="2400" b="0" dirty="0">
                          <a:latin typeface="Meiryo UI" panose="020B0604030504040204" pitchFamily="50" charset="-128"/>
                          <a:ea typeface="Meiryo UI" panose="020B0604030504040204" pitchFamily="50" charset="-128"/>
                        </a:rPr>
                        <a:t>万円</a:t>
                      </a:r>
                    </a:p>
                  </a:txBody>
                  <a:tcPr anchor="ctr">
                    <a:solidFill>
                      <a:srgbClr val="D0E3EA"/>
                    </a:solidFill>
                  </a:tcPr>
                </a:tc>
                <a:extLst>
                  <a:ext uri="{0D108BD9-81ED-4DB2-BD59-A6C34878D82A}">
                    <a16:rowId xmlns:a16="http://schemas.microsoft.com/office/drawing/2014/main" val="1120223436"/>
                  </a:ext>
                </a:extLst>
              </a:tr>
              <a:tr h="370840">
                <a:tc gridSpan="2">
                  <a:txBody>
                    <a:bodyPr/>
                    <a:lstStyle/>
                    <a:p>
                      <a:pPr algn="ctr"/>
                      <a:r>
                        <a:rPr kumimoji="1" lang="ja-JP" altLang="en-US" sz="2400" b="0" dirty="0">
                          <a:latin typeface="Meiryo UI" panose="020B0604030504040204" pitchFamily="50" charset="-128"/>
                          <a:ea typeface="Meiryo UI" panose="020B0604030504040204" pitchFamily="50" charset="-128"/>
                        </a:rPr>
                        <a:t>妻の収入（</a:t>
                      </a:r>
                      <a:r>
                        <a:rPr kumimoji="1" lang="en-US" altLang="ja-JP" sz="2400" b="0" dirty="0">
                          <a:latin typeface="Meiryo UI" panose="020B0604030504040204" pitchFamily="50" charset="-128"/>
                          <a:ea typeface="Meiryo UI" panose="020B0604030504040204" pitchFamily="50" charset="-128"/>
                        </a:rPr>
                        <a:t>130</a:t>
                      </a:r>
                      <a:r>
                        <a:rPr kumimoji="1" lang="ja-JP" altLang="en-US" sz="2400" b="0" dirty="0">
                          <a:latin typeface="Meiryo UI" panose="020B0604030504040204" pitchFamily="50" charset="-128"/>
                          <a:ea typeface="Meiryo UI" panose="020B0604030504040204" pitchFamily="50" charset="-128"/>
                        </a:rPr>
                        <a:t>万円</a:t>
                      </a:r>
                      <a:r>
                        <a:rPr kumimoji="1" lang="en-US" altLang="ja-JP" sz="2400" b="0" dirty="0">
                          <a:latin typeface="Meiryo UI" panose="020B0604030504040204" pitchFamily="50" charset="-128"/>
                          <a:ea typeface="Meiryo UI" panose="020B0604030504040204" pitchFamily="50" charset="-128"/>
                        </a:rPr>
                        <a:t>×</a:t>
                      </a:r>
                      <a:r>
                        <a:rPr kumimoji="1" lang="ja-JP" altLang="en-US" sz="2400" b="0" dirty="0">
                          <a:latin typeface="Meiryo UI" panose="020B0604030504040204" pitchFamily="50" charset="-128"/>
                          <a:ea typeface="Meiryo UI" panose="020B0604030504040204" pitchFamily="50" charset="-128"/>
                        </a:rPr>
                        <a:t>妻</a:t>
                      </a:r>
                      <a:r>
                        <a:rPr kumimoji="1" lang="en-US" altLang="ja-JP" sz="2400" b="0" dirty="0">
                          <a:latin typeface="Meiryo UI" panose="020B0604030504040204" pitchFamily="50" charset="-128"/>
                          <a:ea typeface="Meiryo UI" panose="020B0604030504040204" pitchFamily="50" charset="-128"/>
                        </a:rPr>
                        <a:t>60</a:t>
                      </a:r>
                      <a:r>
                        <a:rPr kumimoji="1" lang="ja-JP" altLang="en-US" sz="2400" b="0" dirty="0">
                          <a:latin typeface="Meiryo UI" panose="020B0604030504040204" pitchFamily="50" charset="-128"/>
                          <a:ea typeface="Meiryo UI" panose="020B0604030504040204" pitchFamily="50" charset="-128"/>
                        </a:rPr>
                        <a:t>歳まで）</a:t>
                      </a:r>
                    </a:p>
                  </a:txBody>
                  <a:tcPr>
                    <a:solidFill>
                      <a:srgbClr val="D0E3EA"/>
                    </a:solidFill>
                  </a:tcPr>
                </a:tc>
                <a:tc hMerge="1">
                  <a:txBody>
                    <a:bodyPr/>
                    <a:lstStyle/>
                    <a:p>
                      <a:endParaRPr kumimoji="1" lang="ja-JP" altLang="en-US"/>
                    </a:p>
                  </a:txBody>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2,340</a:t>
                      </a:r>
                      <a:r>
                        <a:rPr kumimoji="1" lang="ja-JP" altLang="en-US" sz="2400" b="0" dirty="0">
                          <a:latin typeface="Meiryo UI" panose="020B0604030504040204" pitchFamily="50" charset="-128"/>
                          <a:ea typeface="Meiryo UI" panose="020B0604030504040204" pitchFamily="50" charset="-128"/>
                        </a:rPr>
                        <a:t>万円</a:t>
                      </a:r>
                    </a:p>
                  </a:txBody>
                  <a:tcPr anchor="ctr">
                    <a:solidFill>
                      <a:srgbClr val="D0E3EA"/>
                    </a:solidFill>
                  </a:tcPr>
                </a:tc>
                <a:extLst>
                  <a:ext uri="{0D108BD9-81ED-4DB2-BD59-A6C34878D82A}">
                    <a16:rowId xmlns:a16="http://schemas.microsoft.com/office/drawing/2014/main" val="357400568"/>
                  </a:ext>
                </a:extLst>
              </a:tr>
            </a:tbl>
          </a:graphicData>
        </a:graphic>
      </p:graphicFrame>
      <p:sp>
        <p:nvSpPr>
          <p:cNvPr id="12" name="テキスト ボックス 11">
            <a:extLst>
              <a:ext uri="{FF2B5EF4-FFF2-40B4-BE49-F238E27FC236}">
                <a16:creationId xmlns:a16="http://schemas.microsoft.com/office/drawing/2014/main" id="{F7B072B1-6843-D4A7-FD2D-431624696516}"/>
              </a:ext>
            </a:extLst>
          </p:cNvPr>
          <p:cNvSpPr txBox="1"/>
          <p:nvPr/>
        </p:nvSpPr>
        <p:spPr>
          <a:xfrm>
            <a:off x="723900" y="4267456"/>
            <a:ext cx="7696200" cy="707886"/>
          </a:xfrm>
          <a:prstGeom prst="rect">
            <a:avLst/>
          </a:prstGeom>
          <a:noFill/>
        </p:spPr>
        <p:txBody>
          <a:bodyPr wrap="square" rtlCol="0">
            <a:spAutoFit/>
          </a:bodyPr>
          <a:lstStyle/>
          <a:p>
            <a:pPr algn="ctr"/>
            <a:r>
              <a:rPr lang="ja-JP" altLang="en-US" sz="3200" b="1" u="sng" dirty="0">
                <a:solidFill>
                  <a:schemeClr val="tx2"/>
                </a:solidFill>
                <a:latin typeface="Meiryo UI" panose="020B0604030504040204" pitchFamily="50" charset="-128"/>
                <a:ea typeface="Meiryo UI" panose="020B0604030504040204" pitchFamily="50" charset="-128"/>
              </a:rPr>
              <a:t>収入</a:t>
            </a:r>
            <a:r>
              <a:rPr kumimoji="1" lang="ja-JP" altLang="en-US" sz="3200" b="1" u="sng" dirty="0">
                <a:solidFill>
                  <a:schemeClr val="tx2"/>
                </a:solidFill>
                <a:latin typeface="Meiryo UI" panose="020B0604030504040204" pitchFamily="50" charset="-128"/>
                <a:ea typeface="Meiryo UI" panose="020B0604030504040204" pitchFamily="50" charset="-128"/>
              </a:rPr>
              <a:t>を合計すると</a:t>
            </a:r>
            <a:r>
              <a:rPr kumimoji="1" lang="ja-JP" altLang="en-US" sz="3200" b="1" u="sng" dirty="0">
                <a:solidFill>
                  <a:srgbClr val="FF0000"/>
                </a:solidFill>
                <a:latin typeface="Meiryo UI" panose="020B0604030504040204" pitchFamily="50" charset="-128"/>
                <a:ea typeface="Meiryo UI" panose="020B0604030504040204" pitchFamily="50" charset="-128"/>
              </a:rPr>
              <a:t>約</a:t>
            </a:r>
            <a:r>
              <a:rPr kumimoji="1" lang="en-US" altLang="ja-JP" sz="4000" b="1" u="sng" dirty="0">
                <a:solidFill>
                  <a:srgbClr val="FF0000"/>
                </a:solidFill>
                <a:latin typeface="Meiryo UI" panose="020B0604030504040204" pitchFamily="50" charset="-128"/>
                <a:ea typeface="Meiryo UI" panose="020B0604030504040204" pitchFamily="50" charset="-128"/>
              </a:rPr>
              <a:t>9,000</a:t>
            </a:r>
            <a:r>
              <a:rPr kumimoji="1" lang="ja-JP" altLang="en-US" sz="3200" b="1" u="sng" dirty="0">
                <a:solidFill>
                  <a:srgbClr val="FF0000"/>
                </a:solidFill>
                <a:latin typeface="Meiryo UI" panose="020B0604030504040204" pitchFamily="50" charset="-128"/>
                <a:ea typeface="Meiryo UI" panose="020B0604030504040204" pitchFamily="50" charset="-128"/>
              </a:rPr>
              <a:t>万円</a:t>
            </a:r>
          </a:p>
        </p:txBody>
      </p:sp>
      <p:sp>
        <p:nvSpPr>
          <p:cNvPr id="13" name="角丸四角形 12">
            <a:extLst>
              <a:ext uri="{FF2B5EF4-FFF2-40B4-BE49-F238E27FC236}">
                <a16:creationId xmlns:a16="http://schemas.microsoft.com/office/drawing/2014/main" id="{012FFE38-B690-36AB-AE04-0AA176A8ED5A}"/>
              </a:ext>
            </a:extLst>
          </p:cNvPr>
          <p:cNvSpPr/>
          <p:nvPr/>
        </p:nvSpPr>
        <p:spPr>
          <a:xfrm>
            <a:off x="190500" y="5029200"/>
            <a:ext cx="8741517" cy="1619250"/>
          </a:xfrm>
          <a:prstGeom prst="round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859C63F0-E580-7A5A-48E6-8F5A496E6687}"/>
              </a:ext>
            </a:extLst>
          </p:cNvPr>
          <p:cNvSpPr/>
          <p:nvPr/>
        </p:nvSpPr>
        <p:spPr>
          <a:xfrm>
            <a:off x="200025" y="5038725"/>
            <a:ext cx="3505200" cy="453810"/>
          </a:xfrm>
          <a:prstGeom prst="roundRect">
            <a:avLst>
              <a:gd name="adj" fmla="val 50000"/>
            </a:avLst>
          </a:prstGeom>
          <a:solidFill>
            <a:schemeClr val="accent6"/>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b="1" dirty="0">
                <a:latin typeface="Meiryo UI" panose="020B0604030504040204" pitchFamily="50" charset="-128"/>
                <a:ea typeface="Meiryo UI" panose="020B0604030504040204" pitchFamily="50" charset="-128"/>
              </a:rPr>
              <a:t>遺族年金</a:t>
            </a:r>
          </a:p>
        </p:txBody>
      </p:sp>
      <p:sp>
        <p:nvSpPr>
          <p:cNvPr id="20" name="テキスト ボックス 19">
            <a:extLst>
              <a:ext uri="{FF2B5EF4-FFF2-40B4-BE49-F238E27FC236}">
                <a16:creationId xmlns:a16="http://schemas.microsoft.com/office/drawing/2014/main" id="{C1D43245-A27F-6543-6CA5-A788DF343511}"/>
              </a:ext>
            </a:extLst>
          </p:cNvPr>
          <p:cNvSpPr txBox="1"/>
          <p:nvPr/>
        </p:nvSpPr>
        <p:spPr>
          <a:xfrm>
            <a:off x="200026" y="5470332"/>
            <a:ext cx="8784948" cy="1200329"/>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公的年金の給付の１つ。亡くなった人によって生計を維持されていた遺族に支払われる年金です。受け取る金額は子供の人数や妻の年齢、亡くなった方の収入などによって異なります。</a:t>
            </a:r>
          </a:p>
        </p:txBody>
      </p:sp>
      <p:sp>
        <p:nvSpPr>
          <p:cNvPr id="14" name="テキスト ボックス 13">
            <a:extLst>
              <a:ext uri="{FF2B5EF4-FFF2-40B4-BE49-F238E27FC236}">
                <a16:creationId xmlns:a16="http://schemas.microsoft.com/office/drawing/2014/main" id="{954733B5-2330-B2AD-6FA1-D35B5B1A3B94}"/>
              </a:ext>
            </a:extLst>
          </p:cNvPr>
          <p:cNvSpPr txBox="1"/>
          <p:nvPr/>
        </p:nvSpPr>
        <p:spPr>
          <a:xfrm>
            <a:off x="536943" y="726473"/>
            <a:ext cx="6692530" cy="584775"/>
          </a:xfrm>
          <a:prstGeom prst="rect">
            <a:avLst/>
          </a:prstGeom>
          <a:noFill/>
        </p:spPr>
        <p:txBody>
          <a:bodyPr wrap="square" rtlCol="0">
            <a:spAutoFit/>
          </a:bodyPr>
          <a:lstStyle/>
          <a:p>
            <a:r>
              <a:rPr kumimoji="1" lang="ja-JP" altLang="en-US" sz="3200" b="1" u="sng" dirty="0">
                <a:solidFill>
                  <a:schemeClr val="tx2"/>
                </a:solidFill>
                <a:latin typeface="Meiryo UI" panose="020B0604030504040204" pitchFamily="50" charset="-128"/>
                <a:ea typeface="Meiryo UI" panose="020B0604030504040204" pitchFamily="50" charset="-128"/>
              </a:rPr>
              <a:t>●</a:t>
            </a:r>
            <a:r>
              <a:rPr lang="en-US" altLang="ja-JP" sz="3200" b="1" u="sng" dirty="0">
                <a:solidFill>
                  <a:schemeClr val="tx2"/>
                </a:solidFill>
                <a:latin typeface="Meiryo UI" panose="020B0604030504040204" pitchFamily="50" charset="-128"/>
                <a:ea typeface="Meiryo UI" panose="020B0604030504040204" pitchFamily="50" charset="-128"/>
              </a:rPr>
              <a:t>B</a:t>
            </a:r>
            <a:r>
              <a:rPr kumimoji="1" lang="ja-JP" altLang="en-US" sz="3200" b="1" u="sng" dirty="0" err="1">
                <a:solidFill>
                  <a:schemeClr val="tx2"/>
                </a:solidFill>
                <a:latin typeface="Meiryo UI" panose="020B0604030504040204" pitchFamily="50" charset="-128"/>
                <a:ea typeface="Meiryo UI" panose="020B0604030504040204" pitchFamily="50" charset="-128"/>
              </a:rPr>
              <a:t>さんの</a:t>
            </a:r>
            <a:r>
              <a:rPr kumimoji="1" lang="ja-JP" altLang="en-US" sz="3200" b="1" u="sng" dirty="0">
                <a:solidFill>
                  <a:schemeClr val="tx2"/>
                </a:solidFill>
                <a:latin typeface="Meiryo UI" panose="020B0604030504040204" pitchFamily="50" charset="-128"/>
                <a:ea typeface="Meiryo UI" panose="020B0604030504040204" pitchFamily="50" charset="-128"/>
              </a:rPr>
              <a:t>場合</a:t>
            </a:r>
            <a:endParaRPr kumimoji="1" lang="ja-JP" altLang="en-US" sz="32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3308873-D868-8270-0DF6-CDBEE1E00C16}"/>
              </a:ext>
            </a:extLst>
          </p:cNvPr>
          <p:cNvSpPr/>
          <p:nvPr/>
        </p:nvSpPr>
        <p:spPr>
          <a:xfrm>
            <a:off x="116732" y="30760"/>
            <a:ext cx="843388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事例②</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-1】</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入ってくるお金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3E868CAC-4903-2FB5-2D0A-3EFADA963D13}"/>
              </a:ext>
            </a:extLst>
          </p:cNvPr>
          <p:cNvSpPr>
            <a:spLocks noGrp="1"/>
          </p:cNvSpPr>
          <p:nvPr>
            <p:ph type="sldNum" sz="quarter" idx="12"/>
          </p:nvPr>
        </p:nvSpPr>
        <p:spPr>
          <a:xfrm>
            <a:off x="7010400" y="651974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C9FE19E7-E446-1E84-2B16-7EC8C63966AA}"/>
              </a:ext>
            </a:extLst>
          </p:cNvPr>
          <p:cNvSpPr txBox="1"/>
          <p:nvPr/>
        </p:nvSpPr>
        <p:spPr>
          <a:xfrm>
            <a:off x="425630" y="4127351"/>
            <a:ext cx="5252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1833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F44C-58FD-2627-0400-A6CB4D79728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A6C42F1-8663-7496-DABE-AC7665821A7B}"/>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E24BDCC-5CC8-1ECF-EA26-B4EDB16EEC2A}"/>
              </a:ext>
            </a:extLst>
          </p:cNvPr>
          <p:cNvSpPr/>
          <p:nvPr/>
        </p:nvSpPr>
        <p:spPr bwMode="white">
          <a:xfrm>
            <a:off x="31225" y="21235"/>
            <a:ext cx="85804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-2】</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もしも</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亡くなってしまったら②</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A52627DE-DCEF-C597-7087-44C7697F4C8D}"/>
              </a:ext>
            </a:extLst>
          </p:cNvPr>
          <p:cNvSpPr/>
          <p:nvPr/>
        </p:nvSpPr>
        <p:spPr>
          <a:xfrm>
            <a:off x="120074" y="900000"/>
            <a:ext cx="8426662" cy="145801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880"/>
              </a:lnSpc>
            </a:pP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C</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さんは今年</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32</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歳。妻</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(30</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は正社員で、長女</a:t>
            </a:r>
          </a:p>
          <a:p>
            <a:pPr>
              <a:lnSpc>
                <a:spcPts val="2880"/>
              </a:lnSpc>
            </a:pP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(2</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・長男</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(0</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がいます。もし</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C</a:t>
            </a:r>
            <a:r>
              <a:rPr lang="ja-JP" altLang="en-US" sz="2200" dirty="0" err="1">
                <a:solidFill>
                  <a:srgbClr val="17375E"/>
                </a:solidFill>
                <a:latin typeface="Meiryo UI" panose="020B0604030504040204" pitchFamily="50" charset="-128"/>
                <a:ea typeface="Meiryo UI" panose="020B0604030504040204" pitchFamily="50" charset="-128"/>
                <a:cs typeface="ヒラギノ丸ゴ Pro W4"/>
              </a:rPr>
              <a:t>さんが</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亡くなって</a:t>
            </a:r>
          </a:p>
          <a:p>
            <a:pPr>
              <a:lnSpc>
                <a:spcPts val="288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しまった場合、遺族の生活費や教育費などこれから</a:t>
            </a:r>
          </a:p>
          <a:p>
            <a:pPr>
              <a:lnSpc>
                <a:spcPts val="288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必要になるお金はいくらになるでしょうか。</a:t>
            </a:r>
            <a:endParaRPr lang="en-US" altLang="ja-JP" sz="2200" dirty="0">
              <a:solidFill>
                <a:srgbClr val="17375E"/>
              </a:solidFill>
              <a:latin typeface="Meiryo UI" panose="020B0604030504040204" pitchFamily="50" charset="-128"/>
              <a:ea typeface="Meiryo UI" panose="020B0604030504040204" pitchFamily="50" charset="-128"/>
              <a:cs typeface="ヒラギノ丸ゴ Pro W4"/>
            </a:endParaRPr>
          </a:p>
        </p:txBody>
      </p:sp>
      <p:grpSp>
        <p:nvGrpSpPr>
          <p:cNvPr id="10" name="グループ化 9">
            <a:extLst>
              <a:ext uri="{FF2B5EF4-FFF2-40B4-BE49-F238E27FC236}">
                <a16:creationId xmlns:a16="http://schemas.microsoft.com/office/drawing/2014/main" id="{2342451A-8684-55E6-55B6-A513BBDE4162}"/>
              </a:ext>
            </a:extLst>
          </p:cNvPr>
          <p:cNvGrpSpPr/>
          <p:nvPr/>
        </p:nvGrpSpPr>
        <p:grpSpPr>
          <a:xfrm>
            <a:off x="537739" y="2866405"/>
            <a:ext cx="8084983" cy="3710873"/>
            <a:chOff x="537739" y="2866405"/>
            <a:chExt cx="8084983" cy="3710873"/>
          </a:xfrm>
        </p:grpSpPr>
        <p:pic>
          <p:nvPicPr>
            <p:cNvPr id="6" name="図 5">
              <a:extLst>
                <a:ext uri="{FF2B5EF4-FFF2-40B4-BE49-F238E27FC236}">
                  <a16:creationId xmlns:a16="http://schemas.microsoft.com/office/drawing/2014/main" id="{D99136B0-0C1B-21D1-A1DC-E0474E9E4F2D}"/>
                </a:ext>
              </a:extLst>
            </p:cNvPr>
            <p:cNvPicPr>
              <a:picLocks noChangeAspect="1"/>
            </p:cNvPicPr>
            <p:nvPr/>
          </p:nvPicPr>
          <p:blipFill>
            <a:blip r:embed="rId3"/>
            <a:stretch>
              <a:fillRect/>
            </a:stretch>
          </p:blipFill>
          <p:spPr>
            <a:xfrm>
              <a:off x="537739" y="2866405"/>
              <a:ext cx="3886074" cy="3487057"/>
            </a:xfrm>
            <a:prstGeom prst="rect">
              <a:avLst/>
            </a:prstGeom>
          </p:spPr>
        </p:pic>
        <p:pic>
          <p:nvPicPr>
            <p:cNvPr id="7" name="図 6">
              <a:extLst>
                <a:ext uri="{FF2B5EF4-FFF2-40B4-BE49-F238E27FC236}">
                  <a16:creationId xmlns:a16="http://schemas.microsoft.com/office/drawing/2014/main" id="{0F70C1F5-7A95-EA6A-C83E-086605123FBA}"/>
                </a:ext>
              </a:extLst>
            </p:cNvPr>
            <p:cNvPicPr>
              <a:picLocks noChangeAspect="1"/>
            </p:cNvPicPr>
            <p:nvPr/>
          </p:nvPicPr>
          <p:blipFill>
            <a:blip r:embed="rId4"/>
            <a:stretch>
              <a:fillRect/>
            </a:stretch>
          </p:blipFill>
          <p:spPr>
            <a:xfrm>
              <a:off x="4736648" y="2878315"/>
              <a:ext cx="3886074" cy="3487057"/>
            </a:xfrm>
            <a:prstGeom prst="rect">
              <a:avLst/>
            </a:prstGeom>
          </p:spPr>
        </p:pic>
        <p:sp>
          <p:nvSpPr>
            <p:cNvPr id="15" name="正方形/長方形 14">
              <a:extLst>
                <a:ext uri="{FF2B5EF4-FFF2-40B4-BE49-F238E27FC236}">
                  <a16:creationId xmlns:a16="http://schemas.microsoft.com/office/drawing/2014/main" id="{CF5E8CD9-6D21-F246-64EC-5FD0814A263F}"/>
                </a:ext>
              </a:extLst>
            </p:cNvPr>
            <p:cNvSpPr/>
            <p:nvPr/>
          </p:nvSpPr>
          <p:spPr>
            <a:xfrm>
              <a:off x="975923" y="3707107"/>
              <a:ext cx="3257177" cy="944283"/>
            </a:xfrm>
            <a:prstGeom prst="rect">
              <a:avLst/>
            </a:prstGeom>
            <a:solidFill>
              <a:srgbClr val="FDEDE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DCAFE43-2819-8441-F1AC-12BA15C05E88}"/>
                </a:ext>
              </a:extLst>
            </p:cNvPr>
            <p:cNvSpPr/>
            <p:nvPr/>
          </p:nvSpPr>
          <p:spPr>
            <a:xfrm>
              <a:off x="5187576" y="3717913"/>
              <a:ext cx="3257177" cy="944283"/>
            </a:xfrm>
            <a:prstGeom prst="rect">
              <a:avLst/>
            </a:prstGeom>
            <a:solidFill>
              <a:srgbClr val="E2E9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836095-1AC8-B4D7-15CD-966C3DC825C6}"/>
                </a:ext>
              </a:extLst>
            </p:cNvPr>
            <p:cNvSpPr txBox="1"/>
            <p:nvPr/>
          </p:nvSpPr>
          <p:spPr>
            <a:xfrm>
              <a:off x="952018" y="3670830"/>
              <a:ext cx="3281081"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遺族の生活費の合計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58</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 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1,730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万円、子どもの教育費</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人分</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2,640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万円に加え、住居費や葬儀費用といったその他の費用約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5,130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万円を合計すると、約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9,500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円になりました。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9A2E046-43AE-6B68-CF34-6CD8F91D180C}"/>
                </a:ext>
              </a:extLst>
            </p:cNvPr>
            <p:cNvSpPr txBox="1"/>
            <p:nvPr/>
          </p:nvSpPr>
          <p:spPr>
            <a:xfrm>
              <a:off x="5187576" y="3670830"/>
              <a:ext cx="3212352"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公的保障として、遺族年金や妻の老齢年金から合計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(58</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で約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7</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,970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万円の支払いが見込まれ</a:t>
              </a:r>
              <a:endPar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ます。企業保障として、死亡退職金約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300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万円が</a:t>
              </a:r>
              <a:endParaRPr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支払われました。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4DDCA42-D20A-2D5E-813D-76FDC48FA375}"/>
                </a:ext>
              </a:extLst>
            </p:cNvPr>
            <p:cNvSpPr txBox="1"/>
            <p:nvPr/>
          </p:nvSpPr>
          <p:spPr>
            <a:xfrm>
              <a:off x="859133" y="6331057"/>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2" name="正方形/長方形 1">
              <a:extLst>
                <a:ext uri="{FF2B5EF4-FFF2-40B4-BE49-F238E27FC236}">
                  <a16:creationId xmlns:a16="http://schemas.microsoft.com/office/drawing/2014/main" id="{648F72D4-74B4-6830-86A8-91876C05B8E9}"/>
                </a:ext>
              </a:extLst>
            </p:cNvPr>
            <p:cNvSpPr/>
            <p:nvPr/>
          </p:nvSpPr>
          <p:spPr>
            <a:xfrm>
              <a:off x="1186774" y="4863829"/>
              <a:ext cx="2714017" cy="1149427"/>
            </a:xfrm>
            <a:prstGeom prst="rect">
              <a:avLst/>
            </a:prstGeom>
            <a:solidFill>
              <a:srgbClr val="EA8C7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EEE77-2000-A106-B669-914A5931DBFB}"/>
                </a:ext>
              </a:extLst>
            </p:cNvPr>
            <p:cNvSpPr txBox="1"/>
            <p:nvPr/>
          </p:nvSpPr>
          <p:spPr>
            <a:xfrm>
              <a:off x="1169673" y="4871013"/>
              <a:ext cx="1369246" cy="727507"/>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生活費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子どもの教育費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その他</a:t>
              </a:r>
            </a:p>
          </p:txBody>
        </p:sp>
        <p:sp>
          <p:nvSpPr>
            <p:cNvPr id="24" name="テキスト ボックス 23">
              <a:extLst>
                <a:ext uri="{FF2B5EF4-FFF2-40B4-BE49-F238E27FC236}">
                  <a16:creationId xmlns:a16="http://schemas.microsoft.com/office/drawing/2014/main" id="{7BE05706-87FC-3A0F-51C4-43F6877EDE98}"/>
                </a:ext>
              </a:extLst>
            </p:cNvPr>
            <p:cNvSpPr txBox="1"/>
            <p:nvPr/>
          </p:nvSpPr>
          <p:spPr>
            <a:xfrm>
              <a:off x="1169673" y="5697547"/>
              <a:ext cx="588430"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sp>
          <p:nvSpPr>
            <p:cNvPr id="3" name="正方形/長方形 2">
              <a:extLst>
                <a:ext uri="{FF2B5EF4-FFF2-40B4-BE49-F238E27FC236}">
                  <a16:creationId xmlns:a16="http://schemas.microsoft.com/office/drawing/2014/main" id="{4FAAC1F2-1A80-5BD3-D002-2FF35FBD55AA}"/>
                </a:ext>
              </a:extLst>
            </p:cNvPr>
            <p:cNvSpPr/>
            <p:nvPr/>
          </p:nvSpPr>
          <p:spPr>
            <a:xfrm>
              <a:off x="5368629" y="4863829"/>
              <a:ext cx="2859334" cy="1149427"/>
            </a:xfrm>
            <a:prstGeom prst="rect">
              <a:avLst/>
            </a:prstGeom>
            <a:solidFill>
              <a:srgbClr val="5381B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AF98AB5-5F3F-D474-436F-B48CD7636F1D}"/>
                </a:ext>
              </a:extLst>
            </p:cNvPr>
            <p:cNvSpPr txBox="1"/>
            <p:nvPr/>
          </p:nvSpPr>
          <p:spPr>
            <a:xfrm>
              <a:off x="5381744" y="4741152"/>
              <a:ext cx="1310884" cy="94551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公的保障</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企業保障</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妻の就労収入</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妻の退職金</a:t>
              </a:r>
            </a:p>
          </p:txBody>
        </p:sp>
        <p:sp>
          <p:nvSpPr>
            <p:cNvPr id="26" name="テキスト ボックス 25">
              <a:extLst>
                <a:ext uri="{FF2B5EF4-FFF2-40B4-BE49-F238E27FC236}">
                  <a16:creationId xmlns:a16="http://schemas.microsoft.com/office/drawing/2014/main" id="{10BC4A50-C5D8-9898-EF9B-CC96659D712D}"/>
                </a:ext>
              </a:extLst>
            </p:cNvPr>
            <p:cNvSpPr txBox="1"/>
            <p:nvPr/>
          </p:nvSpPr>
          <p:spPr>
            <a:xfrm>
              <a:off x="5381744" y="5731494"/>
              <a:ext cx="588004"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cxnSp>
          <p:nvCxnSpPr>
            <p:cNvPr id="11" name="直線コネクタ 10">
              <a:extLst>
                <a:ext uri="{FF2B5EF4-FFF2-40B4-BE49-F238E27FC236}">
                  <a16:creationId xmlns:a16="http://schemas.microsoft.com/office/drawing/2014/main" id="{295CDE71-2661-FA7A-7465-DF9E53C00291}"/>
                </a:ext>
              </a:extLst>
            </p:cNvPr>
            <p:cNvCxnSpPr/>
            <p:nvPr/>
          </p:nvCxnSpPr>
          <p:spPr>
            <a:xfrm>
              <a:off x="5433210"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F705FC21-1B7D-1164-CCD1-7ED18A91881A}"/>
                </a:ext>
              </a:extLst>
            </p:cNvPr>
            <p:cNvCxnSpPr/>
            <p:nvPr/>
          </p:nvCxnSpPr>
          <p:spPr>
            <a:xfrm>
              <a:off x="1195441"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21674D99-FDAF-7553-C27E-4321E7B6E0E5}"/>
                </a:ext>
              </a:extLst>
            </p:cNvPr>
            <p:cNvSpPr txBox="1"/>
            <p:nvPr/>
          </p:nvSpPr>
          <p:spPr>
            <a:xfrm>
              <a:off x="2324388" y="4871013"/>
              <a:ext cx="1610938" cy="727507"/>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1</a:t>
              </a:r>
              <a:r>
                <a:rPr kumimoji="1" lang="ja-JP" altLang="en-US" sz="1300" dirty="0">
                  <a:solidFill>
                    <a:schemeClr val="bg1"/>
                  </a:solidFill>
                  <a:latin typeface="Meiryo UI" panose="020B0604030504040204" pitchFamily="50" charset="-128"/>
                  <a:ea typeface="Meiryo UI" panose="020B0604030504040204" pitchFamily="50" charset="-128"/>
                </a:rPr>
                <a:t>億</a:t>
              </a:r>
              <a:r>
                <a:rPr kumimoji="1" lang="en-US" altLang="ja-JP" sz="1300" dirty="0">
                  <a:solidFill>
                    <a:schemeClr val="bg1"/>
                  </a:solidFill>
                  <a:latin typeface="Meiryo UI" panose="020B0604030504040204" pitchFamily="50" charset="-128"/>
                  <a:ea typeface="Meiryo UI" panose="020B0604030504040204" pitchFamily="50" charset="-128"/>
                </a:rPr>
                <a:t>1,730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2,640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5,130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sp>
          <p:nvSpPr>
            <p:cNvPr id="29" name="テキスト ボックス 28">
              <a:extLst>
                <a:ext uri="{FF2B5EF4-FFF2-40B4-BE49-F238E27FC236}">
                  <a16:creationId xmlns:a16="http://schemas.microsoft.com/office/drawing/2014/main" id="{D101C3BF-87C7-E094-6647-866E25065DBD}"/>
                </a:ext>
              </a:extLst>
            </p:cNvPr>
            <p:cNvSpPr txBox="1"/>
            <p:nvPr/>
          </p:nvSpPr>
          <p:spPr>
            <a:xfrm>
              <a:off x="2070939" y="5697547"/>
              <a:ext cx="1864388"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9,500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0" name="テキスト ボックス 29">
              <a:extLst>
                <a:ext uri="{FF2B5EF4-FFF2-40B4-BE49-F238E27FC236}">
                  <a16:creationId xmlns:a16="http://schemas.microsoft.com/office/drawing/2014/main" id="{E1A9D09B-3855-ECB0-348F-BE760B2B9D97}"/>
                </a:ext>
              </a:extLst>
            </p:cNvPr>
            <p:cNvSpPr txBox="1"/>
            <p:nvPr/>
          </p:nvSpPr>
          <p:spPr>
            <a:xfrm>
              <a:off x="6282583" y="5731494"/>
              <a:ext cx="1848100"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6,270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1" name="テキスト ボックス 30">
              <a:extLst>
                <a:ext uri="{FF2B5EF4-FFF2-40B4-BE49-F238E27FC236}">
                  <a16:creationId xmlns:a16="http://schemas.microsoft.com/office/drawing/2014/main" id="{99E73321-90FB-1A0D-57F1-F5B5D3A4417A}"/>
                </a:ext>
              </a:extLst>
            </p:cNvPr>
            <p:cNvSpPr txBox="1"/>
            <p:nvPr/>
          </p:nvSpPr>
          <p:spPr>
            <a:xfrm>
              <a:off x="6803980" y="4741152"/>
              <a:ext cx="1326703" cy="945515"/>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7</a:t>
              </a:r>
              <a:r>
                <a:rPr kumimoji="1" lang="en-US" altLang="ja-JP" sz="1300" dirty="0">
                  <a:solidFill>
                    <a:schemeClr val="bg1"/>
                  </a:solidFill>
                  <a:latin typeface="Meiryo UI" panose="020B0604030504040204" pitchFamily="50" charset="-128"/>
                  <a:ea typeface="Meiryo UI" panose="020B0604030504040204" pitchFamily="50" charset="-128"/>
                </a:rPr>
                <a:t>,970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300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7,200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800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grpSp>
      <p:pic>
        <p:nvPicPr>
          <p:cNvPr id="13" name="図 12" descr="ウィンドウ, 部屋, 挿絵 が含まれている画像&#10;&#10;自動的に生成された説明">
            <a:extLst>
              <a:ext uri="{FF2B5EF4-FFF2-40B4-BE49-F238E27FC236}">
                <a16:creationId xmlns:a16="http://schemas.microsoft.com/office/drawing/2014/main" id="{10FCC866-C736-4FD4-2521-0EC3ADE6AE50}"/>
              </a:ext>
            </a:extLst>
          </p:cNvPr>
          <p:cNvPicPr>
            <a:picLocks noChangeAspect="1"/>
          </p:cNvPicPr>
          <p:nvPr/>
        </p:nvPicPr>
        <p:blipFill>
          <a:blip r:embed="rId5"/>
          <a:stretch>
            <a:fillRect/>
          </a:stretch>
        </p:blipFill>
        <p:spPr>
          <a:xfrm>
            <a:off x="6494083" y="797655"/>
            <a:ext cx="1950670" cy="2227079"/>
          </a:xfrm>
          <a:prstGeom prst="rect">
            <a:avLst/>
          </a:prstGeom>
        </p:spPr>
      </p:pic>
      <p:sp>
        <p:nvSpPr>
          <p:cNvPr id="9" name="スライド番号プレースホルダー 8">
            <a:extLst>
              <a:ext uri="{FF2B5EF4-FFF2-40B4-BE49-F238E27FC236}">
                <a16:creationId xmlns:a16="http://schemas.microsoft.com/office/drawing/2014/main" id="{DA04FC64-A6BB-B478-2231-75395C2FCEC4}"/>
              </a:ext>
            </a:extLst>
          </p:cNvPr>
          <p:cNvSpPr>
            <a:spLocks noGrp="1"/>
          </p:cNvSpPr>
          <p:nvPr>
            <p:ph type="sldNum" sz="quarter" idx="12"/>
          </p:nvPr>
        </p:nvSpPr>
        <p:spPr>
          <a:xfrm>
            <a:off x="6784239" y="6394715"/>
            <a:ext cx="2133600" cy="365125"/>
          </a:xfrm>
        </p:spPr>
        <p:txBody>
          <a:bodyPr/>
          <a:lstStyle/>
          <a:p>
            <a:fld id="{7B76553B-32E2-D644-9CD0-56FDA882EB90}" type="slidenum">
              <a:rPr kumimoji="1" lang="ja-JP" altLang="en-US" sz="1800" smtClean="0"/>
              <a:t>38</a:t>
            </a:fld>
            <a:endParaRPr kumimoji="1" lang="ja-JP" altLang="en-US" sz="1800" dirty="0"/>
          </a:p>
        </p:txBody>
      </p:sp>
    </p:spTree>
    <p:extLst>
      <p:ext uri="{BB962C8B-B14F-4D97-AF65-F5344CB8AC3E}">
        <p14:creationId xmlns:p14="http://schemas.microsoft.com/office/powerpoint/2010/main" val="1090399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⑤生命保険スライド集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（契約 編）</a:t>
            </a:r>
            <a:endParaRPr kumimoji="1" lang="ja-JP" altLang="en-US" sz="2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70C7AED-1081-4098-F815-0A53040D0252}"/>
              </a:ext>
            </a:extLst>
          </p:cNvPr>
          <p:cNvSpPr>
            <a:spLocks noGrp="1"/>
          </p:cNvSpPr>
          <p:nvPr>
            <p:ph type="sldNum" sz="quarter" idx="12"/>
          </p:nvPr>
        </p:nvSpPr>
        <p:spPr>
          <a:xfrm>
            <a:off x="6846814"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537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3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25298" y="4595480"/>
            <a:ext cx="5068871"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89.2</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人以上世帯］」</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0" y="3917660"/>
            <a:ext cx="51941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303618" y="3761295"/>
            <a:ext cx="2709165" cy="2126566"/>
          </a:xfrm>
          <a:prstGeom prst="wedgeEllipseCallout">
            <a:avLst>
              <a:gd name="adj1" fmla="val 55508"/>
              <a:gd name="adj2" fmla="val 3453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1</a:t>
            </a:r>
            <a:r>
              <a:rPr kumimoji="1" lang="ja-JP" altLang="en-US" sz="2000" b="1" dirty="0">
                <a:solidFill>
                  <a:schemeClr val="tx1"/>
                </a:solidFill>
              </a:rPr>
              <a:t>件でも生命保険に加入している家族の割合だよ</a:t>
            </a:r>
            <a:r>
              <a:rPr lang="ja-JP" altLang="en-US" sz="2000" b="1" dirty="0">
                <a:solidFill>
                  <a:schemeClr val="tx1"/>
                </a:solidFill>
              </a:rPr>
              <a:t>。</a:t>
            </a:r>
            <a:endParaRPr kumimoji="1" lang="ja-JP" altLang="en-US" sz="2000" b="1" dirty="0">
              <a:solidFill>
                <a:schemeClr val="tx1"/>
              </a:solidFill>
            </a:endParaRPr>
          </a:p>
        </p:txBody>
      </p:sp>
      <p:sp>
        <p:nvSpPr>
          <p:cNvPr id="2" name="スライド番号プレースホルダー 1">
            <a:extLst>
              <a:ext uri="{FF2B5EF4-FFF2-40B4-BE49-F238E27FC236}">
                <a16:creationId xmlns:a16="http://schemas.microsoft.com/office/drawing/2014/main" id="{E888A3AE-8821-327C-EFF9-C5F2980A7EC4}"/>
              </a:ext>
            </a:extLst>
          </p:cNvPr>
          <p:cNvSpPr>
            <a:spLocks noGrp="1"/>
          </p:cNvSpPr>
          <p:nvPr>
            <p:ph type="sldNum" sz="quarter" idx="12"/>
          </p:nvPr>
        </p:nvSpPr>
        <p:spPr>
          <a:xfrm>
            <a:off x="6911038" y="646211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6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974113"/>
            <a:ext cx="8508954" cy="3597710"/>
            <a:chOff x="412624" y="696715"/>
            <a:chExt cx="8508954" cy="3597710"/>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pic>
            <p:nvPicPr>
              <p:cNvPr id="31" name="図 30">
                <a:extLst>
                  <a:ext uri="{FF2B5EF4-FFF2-40B4-BE49-F238E27FC236}">
                    <a16:creationId xmlns:a16="http://schemas.microsoft.com/office/drawing/2014/main" id="{17EFADF5-B37C-43B1-8002-D44AD07E24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3135" y="3010896"/>
                <a:ext cx="1192648" cy="827113"/>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569490" y="696715"/>
              <a:ext cx="2184479" cy="1558576"/>
              <a:chOff x="4548223" y="696715"/>
              <a:chExt cx="1957578" cy="1558576"/>
            </a:xfrm>
          </p:grpSpPr>
          <p:sp>
            <p:nvSpPr>
              <p:cNvPr id="15" name="テキスト ボックス 14"/>
              <p:cNvSpPr txBox="1"/>
              <p:nvPr/>
            </p:nvSpPr>
            <p:spPr>
              <a:xfrm>
                <a:off x="4548223" y="696715"/>
                <a:ext cx="1957578"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③初回保険料の</a:t>
                </a:r>
                <a:endParaRPr lang="en-US" altLang="ja-JP" sz="1600" b="1" dirty="0">
                  <a:solidFill>
                    <a:schemeClr val="tx2"/>
                  </a:solidFill>
                  <a:latin typeface="Meiryo UI" panose="020B0604030504040204" pitchFamily="50" charset="-128"/>
                  <a:ea typeface="Meiryo UI" panose="020B0604030504040204" pitchFamily="50" charset="-128"/>
                </a:endParaRPr>
              </a:p>
              <a:p>
                <a:r>
                  <a:rPr lang="ja-JP" altLang="en-US" sz="1600" b="1" dirty="0">
                    <a:solidFill>
                      <a:schemeClr val="tx2"/>
                    </a:solidFill>
                    <a:latin typeface="Meiryo UI" panose="020B0604030504040204" pitchFamily="50" charset="-128"/>
                    <a:ea typeface="Meiryo UI" panose="020B0604030504040204" pitchFamily="50" charset="-128"/>
                  </a:rPr>
                  <a:t>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9203" y="128405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7032965"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83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white">
          <a:xfrm>
            <a:off x="276519" y="9095"/>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 </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「告知」って何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6" name="下矢印 15"/>
          <p:cNvSpPr/>
          <p:nvPr/>
        </p:nvSpPr>
        <p:spPr>
          <a:xfrm>
            <a:off x="3851270" y="3070867"/>
            <a:ext cx="1387480" cy="387448"/>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02355A74-FCCC-491D-9B5D-D49D765FE780}"/>
              </a:ext>
            </a:extLst>
          </p:cNvPr>
          <p:cNvGrpSpPr/>
          <p:nvPr/>
        </p:nvGrpSpPr>
        <p:grpSpPr>
          <a:xfrm>
            <a:off x="5859155" y="2655433"/>
            <a:ext cx="2974332" cy="1588258"/>
            <a:chOff x="5859155" y="2655433"/>
            <a:chExt cx="2974332" cy="1588258"/>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3802" y="2866193"/>
              <a:ext cx="1119685" cy="1377498"/>
            </a:xfrm>
            <a:prstGeom prst="rect">
              <a:avLst/>
            </a:prstGeom>
          </p:spPr>
        </p:pic>
        <p:sp>
          <p:nvSpPr>
            <p:cNvPr id="12" name="円形吹き出し 11"/>
            <p:cNvSpPr/>
            <p:nvPr/>
          </p:nvSpPr>
          <p:spPr>
            <a:xfrm>
              <a:off x="5859155" y="2655433"/>
              <a:ext cx="1706895" cy="802882"/>
            </a:xfrm>
            <a:prstGeom prst="wedgeEllipseCallout">
              <a:avLst>
                <a:gd name="adj1" fmla="val 55961"/>
                <a:gd name="adj2" fmla="val 42110"/>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2"/>
                  </a:solidFill>
                </a:rPr>
                <a:t>正しく告知しよう</a:t>
              </a:r>
              <a:r>
                <a:rPr kumimoji="1" lang="en-US" altLang="ja-JP" dirty="0">
                  <a:solidFill>
                    <a:schemeClr val="tx2"/>
                  </a:solidFill>
                </a:rPr>
                <a:t>!</a:t>
              </a:r>
              <a:endParaRPr kumimoji="1" lang="ja-JP" altLang="en-US" dirty="0">
                <a:solidFill>
                  <a:schemeClr val="tx2"/>
                </a:solidFill>
              </a:endParaRPr>
            </a:p>
          </p:txBody>
        </p:sp>
      </p:grpSp>
      <p:sp>
        <p:nvSpPr>
          <p:cNvPr id="17" name="テキスト ボックス 16">
            <a:extLst>
              <a:ext uri="{FF2B5EF4-FFF2-40B4-BE49-F238E27FC236}">
                <a16:creationId xmlns:a16="http://schemas.microsoft.com/office/drawing/2014/main" id="{931E94CD-C84D-400D-8303-2437880BF576}"/>
              </a:ext>
            </a:extLst>
          </p:cNvPr>
          <p:cNvSpPr txBox="1"/>
          <p:nvPr/>
        </p:nvSpPr>
        <p:spPr>
          <a:xfrm>
            <a:off x="194155" y="851270"/>
            <a:ext cx="8639332" cy="2308324"/>
          </a:xfrm>
          <a:prstGeom prst="rect">
            <a:avLst/>
          </a:prstGeom>
          <a:noFill/>
        </p:spPr>
        <p:txBody>
          <a:bodyPr wrap="square" rtlCol="0">
            <a:spAutoFit/>
          </a:bodyPr>
          <a:lstStyle/>
          <a:p>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生命保険を契約する際には、契約する人々の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公平性を保つ</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ために、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過去の病歴や現在の健康状態、職業などを</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正しく保険会社に伝える必要があります。</a:t>
            </a:r>
          </a:p>
        </p:txBody>
      </p:sp>
      <p:sp>
        <p:nvSpPr>
          <p:cNvPr id="14" name="テキスト ボックス 13">
            <a:extLst>
              <a:ext uri="{FF2B5EF4-FFF2-40B4-BE49-F238E27FC236}">
                <a16:creationId xmlns:a16="http://schemas.microsoft.com/office/drawing/2014/main" id="{9AA6EAF0-E9B4-461C-9C3C-FCBF3281FB8C}"/>
              </a:ext>
            </a:extLst>
          </p:cNvPr>
          <p:cNvSpPr txBox="1"/>
          <p:nvPr/>
        </p:nvSpPr>
        <p:spPr>
          <a:xfrm>
            <a:off x="1740665" y="3439402"/>
            <a:ext cx="5695070" cy="707886"/>
          </a:xfrm>
          <a:prstGeom prst="rect">
            <a:avLst/>
          </a:prstGeom>
          <a:noFill/>
        </p:spPr>
        <p:txBody>
          <a:bodyPr wrap="square" rtlCol="0">
            <a:spAutoFit/>
          </a:bodyPr>
          <a:lstStyle/>
          <a:p>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このことを</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告知</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といいます。 </a:t>
            </a:r>
          </a:p>
        </p:txBody>
      </p:sp>
      <p:grpSp>
        <p:nvGrpSpPr>
          <p:cNvPr id="4" name="グループ化 3">
            <a:extLst>
              <a:ext uri="{FF2B5EF4-FFF2-40B4-BE49-F238E27FC236}">
                <a16:creationId xmlns:a16="http://schemas.microsoft.com/office/drawing/2014/main" id="{7B28B091-0FF1-4ACC-B74D-E08B98005CA3}"/>
              </a:ext>
            </a:extLst>
          </p:cNvPr>
          <p:cNvGrpSpPr/>
          <p:nvPr/>
        </p:nvGrpSpPr>
        <p:grpSpPr>
          <a:xfrm>
            <a:off x="194155" y="4169144"/>
            <a:ext cx="8550396" cy="2545981"/>
            <a:chOff x="194155" y="4169144"/>
            <a:chExt cx="8550396" cy="2545981"/>
          </a:xfrm>
        </p:grpSpPr>
        <p:sp>
          <p:nvSpPr>
            <p:cNvPr id="13" name="角丸四角形 12"/>
            <p:cNvSpPr/>
            <p:nvPr/>
          </p:nvSpPr>
          <p:spPr>
            <a:xfrm>
              <a:off x="194155" y="4410075"/>
              <a:ext cx="8550396" cy="2305050"/>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6402" y="4558242"/>
              <a:ext cx="8134835" cy="954107"/>
            </a:xfrm>
            <a:prstGeom prst="rect">
              <a:avLst/>
            </a:prstGeom>
            <a:noFill/>
          </p:spPr>
          <p:txBody>
            <a:bodyPr wrap="square" rtlCol="0">
              <a:spAutoFit/>
            </a:bodyPr>
            <a:lstStyle/>
            <a:p>
              <a:r>
                <a:rPr kumimoji="1" lang="ja-JP" altLang="en-US" sz="2800" b="1" dirty="0">
                  <a:solidFill>
                    <a:schemeClr val="tx2"/>
                  </a:solidFill>
                  <a:latin typeface="Meiryo UI" panose="020B0604030504040204" pitchFamily="50" charset="-128"/>
                  <a:ea typeface="Meiryo UI" panose="020B0604030504040204" pitchFamily="50" charset="-128"/>
                </a:rPr>
                <a:t>生命保険の契約には</a:t>
              </a:r>
              <a:r>
                <a:rPr kumimoji="1" lang="ja-JP" altLang="en-US" sz="2800" b="1" dirty="0">
                  <a:solidFill>
                    <a:srgbClr val="FF0000"/>
                  </a:solidFill>
                  <a:latin typeface="Meiryo UI" panose="020B0604030504040204" pitchFamily="50" charset="-128"/>
                  <a:ea typeface="Meiryo UI" panose="020B0604030504040204" pitchFamily="50" charset="-128"/>
                </a:rPr>
                <a:t>告知をする必要</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rgbClr val="FF0000"/>
                  </a:solidFill>
                  <a:latin typeface="Meiryo UI" panose="020B0604030504040204" pitchFamily="50" charset="-128"/>
                  <a:ea typeface="Meiryo UI" panose="020B0604030504040204" pitchFamily="50" charset="-128"/>
                </a:rPr>
                <a:t>告知義務</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chemeClr val="tx2"/>
                  </a:solidFill>
                  <a:latin typeface="Meiryo UI" panose="020B0604030504040204" pitchFamily="50" charset="-128"/>
                  <a:ea typeface="Meiryo UI" panose="020B0604030504040204" pitchFamily="50" charset="-128"/>
                </a:rPr>
                <a:t>があります</a:t>
              </a:r>
              <a:r>
                <a:rPr lang="ja-JP" altLang="en-US" sz="2800" b="1" dirty="0">
                  <a:solidFill>
                    <a:schemeClr val="tx2"/>
                  </a:solidFill>
                  <a:latin typeface="Meiryo UI" panose="020B0604030504040204" pitchFamily="50" charset="-128"/>
                  <a:ea typeface="Meiryo UI" panose="020B0604030504040204" pitchFamily="50" charset="-128"/>
                </a:rPr>
                <a:t>。健康状態などを正しく伝えていないと・・・</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366857" y="5734599"/>
              <a:ext cx="8377694" cy="954107"/>
            </a:xfrm>
            <a:prstGeom prst="rect">
              <a:avLst/>
            </a:prstGeom>
          </p:spPr>
          <p:txBody>
            <a:bodyPr wrap="square">
              <a:spAutoFit/>
            </a:bodyPr>
            <a:lstStyle/>
            <a:p>
              <a:r>
                <a:rPr lang="ja-JP" altLang="en-US" sz="2800" b="1" dirty="0">
                  <a:solidFill>
                    <a:schemeClr val="tx2"/>
                  </a:solidFill>
                  <a:latin typeface="Meiryo UI" panose="020B0604030504040204" pitchFamily="50" charset="-128"/>
                  <a:ea typeface="Meiryo UI" panose="020B0604030504040204" pitchFamily="50" charset="-128"/>
                </a:rPr>
                <a:t>リスクが起きてしまっても、</a:t>
              </a:r>
              <a:r>
                <a:rPr lang="ja-JP" altLang="en-US" sz="2800" b="1" dirty="0">
                  <a:solidFill>
                    <a:srgbClr val="FF0000"/>
                  </a:solidFill>
                  <a:latin typeface="Meiryo UI" panose="020B0604030504040204" pitchFamily="50" charset="-128"/>
                  <a:ea typeface="Meiryo UI" panose="020B0604030504040204" pitchFamily="50" charset="-128"/>
                </a:rPr>
                <a:t>保険金等のお金を受け取れ</a:t>
              </a:r>
            </a:p>
            <a:p>
              <a:r>
                <a:rPr lang="ja-JP" altLang="en-US" sz="2800" b="1" dirty="0">
                  <a:solidFill>
                    <a:srgbClr val="FF0000"/>
                  </a:solidFill>
                  <a:latin typeface="Meiryo UI" panose="020B0604030504040204" pitchFamily="50" charset="-128"/>
                  <a:ea typeface="Meiryo UI" panose="020B0604030504040204" pitchFamily="50" charset="-128"/>
                </a:rPr>
                <a:t>ないことがあります</a:t>
              </a:r>
              <a:r>
                <a:rPr lang="ja-JP" altLang="en-US" sz="2800" b="1" dirty="0">
                  <a:solidFill>
                    <a:schemeClr val="tx2"/>
                  </a:solidFill>
                  <a:latin typeface="Meiryo UI" panose="020B0604030504040204" pitchFamily="50" charset="-128"/>
                  <a:ea typeface="Meiryo UI" panose="020B0604030504040204" pitchFamily="50" charset="-128"/>
                </a:rPr>
                <a:t>。</a:t>
              </a:r>
            </a:p>
          </p:txBody>
        </p:sp>
        <p:sp>
          <p:nvSpPr>
            <p:cNvPr id="20" name="下矢印 15">
              <a:extLst>
                <a:ext uri="{FF2B5EF4-FFF2-40B4-BE49-F238E27FC236}">
                  <a16:creationId xmlns:a16="http://schemas.microsoft.com/office/drawing/2014/main" id="{B2C9D9BA-D231-41B6-A513-0CE06CA38266}"/>
                </a:ext>
              </a:extLst>
            </p:cNvPr>
            <p:cNvSpPr/>
            <p:nvPr/>
          </p:nvSpPr>
          <p:spPr>
            <a:xfrm>
              <a:off x="3929468" y="5480186"/>
              <a:ext cx="1079769" cy="304342"/>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F32DA26-C100-44ED-B24C-DEF73C607834}"/>
                </a:ext>
              </a:extLst>
            </p:cNvPr>
            <p:cNvSpPr txBox="1"/>
            <p:nvPr/>
          </p:nvSpPr>
          <p:spPr>
            <a:xfrm>
              <a:off x="562763" y="4169144"/>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sp>
        <p:nvSpPr>
          <p:cNvPr id="7" name="スライド番号プレースホルダー 6">
            <a:extLst>
              <a:ext uri="{FF2B5EF4-FFF2-40B4-BE49-F238E27FC236}">
                <a16:creationId xmlns:a16="http://schemas.microsoft.com/office/drawing/2014/main" id="{284F3C10-88E3-2747-89CE-EAA94B7A9ED4}"/>
              </a:ext>
            </a:extLst>
          </p:cNvPr>
          <p:cNvSpPr>
            <a:spLocks noGrp="1"/>
          </p:cNvSpPr>
          <p:nvPr>
            <p:ph type="sldNum" sz="quarter" idx="12"/>
          </p:nvPr>
        </p:nvSpPr>
        <p:spPr>
          <a:xfrm>
            <a:off x="6874267" y="646112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361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7775" y="435076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D8ED3B-977C-24DF-806D-50F54E69EBB7}"/>
              </a:ext>
            </a:extLst>
          </p:cNvPr>
          <p:cNvSpPr>
            <a:spLocks noGrp="1"/>
          </p:cNvSpPr>
          <p:nvPr>
            <p:ph type="sldNum" sz="quarter" idx="12"/>
          </p:nvPr>
        </p:nvSpPr>
        <p:spPr>
          <a:xfrm>
            <a:off x="6901100" y="656067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何件契約しているの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家族で契約している生命保険の</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件数は平均で何件</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701" y="4826001"/>
            <a:ext cx="4465556"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件　⇒　平均</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3.8</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件</a:t>
            </a:r>
            <a:r>
              <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人以上世帯］</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700" y="3860801"/>
            <a:ext cx="431472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3367" b="93939" l="9538" r="89538">
                        <a14:foregroundMark x1="44923" y1="51178" x2="44923" y2="51178"/>
                        <a14:foregroundMark x1="58769" y1="50842" x2="58769" y2="50842"/>
                        <a14:foregroundMark x1="52308" y1="70034" x2="52308" y2="70034"/>
                        <a14:foregroundMark x1="51385" y1="68013" x2="51385" y2="68013"/>
                        <a14:foregroundMark x1="48615" y1="81818" x2="48615" y2="81818"/>
                        <a14:foregroundMark x1="53231" y1="81481" x2="53231" y2="81481"/>
                      </a14:backgroundRemoval>
                    </a14:imgEffect>
                  </a14:imgLayer>
                </a14:imgProps>
              </a:ext>
              <a:ext uri="{28A0092B-C50C-407E-A947-70E740481C1C}">
                <a14:useLocalDpi xmlns:a14="http://schemas.microsoft.com/office/drawing/2010/main" val="0"/>
              </a:ext>
            </a:extLst>
          </a:blip>
          <a:stretch>
            <a:fillRect/>
          </a:stretch>
        </p:blipFill>
        <p:spPr>
          <a:xfrm>
            <a:off x="7589982" y="5050470"/>
            <a:ext cx="1343071" cy="1354462"/>
          </a:xfrm>
          <a:prstGeom prst="rect">
            <a:avLst/>
          </a:prstGeom>
        </p:spPr>
      </p:pic>
      <p:sp>
        <p:nvSpPr>
          <p:cNvPr id="8" name="円形吹き出し 7"/>
          <p:cNvSpPr/>
          <p:nvPr/>
        </p:nvSpPr>
        <p:spPr>
          <a:xfrm>
            <a:off x="4864231" y="3762718"/>
            <a:ext cx="2846124" cy="2126566"/>
          </a:xfrm>
          <a:prstGeom prst="wedgeEllipseCallout">
            <a:avLst>
              <a:gd name="adj1" fmla="val 55508"/>
              <a:gd name="adj2" fmla="val 3453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rPr>
              <a:t>例えば</a:t>
            </a:r>
            <a:r>
              <a:rPr kumimoji="1" lang="en-US" altLang="ja-JP" b="1" dirty="0">
                <a:solidFill>
                  <a:schemeClr val="tx1"/>
                </a:solidFill>
              </a:rPr>
              <a:t>3</a:t>
            </a:r>
            <a:r>
              <a:rPr kumimoji="1" lang="ja-JP" altLang="en-US" b="1" dirty="0">
                <a:solidFill>
                  <a:schemeClr val="tx1"/>
                </a:solidFill>
              </a:rPr>
              <a:t>人家族でそれぞれ病気やケガに備えるために「医療保険」に</a:t>
            </a:r>
            <a:r>
              <a:rPr lang="ja-JP" altLang="en-US" b="1" dirty="0">
                <a:solidFill>
                  <a:schemeClr val="tx1"/>
                </a:solidFill>
              </a:rPr>
              <a:t>契約</a:t>
            </a:r>
            <a:r>
              <a:rPr kumimoji="1" lang="ja-JP" altLang="en-US" b="1" dirty="0">
                <a:solidFill>
                  <a:schemeClr val="tx1"/>
                </a:solidFill>
              </a:rPr>
              <a:t>していれば</a:t>
            </a:r>
            <a:r>
              <a:rPr kumimoji="1" lang="en-US" altLang="ja-JP" b="1" dirty="0">
                <a:solidFill>
                  <a:schemeClr val="tx1"/>
                </a:solidFill>
              </a:rPr>
              <a:t>3</a:t>
            </a:r>
            <a:r>
              <a:rPr kumimoji="1" lang="ja-JP" altLang="en-US" b="1" dirty="0">
                <a:solidFill>
                  <a:schemeClr val="tx1"/>
                </a:solidFill>
              </a:rPr>
              <a:t>件分の加入になるよ。</a:t>
            </a:r>
          </a:p>
        </p:txBody>
      </p:sp>
      <p:sp>
        <p:nvSpPr>
          <p:cNvPr id="2" name="スライド番号プレースホルダー 1">
            <a:extLst>
              <a:ext uri="{FF2B5EF4-FFF2-40B4-BE49-F238E27FC236}">
                <a16:creationId xmlns:a16="http://schemas.microsoft.com/office/drawing/2014/main" id="{7B4B7364-C90E-95C8-4F06-BB388CD8C3B1}"/>
              </a:ext>
            </a:extLst>
          </p:cNvPr>
          <p:cNvSpPr>
            <a:spLocks noGrp="1"/>
          </p:cNvSpPr>
          <p:nvPr>
            <p:ph type="sldNum" sz="quarter" idx="12"/>
          </p:nvPr>
        </p:nvSpPr>
        <p:spPr>
          <a:xfrm>
            <a:off x="6731000" y="64049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72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いくら払っているの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家族</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が</a:t>
            </a: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年間で生命保険</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会社に</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支払っているお金（保険料）はいくら？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699" y="4504386"/>
            <a:ext cx="5499100" cy="2068468"/>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B.</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35</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　⇒　平均</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35.3</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lang="ja-JP" altLang="en-US" sz="1800" b="1" dirty="0">
                <a:solidFill>
                  <a:prstClr val="black"/>
                </a:solidFill>
                <a:latin typeface="Meiryo UI" panose="020B0604030504040204" pitchFamily="50" charset="-128"/>
                <a:ea typeface="Meiryo UI" panose="020B0604030504040204" pitchFamily="50" charset="-128"/>
                <a:cs typeface="ヒラギノ角ゴ Pro W6"/>
              </a:rPr>
              <a:t>月々</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lang="en-US" altLang="ja-JP" sz="1800" b="1" dirty="0">
                <a:solidFill>
                  <a:prstClr val="black"/>
                </a:solidFill>
                <a:latin typeface="Meiryo UI" panose="020B0604030504040204" pitchFamily="50" charset="-128"/>
                <a:ea typeface="Meiryo UI" panose="020B0604030504040204" pitchFamily="50" charset="-128"/>
                <a:cs typeface="ヒラギノ角ゴ Pro W6"/>
              </a:rPr>
              <a:t>2</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a:t>
            </a:r>
            <a:r>
              <a:rPr lang="ja-JP" altLang="en-US" sz="1800" b="1" dirty="0">
                <a:solidFill>
                  <a:prstClr val="black"/>
                </a:solidFill>
                <a:latin typeface="Meiryo UI" panose="020B0604030504040204" pitchFamily="50" charset="-128"/>
                <a:ea typeface="Meiryo UI" panose="020B0604030504040204" pitchFamily="50" charset="-128"/>
                <a:cs typeface="ヒラギノ角ゴ Pro W6"/>
              </a:rPr>
              <a:t>万円</a:t>
            </a:r>
            <a:r>
              <a:rPr lang="en-US" altLang="ja-JP" sz="1800" b="1" dirty="0">
                <a:solidFill>
                  <a:prstClr val="black"/>
                </a:solidFill>
                <a:latin typeface="Meiryo UI" panose="020B0604030504040204" pitchFamily="50" charset="-128"/>
                <a:ea typeface="Meiryo UI" panose="020B0604030504040204" pitchFamily="50" charset="-128"/>
                <a:cs typeface="ヒラギノ角ゴ Pro W6"/>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人以上世帯</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699" y="3803107"/>
            <a:ext cx="56250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形吹き出し 8"/>
          <p:cNvSpPr/>
          <p:nvPr/>
        </p:nvSpPr>
        <p:spPr>
          <a:xfrm>
            <a:off x="5891753" y="3576739"/>
            <a:ext cx="2846124" cy="1836509"/>
          </a:xfrm>
          <a:prstGeom prst="wedgeEllipseCallout">
            <a:avLst>
              <a:gd name="adj1" fmla="val 23208"/>
              <a:gd name="adj2" fmla="val 58608"/>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72000" rIns="0" bIns="36000" rtlCol="0" anchor="ctr"/>
          <a:lstStyle/>
          <a:p>
            <a:pPr algn="ctr"/>
            <a:r>
              <a:rPr kumimoji="1" lang="ja-JP" altLang="en-US" b="1" dirty="0">
                <a:solidFill>
                  <a:schemeClr val="tx1"/>
                </a:solidFill>
              </a:rPr>
              <a:t>水道光熱費や食費、携帯電話のお金などの他に、これだけの金額を負担してるんだね。</a:t>
            </a:r>
          </a:p>
        </p:txBody>
      </p:sp>
      <p:pic>
        <p:nvPicPr>
          <p:cNvPr id="11" name="図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8008119" y="5336022"/>
            <a:ext cx="855712" cy="1159200"/>
          </a:xfrm>
          <a:prstGeom prst="rect">
            <a:avLst/>
          </a:prstGeom>
        </p:spPr>
      </p:pic>
      <p:sp>
        <p:nvSpPr>
          <p:cNvPr id="2" name="スライド番号プレースホルダー 1">
            <a:extLst>
              <a:ext uri="{FF2B5EF4-FFF2-40B4-BE49-F238E27FC236}">
                <a16:creationId xmlns:a16="http://schemas.microsoft.com/office/drawing/2014/main" id="{CBB52992-7CE5-0A98-5D6D-8F5FA9E22CE1}"/>
              </a:ext>
            </a:extLst>
          </p:cNvPr>
          <p:cNvSpPr>
            <a:spLocks noGrp="1"/>
          </p:cNvSpPr>
          <p:nvPr>
            <p:ph type="sldNum" sz="quarter" idx="12"/>
          </p:nvPr>
        </p:nvSpPr>
        <p:spPr>
          <a:xfrm>
            <a:off x="6941319"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21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noProof="0" dirty="0">
                <a:solidFill>
                  <a:srgbClr val="FFFFFF"/>
                </a:solidFill>
                <a:latin typeface="Meiryo UI" panose="020B0604030504040204" pitchFamily="50" charset="-128"/>
                <a:ea typeface="Meiryo UI" panose="020B0604030504040204" pitchFamily="50" charset="-128"/>
                <a:cs typeface="ヒラギノ角ゴ ProN W6"/>
              </a:rPr>
              <a:t>いくら受け取れる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109566" y="867702"/>
            <a:ext cx="8924867" cy="2184400"/>
          </a:xfrm>
          <a:prstGeom prst="rect">
            <a:avLst/>
          </a:prstGeom>
          <a:solidFill>
            <a:schemeClr val="bg1"/>
          </a:solidFill>
          <a:ln w="76200">
            <a:solidFill>
              <a:srgbClr val="339966"/>
            </a:solidFill>
            <a:miter lim="800000"/>
            <a:headEnd/>
            <a:tailEnd/>
          </a:ln>
        </p:spPr>
        <p:txBody>
          <a:bodyPr lIns="72000" rIns="72000"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lvl="0" algn="ctr" defTabSz="457200" eaLnBrk="1" hangingPunct="1">
              <a:buClr>
                <a:srgbClr val="4F81BD"/>
              </a:buClr>
              <a:buNone/>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　</a:t>
            </a:r>
            <a:r>
              <a:rPr lang="en-US" altLang="ja-JP" sz="3000" b="1" dirty="0">
                <a:solidFill>
                  <a:prstClr val="black"/>
                </a:solidFill>
                <a:latin typeface="Meiryo UI" panose="020B0604030504040204" pitchFamily="50" charset="-128"/>
                <a:ea typeface="Meiryo UI" panose="020B0604030504040204" pitchFamily="50" charset="-128"/>
                <a:cs typeface="ヒラギノ角ゴ Pro W6"/>
              </a:rPr>
              <a:t>2</a:t>
            </a: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人以上世帯において、</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亡くなってしまった場合に備えて、</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　いくら</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お金（保険金）が受け取れる契約をしている？</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53577" y="3763149"/>
            <a:ext cx="3889786" cy="2874232"/>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lang="en-US" altLang="ja-JP" b="1" dirty="0">
                <a:solidFill>
                  <a:prstClr val="black"/>
                </a:solidFill>
                <a:latin typeface="Meiryo UI" panose="020B0604030504040204" pitchFamily="50" charset="-128"/>
                <a:ea typeface="Meiryo UI" panose="020B0604030504040204" pitchFamily="50" charset="-128"/>
                <a:cs typeface="ヒラギノ角ゴ Pro W6"/>
              </a:rPr>
              <a:t>C</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2</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0</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00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平均</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936</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人以上世帯］」</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53577" y="3202857"/>
            <a:ext cx="854736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760585285"/>
              </p:ext>
            </p:extLst>
          </p:nvPr>
        </p:nvGraphicFramePr>
        <p:xfrm>
          <a:off x="4147794" y="3763149"/>
          <a:ext cx="4716808" cy="2874232"/>
        </p:xfrm>
        <a:graphic>
          <a:graphicData uri="http://schemas.openxmlformats.org/drawingml/2006/table">
            <a:tbl>
              <a:tblPr firstRow="1" bandRow="1">
                <a:tableStyleId>{F5AB1C69-6EDB-4FF4-983F-18BD219EF322}</a:tableStyleId>
              </a:tblPr>
              <a:tblGrid>
                <a:gridCol w="1046375">
                  <a:extLst>
                    <a:ext uri="{9D8B030D-6E8A-4147-A177-3AD203B41FA5}">
                      <a16:colId xmlns:a16="http://schemas.microsoft.com/office/drawing/2014/main" val="3362024704"/>
                    </a:ext>
                  </a:extLst>
                </a:gridCol>
                <a:gridCol w="1312029">
                  <a:extLst>
                    <a:ext uri="{9D8B030D-6E8A-4147-A177-3AD203B41FA5}">
                      <a16:colId xmlns:a16="http://schemas.microsoft.com/office/drawing/2014/main" val="2374984652"/>
                    </a:ext>
                  </a:extLst>
                </a:gridCol>
                <a:gridCol w="1044672">
                  <a:extLst>
                    <a:ext uri="{9D8B030D-6E8A-4147-A177-3AD203B41FA5}">
                      <a16:colId xmlns:a16="http://schemas.microsoft.com/office/drawing/2014/main" val="386177459"/>
                    </a:ext>
                  </a:extLst>
                </a:gridCol>
                <a:gridCol w="1313732">
                  <a:extLst>
                    <a:ext uri="{9D8B030D-6E8A-4147-A177-3AD203B41FA5}">
                      <a16:colId xmlns:a16="http://schemas.microsoft.com/office/drawing/2014/main" val="2266730121"/>
                    </a:ext>
                  </a:extLst>
                </a:gridCol>
              </a:tblGrid>
              <a:tr h="548440">
                <a:tc>
                  <a:txBody>
                    <a:bodyPr/>
                    <a:lstStyle/>
                    <a:p>
                      <a:pPr algn="ctr"/>
                      <a:r>
                        <a:rPr kumimoji="1" lang="zh-TW" altLang="en-US" sz="1400" dirty="0">
                          <a:latin typeface="Meiryo UI" panose="020B0604030504040204" pitchFamily="50" charset="-128"/>
                          <a:ea typeface="Meiryo UI" panose="020B0604030504040204" pitchFamily="50" charset="-128"/>
                        </a:rPr>
                        <a:t>世帯主</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年齢別</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zh-TW" altLang="en-US" sz="1400" dirty="0">
                          <a:latin typeface="Meiryo UI" panose="020B0604030504040204" pitchFamily="50" charset="-128"/>
                          <a:ea typeface="Meiryo UI" panose="020B0604030504040204" pitchFamily="50" charset="-128"/>
                        </a:rPr>
                        <a:t>普通死亡</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保険金額</a:t>
                      </a:r>
                      <a:endParaRPr kumimoji="1" lang="ja-JP" altLang="en-US" sz="1400" dirty="0">
                        <a:latin typeface="Meiryo UI" panose="020B0604030504040204" pitchFamily="50" charset="-128"/>
                        <a:ea typeface="Meiryo UI" panose="020B0604030504040204" pitchFamily="50" charset="-128"/>
                      </a:endParaRPr>
                    </a:p>
                  </a:txBody>
                  <a:tcPr anchor="ctr">
                    <a:lnR w="76200" cap="flat" cmpd="sng" algn="ctr">
                      <a:solidFill>
                        <a:schemeClr val="bg1"/>
                      </a:solidFill>
                      <a:prstDash val="solid"/>
                      <a:round/>
                      <a:headEnd type="none" w="med" len="med"/>
                      <a:tailEnd type="none" w="med" len="med"/>
                    </a:lnR>
                  </a:tcPr>
                </a:tc>
                <a:tc>
                  <a:txBody>
                    <a:bodyPr/>
                    <a:lstStyle/>
                    <a:p>
                      <a:pPr algn="ctr"/>
                      <a:r>
                        <a:rPr kumimoji="1" lang="zh-TW" altLang="en-US" sz="1400" dirty="0">
                          <a:latin typeface="Meiryo UI" panose="020B0604030504040204" pitchFamily="50" charset="-128"/>
                          <a:ea typeface="Meiryo UI" panose="020B0604030504040204" pitchFamily="50" charset="-128"/>
                        </a:rPr>
                        <a:t>世帯主</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年齢別</a:t>
                      </a:r>
                      <a:endParaRPr kumimoji="1" lang="ja-JP" altLang="en-US" sz="1400" dirty="0">
                        <a:latin typeface="Meiryo UI" panose="020B0604030504040204" pitchFamily="50" charset="-128"/>
                        <a:ea typeface="Meiryo UI" panose="020B0604030504040204" pitchFamily="50" charset="-128"/>
                      </a:endParaRPr>
                    </a:p>
                  </a:txBody>
                  <a:tcPr anchor="ctr">
                    <a:lnL w="76200" cap="flat" cmpd="sng" algn="ctr">
                      <a:solidFill>
                        <a:schemeClr val="bg1"/>
                      </a:solidFill>
                      <a:prstDash val="solid"/>
                      <a:round/>
                      <a:headEnd type="none" w="med" len="med"/>
                      <a:tailEnd type="none" w="med" len="med"/>
                    </a:lnL>
                  </a:tcPr>
                </a:tc>
                <a:tc>
                  <a:txBody>
                    <a:bodyPr/>
                    <a:lstStyle/>
                    <a:p>
                      <a:pPr algn="ctr"/>
                      <a:r>
                        <a:rPr kumimoji="1" lang="zh-TW" altLang="en-US" sz="1400" dirty="0">
                          <a:latin typeface="Meiryo UI" panose="020B0604030504040204" pitchFamily="50" charset="-128"/>
                          <a:ea typeface="Meiryo UI" panose="020B0604030504040204" pitchFamily="50" charset="-128"/>
                        </a:rPr>
                        <a:t>普通死亡</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保険金額</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92915438"/>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歳以下</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1,747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573710478"/>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2,526</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1,492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4221717521"/>
                  </a:ext>
                </a:extLst>
              </a:tr>
              <a:tr h="332256">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2,450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1,114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394851573"/>
                  </a:ext>
                </a:extLst>
              </a:tr>
              <a:tr h="332256">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44</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2,475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1,158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3603072724"/>
                  </a:ext>
                </a:extLst>
              </a:tr>
              <a:tr h="332256">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2,313</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84</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922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1911086772"/>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2,504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618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2016801660"/>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2,103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R w="76200" cap="flat" cmpd="sng" algn="ctr">
                      <a:solidFill>
                        <a:schemeClr val="bg1"/>
                      </a:solidFill>
                      <a:prstDash val="solid"/>
                      <a:round/>
                      <a:headEnd type="none" w="med" len="med"/>
                      <a:tailEnd type="none" w="med" len="med"/>
                    </a:lnR>
                  </a:tcP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歳以上</a:t>
                      </a:r>
                    </a:p>
                  </a:txBody>
                  <a:tcPr marL="9525" marR="9525" marT="9525" marB="0" anchor="ctr">
                    <a:lnL w="76200" cap="flat" cmpd="sng" algn="ctr">
                      <a:solidFill>
                        <a:schemeClr val="bg1"/>
                      </a:solidFill>
                      <a:prstDash val="solid"/>
                      <a:round/>
                      <a:headEnd type="none" w="med" len="med"/>
                      <a:tailEnd type="none" w="med" len="med"/>
                    </a:lnL>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1,247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2656675732"/>
                  </a:ext>
                </a:extLst>
              </a:tr>
            </a:tbl>
          </a:graphicData>
        </a:graphic>
      </p:graphicFrame>
      <p:sp>
        <p:nvSpPr>
          <p:cNvPr id="2" name="スライド番号プレースホルダー 1">
            <a:extLst>
              <a:ext uri="{FF2B5EF4-FFF2-40B4-BE49-F238E27FC236}">
                <a16:creationId xmlns:a16="http://schemas.microsoft.com/office/drawing/2014/main" id="{3D444D56-43FE-462B-5E72-94FA88631974}"/>
              </a:ext>
            </a:extLst>
          </p:cNvPr>
          <p:cNvSpPr>
            <a:spLocks noGrp="1"/>
          </p:cNvSpPr>
          <p:nvPr>
            <p:ph type="sldNum" sz="quarter" idx="12"/>
          </p:nvPr>
        </p:nvSpPr>
        <p:spPr>
          <a:xfrm>
            <a:off x="6944844" y="652816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75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3" y="30760"/>
            <a:ext cx="780534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保険会社全体でいくら支払われているの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年間で国内の生命保険会社から生命保険に契約している人に支払われるお金（保険金等）はいくら？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91286" y="4423332"/>
            <a:ext cx="4229886" cy="1548844"/>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　⇒　約</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42</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＊生命保険協会「</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年版生命保険の動向」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15872" y="3712002"/>
            <a:ext cx="6540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stretch>
            <a:fillRect/>
          </a:stretch>
        </p:blipFill>
        <p:spPr>
          <a:xfrm>
            <a:off x="7757082" y="4985005"/>
            <a:ext cx="1254450" cy="1644395"/>
          </a:xfrm>
          <a:prstGeom prst="rect">
            <a:avLst/>
          </a:prstGeom>
        </p:spPr>
      </p:pic>
      <p:sp>
        <p:nvSpPr>
          <p:cNvPr id="8" name="円形吹き出し 7"/>
          <p:cNvSpPr/>
          <p:nvPr/>
        </p:nvSpPr>
        <p:spPr>
          <a:xfrm>
            <a:off x="4565650" y="4251489"/>
            <a:ext cx="3322574" cy="2298408"/>
          </a:xfrm>
          <a:prstGeom prst="wedgeEllipseCallout">
            <a:avLst>
              <a:gd name="adj1" fmla="val 50312"/>
              <a:gd name="adj2" fmla="val 31694"/>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ja-JP" sz="2000" b="1" dirty="0">
                <a:solidFill>
                  <a:schemeClr val="tx1"/>
                </a:solidFill>
              </a:rPr>
              <a:t>1</a:t>
            </a:r>
            <a:r>
              <a:rPr kumimoji="1" lang="ja-JP" altLang="en-US" sz="2000" b="1" dirty="0">
                <a:solidFill>
                  <a:schemeClr val="tx1"/>
                </a:solidFill>
              </a:rPr>
              <a:t>年間で全生命保険会社が集めた保険料は約</a:t>
            </a:r>
            <a:r>
              <a:rPr kumimoji="1" lang="en-US" altLang="ja-JP" sz="2000" b="1" dirty="0">
                <a:solidFill>
                  <a:schemeClr val="tx1"/>
                </a:solidFill>
              </a:rPr>
              <a:t>37.5</a:t>
            </a:r>
            <a:r>
              <a:rPr kumimoji="1" lang="ja-JP" altLang="en-US" sz="2000" b="1" dirty="0">
                <a:solidFill>
                  <a:schemeClr val="tx1"/>
                </a:solidFill>
              </a:rPr>
              <a:t>兆円。一部は将来の支払いに備えて「資産運用」をしてるんだって。</a:t>
            </a:r>
          </a:p>
        </p:txBody>
      </p:sp>
      <p:sp>
        <p:nvSpPr>
          <p:cNvPr id="2" name="スライド番号プレースホルダー 1">
            <a:extLst>
              <a:ext uri="{FF2B5EF4-FFF2-40B4-BE49-F238E27FC236}">
                <a16:creationId xmlns:a16="http://schemas.microsoft.com/office/drawing/2014/main" id="{FD0A94AC-6C5A-7C39-A56A-B242C31AE40A}"/>
              </a:ext>
            </a:extLst>
          </p:cNvPr>
          <p:cNvSpPr>
            <a:spLocks noGrp="1"/>
          </p:cNvSpPr>
          <p:nvPr>
            <p:ph type="sldNum" sz="quarter" idx="12"/>
          </p:nvPr>
        </p:nvSpPr>
        <p:spPr>
          <a:xfrm>
            <a:off x="6877932" y="644515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855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2147-3FEF-51C2-2D31-EDA4B67FF5CB}"/>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1AED23D5-E0B2-57EE-51E4-344B84811540}"/>
              </a:ext>
            </a:extLst>
          </p:cNvPr>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a:extLst>
              <a:ext uri="{FF2B5EF4-FFF2-40B4-BE49-F238E27FC236}">
                <a16:creationId xmlns:a16="http://schemas.microsoft.com/office/drawing/2014/main" id="{E5AA0712-AE71-1FD8-2C85-83AAB47D9CFB}"/>
              </a:ext>
            </a:extLst>
          </p:cNvPr>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D25CA9C5-EBF5-6433-F82F-828BEA12D28E}"/>
              </a:ext>
            </a:extLst>
          </p:cNvPr>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②生命保険スライド集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（生活設計 編</a:t>
            </a:r>
            <a:r>
              <a:rPr lang="en-US" altLang="ja-JP"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a:t>
            </a:r>
          </a:p>
        </p:txBody>
      </p:sp>
      <p:sp>
        <p:nvSpPr>
          <p:cNvPr id="2" name="スライド番号プレースホルダー 1">
            <a:extLst>
              <a:ext uri="{FF2B5EF4-FFF2-40B4-BE49-F238E27FC236}">
                <a16:creationId xmlns:a16="http://schemas.microsoft.com/office/drawing/2014/main" id="{7AD3D186-A3E4-DBFF-3FEA-39E81159E7B8}"/>
              </a:ext>
            </a:extLst>
          </p:cNvPr>
          <p:cNvSpPr>
            <a:spLocks noGrp="1"/>
          </p:cNvSpPr>
          <p:nvPr>
            <p:ph type="sldNum" sz="quarter" idx="12"/>
          </p:nvPr>
        </p:nvSpPr>
        <p:spPr>
          <a:xfrm>
            <a:off x="6855203"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686553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2346</TotalTime>
  <Words>6592</Words>
  <Application>Microsoft Office PowerPoint</Application>
  <PresentationFormat>画面に合わせる (4:3)</PresentationFormat>
  <Paragraphs>783</Paragraphs>
  <Slides>42</Slides>
  <Notes>41</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42</vt:i4>
      </vt:variant>
    </vt:vector>
  </HeadingPairs>
  <TitlesOfParts>
    <vt:vector size="55" baseType="lpstr">
      <vt:lpstr>HG丸ｺﾞｼｯｸM-PRO</vt:lpstr>
      <vt:lpstr>Meiryo UI</vt:lpstr>
      <vt:lpstr>ヒラギノ丸ゴ Pro W4</vt:lpstr>
      <vt:lpstr>メイリオ</vt:lpstr>
      <vt:lpstr>游ゴシック</vt:lpstr>
      <vt:lpstr>Arial</vt:lpstr>
      <vt:lpstr>Calibri</vt:lpstr>
      <vt:lpstr>Courier New</vt:lpstr>
      <vt:lpstr>Symbol</vt:lpstr>
      <vt:lpstr>Wingdings</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131</cp:revision>
  <cp:lastPrinted>2025-02-12T08:33:26Z</cp:lastPrinted>
  <dcterms:created xsi:type="dcterms:W3CDTF">2020-01-08T02:02:56Z</dcterms:created>
  <dcterms:modified xsi:type="dcterms:W3CDTF">2025-03-16T23:33:51Z</dcterms:modified>
</cp:coreProperties>
</file>