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1365" r:id="rId3"/>
    <p:sldId id="1367" r:id="rId4"/>
    <p:sldId id="1368" r:id="rId5"/>
    <p:sldId id="1366" r:id="rId6"/>
    <p:sldId id="1344" r:id="rId7"/>
    <p:sldId id="1345" r:id="rId8"/>
    <p:sldId id="1349" r:id="rId9"/>
    <p:sldId id="1364" r:id="rId10"/>
    <p:sldId id="1363" r:id="rId11"/>
    <p:sldId id="1354" r:id="rId12"/>
    <p:sldId id="1362" r:id="rId13"/>
    <p:sldId id="1359" r:id="rId14"/>
    <p:sldId id="1360" r:id="rId15"/>
    <p:sldId id="1361" r:id="rId16"/>
    <p:sldId id="1357" r:id="rId17"/>
    <p:sldId id="1338" r:id="rId18"/>
    <p:sldId id="1358" r:id="rId19"/>
    <p:sldId id="1340" r:id="rId20"/>
    <p:sldId id="479" r:id="rId21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DB"/>
    <a:srgbClr val="CCFF99"/>
    <a:srgbClr val="FFCCFF"/>
    <a:srgbClr val="F392B1"/>
    <a:srgbClr val="FFFF99"/>
    <a:srgbClr val="FFFFCC"/>
    <a:srgbClr val="339966"/>
    <a:srgbClr val="D0E3EA"/>
    <a:srgbClr val="CCFFCC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1" autoAdjust="0"/>
    <p:restoredTop sz="71549" autoAdjust="0"/>
  </p:normalViewPr>
  <p:slideViewPr>
    <p:cSldViewPr snapToGrid="0" snapToObjects="1">
      <p:cViewPr varScale="1">
        <p:scale>
          <a:sx n="45" d="100"/>
          <a:sy n="45" d="100"/>
        </p:scale>
        <p:origin x="16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F-4733-8782-2B669685869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EF-4733-8782-2B6696858698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57150">
                <a:solidFill>
                  <a:srgbClr val="CC0099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F-4733-8782-2B66968586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17-45FC-A2FF-40A1899BE202}"/>
              </c:ext>
            </c:extLst>
          </c:dPt>
          <c:dLbls>
            <c:dLbl>
              <c:idx val="0"/>
              <c:layout>
                <c:manualLayout>
                  <c:x val="-0.25257020997375329"/>
                  <c:y val="-5.70318518518518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6777B1-AF4D-436B-9534-D359AB478217}" type="CATEGORYNAME">
                      <a:rPr lang="ja-JP" altLang="en-US" sz="2000" b="1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666666666666"/>
                      <c:h val="0.27005037037037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EF-4733-8782-2B6696858698}"/>
                </c:ext>
              </c:extLst>
            </c:dLbl>
            <c:dLbl>
              <c:idx val="1"/>
              <c:layout>
                <c:manualLayout>
                  <c:x val="0.18507381889763774"/>
                  <c:y val="-0.20758419077308854"/>
                </c:manualLayout>
              </c:layout>
              <c:tx>
                <c:rich>
                  <a:bodyPr rot="0" spcFirstLastPara="1" vertOverflow="ellipsis" vert="horz" wrap="square" lIns="1440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D44F5F-9FE9-45B8-96FE-C7494C12603E}" type="CATEGORYNAME">
                      <a:rPr lang="ja-JP" altLang="en-US" sz="2000" b="1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400"/>
                        </a:lnSpc>
                        <a:defRPr sz="2000"/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44000" tIns="19050" rIns="38100" bIns="19050" anchor="ctr" anchorCtr="1">
                  <a:spAutoFit/>
                </a:bodyPr>
                <a:lstStyle/>
                <a:p>
                  <a:pPr>
                    <a:lnSpc>
                      <a:spcPts val="2400"/>
                    </a:lnSpc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7451881014874"/>
                      <c:h val="0.29174447017554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FEF-4733-8782-2B6696858698}"/>
                </c:ext>
              </c:extLst>
            </c:dLbl>
            <c:dLbl>
              <c:idx val="2"/>
              <c:layout>
                <c:manualLayout>
                  <c:x val="0.11039096675415568"/>
                  <c:y val="0.159905066177034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2000"/>
                      </a:lnSpc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08616EE-4BF1-4B39-9F99-4ED15D81BD2B}" type="CATEGORYNAME">
                      <a:rPr lang="ja-JP" altLang="en-US" sz="1800" b="1">
                        <a:solidFill>
                          <a:srgbClr val="CC0099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000"/>
                        </a:lnSpc>
                        <a:defRPr sz="1800">
                          <a:effectLst/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2000"/>
                    </a:lnSpc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7777777777778"/>
                      <c:h val="0.22871985211613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EF-4733-8782-2B6696858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日々の生活に
必要なお金</c:v>
                </c:pt>
                <c:pt idx="1">
                  <c:v>使いみちが
決まっている
お金</c:v>
                </c:pt>
                <c:pt idx="2">
                  <c:v>当面使う予定が
ないお金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F-4733-8782-2B66968586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0.15574</cdr:y>
    </cdr:from>
    <cdr:to>
      <cdr:x>0.96979</cdr:x>
      <cdr:y>0.27943</cdr:y>
    </cdr:to>
    <cdr:sp macro="" textlink="">
      <cdr:nvSpPr>
        <cdr:cNvPr id="2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A7283F0E-7DFB-279A-B9CB-31CDBBB0BEA1}"/>
            </a:ext>
          </a:extLst>
        </cdr:cNvPr>
        <cdr:cNvSpPr txBox="1"/>
      </cdr:nvSpPr>
      <cdr:spPr>
        <a:xfrm xmlns:a="http://schemas.openxmlformats.org/drawingml/2006/main">
          <a:off x="5893034" y="814612"/>
          <a:ext cx="2974726" cy="646986"/>
        </a:xfrm>
        <a:prstGeom xmlns:a="http://schemas.openxmlformats.org/drawingml/2006/main" prst="wedgeRoundRectCallout">
          <a:avLst>
            <a:gd name="adj1" fmla="val -36295"/>
            <a:gd name="adj2" fmla="val 84978"/>
            <a:gd name="adj3" fmla="val 16667"/>
          </a:avLst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57150">
          <a:solidFill>
            <a:schemeClr val="tx2">
              <a:lumMod val="60000"/>
              <a:lumOff val="40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食費・住宅費・光熱費など。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予備費の確保も忘れずに！</a:t>
          </a:r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0.00803</cdr:x>
      <cdr:y>0.21089</cdr:y>
    </cdr:from>
    <cdr:to>
      <cdr:x>0.23761</cdr:x>
      <cdr:y>0.64325</cdr:y>
    </cdr:to>
    <cdr:sp macro="" textlink="">
      <cdr:nvSpPr>
        <cdr:cNvPr id="3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EB90CD65-0F38-9EAE-A8E1-08F331B75FFE}"/>
            </a:ext>
          </a:extLst>
        </cdr:cNvPr>
        <cdr:cNvSpPr txBox="1"/>
      </cdr:nvSpPr>
      <cdr:spPr>
        <a:xfrm xmlns:a="http://schemas.openxmlformats.org/drawingml/2006/main">
          <a:off x="73406" y="1103068"/>
          <a:ext cx="2099344" cy="2261533"/>
        </a:xfrm>
        <a:prstGeom xmlns:a="http://schemas.openxmlformats.org/drawingml/2006/main" prst="wedgeRoundRectCallout">
          <a:avLst>
            <a:gd name="adj1" fmla="val 61371"/>
            <a:gd name="adj2" fmla="val 33280"/>
            <a:gd name="adj3" fmla="val 16667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57150">
          <a:solidFill>
            <a:srgbClr val="339966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教育費・結婚資金・車の購入費用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など。</a:t>
          </a:r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0.17519</cdr:x>
      <cdr:y>0.6773</cdr:y>
    </cdr:from>
    <cdr:to>
      <cdr:x>0.28074</cdr:x>
      <cdr:y>0.84092</cdr:y>
    </cdr:to>
    <cdr:pic>
      <cdr:nvPicPr>
        <cdr:cNvPr id="6" name="図 5" descr="ウィンドウ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54CDA439-B0A7-46C5-9FAE-30FF9CD46C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722707">
          <a:off x="1601982" y="3542685"/>
          <a:ext cx="965092" cy="8558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0.54282</cdr:x>
      <cdr:y>0.53967</cdr:y>
    </cdr:from>
    <cdr:to>
      <cdr:x>0.83065</cdr:x>
      <cdr:y>0.83647</cdr:y>
    </cdr:to>
    <cdr:grpSp>
      <cdr:nvGrpSpPr>
        <cdr:cNvPr id="8" name="グループ化 7">
          <a:extLst xmlns:a="http://schemas.openxmlformats.org/drawingml/2006/main">
            <a:ext uri="{FF2B5EF4-FFF2-40B4-BE49-F238E27FC236}">
              <a16:creationId xmlns:a16="http://schemas.microsoft.com/office/drawing/2014/main" id="{7200BE6D-DDEB-88C5-8648-145319D6A5B5}"/>
            </a:ext>
          </a:extLst>
        </cdr:cNvPr>
        <cdr:cNvGrpSpPr/>
      </cdr:nvGrpSpPr>
      <cdr:grpSpPr>
        <a:xfrm xmlns:a="http://schemas.openxmlformats.org/drawingml/2006/main">
          <a:off x="4963546" y="2822793"/>
          <a:ext cx="2631918" cy="1552439"/>
          <a:chOff x="4042835" y="2878672"/>
          <a:chExt cx="2631864" cy="1602700"/>
        </a:xfrm>
      </cdr:grpSpPr>
      <cdr:pic>
        <cdr:nvPicPr>
          <cdr:cNvPr id="7" name="図 6">
            <a:extLst xmlns:a="http://schemas.openxmlformats.org/drawingml/2006/main">
              <a:ext uri="{FF2B5EF4-FFF2-40B4-BE49-F238E27FC236}">
                <a16:creationId xmlns:a16="http://schemas.microsoft.com/office/drawing/2014/main" id="{052ACF5A-818B-AA65-E03F-10E8FBBC52B1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042835" y="2878672"/>
            <a:ext cx="1869015" cy="1571358"/>
          </a:xfrm>
          <a:prstGeom xmlns:a="http://schemas.openxmlformats.org/drawingml/2006/main" prst="rect">
            <a:avLst/>
          </a:prstGeom>
        </cdr:spPr>
      </cdr:pic>
      <cdr:pic>
        <cdr:nvPicPr>
          <cdr:cNvPr id="4" name="図 3">
            <a:extLst xmlns:a="http://schemas.openxmlformats.org/drawingml/2006/main">
              <a:ext uri="{FF2B5EF4-FFF2-40B4-BE49-F238E27FC236}">
                <a16:creationId xmlns:a16="http://schemas.microsoft.com/office/drawing/2014/main" id="{97360BAD-54FB-A984-E74E-B6A065169B03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 xmlns:a="http://schemas.openxmlformats.org/drawingml/2006/main">
            <a:fillRect/>
          </a:stretch>
        </cdr:blipFill>
        <cdr:spPr bwMode="gray">
          <a:xfrm xmlns:a="http://schemas.openxmlformats.org/drawingml/2006/main">
            <a:off x="4968567" y="3386028"/>
            <a:ext cx="1706132" cy="1095344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0.23472</cdr:x>
      <cdr:y>0.71184</cdr:y>
    </cdr:from>
    <cdr:to>
      <cdr:x>0.42083</cdr:x>
      <cdr:y>0.93853</cdr:y>
    </cdr:to>
    <cdr:pic>
      <cdr:nvPicPr>
        <cdr:cNvPr id="5" name="図 4" descr="ブラック, 時計, 立つ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B7E37A86-BB1E-4FB4-B3EF-FA171A8409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146300" y="3723323"/>
          <a:ext cx="1701800" cy="11857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0.01835</cdr:x>
      <cdr:y>0.38934</cdr:y>
    </cdr:from>
    <cdr:to>
      <cdr:x>0.22752</cdr:x>
      <cdr:y>0.61035</cdr:y>
    </cdr:to>
    <cdr:sp macro="" textlink="">
      <cdr:nvSpPr>
        <cdr:cNvPr id="9" name="四角形: 角を丸くする 8">
          <a:extLst xmlns:a="http://schemas.openxmlformats.org/drawingml/2006/main">
            <a:ext uri="{FF2B5EF4-FFF2-40B4-BE49-F238E27FC236}">
              <a16:creationId xmlns:a16="http://schemas.microsoft.com/office/drawing/2014/main" id="{2F33DF69-CF17-4AE7-5C17-CB70C449171B}"/>
            </a:ext>
          </a:extLst>
        </cdr:cNvPr>
        <cdr:cNvSpPr/>
      </cdr:nvSpPr>
      <cdr:spPr>
        <a:xfrm xmlns:a="http://schemas.openxmlformats.org/drawingml/2006/main">
          <a:off x="167780" y="2036454"/>
          <a:ext cx="1912689" cy="115602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31750">
          <a:solidFill>
            <a:schemeClr val="accent5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生活におけるリスクに備えるために</a:t>
          </a:r>
          <a:endParaRPr lang="en-US" altLang="ja-JP" sz="1400" b="1" dirty="0">
            <a:solidFill>
              <a:schemeClr val="accent3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「生命保険」</a:t>
          </a:r>
          <a:r>
            <a:rPr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に加入した際の保険料</a:t>
          </a:r>
          <a:endParaRPr lang="ja-JP" sz="1400" b="1" dirty="0">
            <a:solidFill>
              <a:schemeClr val="accent3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-flec.go.jp/materials/startbook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main/30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ili.or.jp/knows_learns/q_a/life_insurance/133.html" TargetMode="External"/><Relationship Id="rId4" Type="http://schemas.openxmlformats.org/officeDocument/2006/relationships/hyperlink" Target="https://www.jili.or.jp/knows_learns/kind/main/28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main/30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q_a/tax/560.html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ili.or.jp/knows_learns/kind/main/28.html" TargetMode="External"/><Relationship Id="rId4" Type="http://schemas.openxmlformats.org/officeDocument/2006/relationships/hyperlink" Target="https://www.jili.or.jp/knows_learns/kind/main/30.html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q_a/life_insurance/133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q_a/tax/9330.html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168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57.html" TargetMode="External"/><Relationship Id="rId5" Type="http://schemas.openxmlformats.org/officeDocument/2006/relationships/hyperlink" Target="https://www.jili.or.jp/lifeplan/houseeconomy/852.html" TargetMode="External"/><Relationship Id="rId4" Type="http://schemas.openxmlformats.org/officeDocument/2006/relationships/hyperlink" Target="https://www.jili.or.jp/lifeplan/lifesecurity/1138.html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39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39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q_a/life_insurance/162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ili.or.jp/knows_learns/q_a/life_insurance/161.html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data/kakei/2023np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-flec.go.jp/materials/startbook/" TargetMode="External"/><Relationship Id="rId4" Type="http://schemas.openxmlformats.org/officeDocument/2006/relationships/hyperlink" Target="https://www.jili.or.jp/lifeplan/houseeconomy/844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go.jp/news/r3/sonota/20220317/20220317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8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sa.go.jp/news/r3/sonota/20220317/20220317.html" TargetMode="External"/><Relationship Id="rId4" Type="http://schemas.openxmlformats.org/officeDocument/2006/relationships/hyperlink" Target="https://www.jili.or.jp/lifeplan/lifesecurity/1138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8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sa.go.jp/news/r3/sonota/20220317/20220317.html" TargetMode="External"/><Relationship Id="rId5" Type="http://schemas.openxmlformats.org/officeDocument/2006/relationships/hyperlink" Target="https://www.jili.or.jp/lifeplan/lifesecurity/1138.html" TargetMode="External"/><Relationship Id="rId4" Type="http://schemas.openxmlformats.org/officeDocument/2006/relationships/hyperlink" Target="https://www.jili.or.jp/lifeplan/houseeconomy/851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news/r3/sonota/20220317/20220317.htm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-flec.go.jp/materials/startbook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794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サクサクわかる！資産運用と証券投資スタートブック  </a:t>
            </a:r>
            <a:r>
              <a:rPr lang="en-US" altLang="ja-JP" dirty="0">
                <a:hlinkClick r:id="rId4"/>
              </a:rPr>
              <a:t>| J-FLEC </a:t>
            </a:r>
            <a:r>
              <a:rPr lang="ja-JP" altLang="en-US" dirty="0">
                <a:hlinkClick r:id="rId4"/>
              </a:rPr>
              <a:t>金融経済教育推進機構</a:t>
            </a:r>
            <a:endParaRPr lang="en-US" altLang="ja-JP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2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4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変額個人年金保険｜主契約の種類｜生命保険の種類（主契約・特約・その他）｜生命保険を知る・学ぶ｜公益財団法人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外貨建ての生命保険とは？｜生命保険に関する</a:t>
            </a:r>
            <a:r>
              <a:rPr lang="en-US" altLang="ja-JP" dirty="0">
                <a:hlinkClick r:id="rId5"/>
              </a:rPr>
              <a:t>Q&amp;A</a:t>
            </a:r>
            <a:r>
              <a:rPr lang="ja-JP" altLang="en-US" dirty="0">
                <a:hlinkClick r:id="rId5"/>
              </a:rPr>
              <a:t>｜生命保険</a:t>
            </a:r>
            <a:r>
              <a:rPr lang="en-US" altLang="ja-JP" dirty="0">
                <a:hlinkClick r:id="rId5"/>
              </a:rPr>
              <a:t>Q&amp;A</a:t>
            </a:r>
            <a:r>
              <a:rPr lang="ja-JP" altLang="en-US" dirty="0">
                <a:hlinkClick r:id="rId5"/>
              </a:rPr>
              <a:t>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5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生命保険料控除制度とは？｜税金に関する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03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変額個人年金保険｜主契約の種類｜生命保険の種類（主契約・特約・その他）｜生命保険を知る・学ぶ｜公益財団法人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2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外貨建ての生命保険とは？｜生命保険に関する</a:t>
            </a:r>
            <a:r>
              <a:rPr lang="en-US" altLang="ja-JP" dirty="0">
                <a:hlinkClick r:id="rId3"/>
              </a:rPr>
              <a:t>Q&amp;A</a:t>
            </a:r>
            <a:r>
              <a:rPr lang="ja-JP" altLang="en-US" dirty="0">
                <a:hlinkClick r:id="rId3"/>
              </a:rPr>
              <a:t>｜生命保険</a:t>
            </a:r>
            <a:r>
              <a:rPr lang="en-US" altLang="ja-JP" dirty="0">
                <a:hlinkClick r:id="rId3"/>
              </a:rPr>
              <a:t>Q&amp;A</a:t>
            </a:r>
            <a:r>
              <a:rPr lang="ja-JP" altLang="en-US" dirty="0">
                <a:hlinkClick r:id="rId3"/>
              </a:rPr>
              <a:t>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外貨建て生命保険の場合の税金の取扱いは？｜税金に関する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5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3879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「老後」とはいつから？｜リスクに備えるための生活設計｜ひと目でわかる生活設計情報｜公益財団法人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どんな目的で金融資産を保有している？｜生活基盤の安定を図る生活設計｜ひと目でわかる生活設計情報｜公益財団法人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6"/>
              </a:rPr>
              <a:t>老後の生活にどれくらい不安を感じている？｜リスクに備えるための生活設計｜ひと目でわかる生活設計情報｜公益財団法人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440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個人型確定拠出年金（</a:t>
            </a: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0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個人型確定拠出年金（</a:t>
            </a: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45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  <a:endParaRPr lang="en-US" altLang="ja-JP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生命保険会社の経営内容を知るには？｜生命保険に関する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77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統計局ホームページ</a:t>
            </a:r>
            <a:r>
              <a:rPr lang="en-US" altLang="ja-JP" dirty="0">
                <a:hlinkClick r:id="rId3"/>
              </a:rPr>
              <a:t>/</a:t>
            </a:r>
            <a:r>
              <a:rPr lang="ja-JP" altLang="en-US" dirty="0">
                <a:hlinkClick r:id="rId3"/>
              </a:rPr>
              <a:t>家計調査年報（家計収支編）</a:t>
            </a:r>
            <a:r>
              <a:rPr lang="en-US" altLang="ja-JP" dirty="0">
                <a:hlinkClick r:id="rId3"/>
              </a:rPr>
              <a:t>2023</a:t>
            </a:r>
            <a:r>
              <a:rPr lang="ja-JP" altLang="en-US" dirty="0">
                <a:hlinkClick r:id="rId3"/>
              </a:rPr>
              <a:t>年（令和</a:t>
            </a:r>
            <a:r>
              <a:rPr lang="en-US" altLang="ja-JP" dirty="0">
                <a:hlinkClick r:id="rId3"/>
              </a:rPr>
              <a:t>5</a:t>
            </a:r>
            <a:r>
              <a:rPr lang="ja-JP" altLang="en-US" dirty="0">
                <a:hlinkClick r:id="rId3"/>
              </a:rPr>
              <a:t>年）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509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795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教育費が家計に与える影響は？｜生活基盤の安定を図る生活設計｜ひと目でわかる生活設計情報｜公益財団法人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サクサクわかる！資産運用と証券投資スタートブック  </a:t>
            </a:r>
            <a:r>
              <a:rPr lang="en-US" altLang="ja-JP" dirty="0">
                <a:hlinkClick r:id="rId5"/>
              </a:rPr>
              <a:t>| J-FLEC </a:t>
            </a:r>
            <a:r>
              <a:rPr lang="ja-JP" altLang="en-US" dirty="0">
                <a:hlinkClick r:id="rId5"/>
              </a:rPr>
              <a:t>金融経済教育推進機構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47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hlinkClick r:id="rId3"/>
              </a:rPr>
              <a:t>高校向け　金融経済教育指導教材の公表について：金融庁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0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どんな金融資産をどれくらい保有している？｜生活基盤の安定を図る生活設計｜ひと目でわかる生活設計情報｜公益財団法人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高校向け　金融経済教育指導教材の公表について：金融庁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356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どんな金融資産をどれくらい保有している？｜生活基盤の安定を図る生活設計｜ひと目でわかる生活設計情報｜公益財団法人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金融商品はどんな点を重視して選んでいる？｜生活基盤の安定を図る生活設計｜ひと目でわかる生活設計情報｜公益財団法人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6"/>
              </a:rPr>
              <a:t>高校向け　金融経済教育指導教材の公表について：金融庁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24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サクサクわかる！資産運用と証券投資スタートブック  </a:t>
            </a:r>
            <a:r>
              <a:rPr lang="en-US" altLang="ja-JP" dirty="0">
                <a:hlinkClick r:id="rId4"/>
              </a:rPr>
              <a:t>| J-FLEC </a:t>
            </a:r>
            <a:r>
              <a:rPr lang="ja-JP" altLang="en-US" dirty="0">
                <a:hlinkClick r:id="rId4"/>
              </a:rPr>
              <a:t>金融経済教育推進機構</a:t>
            </a:r>
            <a:endParaRPr lang="en-US" altLang="ja-JP" dirty="0"/>
          </a:p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562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612-23AA-402B-9022-F4BA9A6EB6B6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1A-2E4C-4C0E-8FB3-272FC2379C3B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EAE4-5930-4925-A025-70C2F027D0B5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628-EDC1-4F7A-A981-0CE50959EABB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DDE6-4629-40EE-B85C-C78F3003EC25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B350-F518-4B3C-B1C9-95EC13B7A080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7E7F-AAEB-4AC4-9AA2-6797C5CD9746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EB26-2B4A-43CE-AF31-8EC42C0A3DEA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01BD-6B4C-4CDB-937F-441B89D0A502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0D4B-E42C-4C42-80DD-842A5E6CCC21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5BCD-BAD9-4B8E-B738-877DDEAF5953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F191-C86B-4CEE-963A-9C1B55BA6862}" type="datetime1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「資産形成」に関する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srgbClr val="4F81B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FB233E-3BB6-F069-03D6-571FD5A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623CCEA-50EA-57A2-231C-DEBD7DC661A5}"/>
              </a:ext>
            </a:extLst>
          </p:cNvPr>
          <p:cNvSpPr/>
          <p:nvPr/>
        </p:nvSpPr>
        <p:spPr>
          <a:xfrm>
            <a:off x="714103" y="3589087"/>
            <a:ext cx="8144611" cy="297517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リスクの軽減「長期・積立・分散」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5BB5A4-4E13-DD01-331D-3194B4CEBD7C}"/>
              </a:ext>
            </a:extLst>
          </p:cNvPr>
          <p:cNvSpPr txBox="1"/>
          <p:nvPr/>
        </p:nvSpPr>
        <p:spPr>
          <a:xfrm>
            <a:off x="2013183" y="1460072"/>
            <a:ext cx="684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長期的な視点で運用することで、より効果的な資産運用を目指す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という投資を始める際の基本的な考え方。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1B6782E-28FB-040F-80B5-0EB0CDEF70EA}"/>
              </a:ext>
            </a:extLst>
          </p:cNvPr>
          <p:cNvGrpSpPr/>
          <p:nvPr/>
        </p:nvGrpSpPr>
        <p:grpSpPr>
          <a:xfrm>
            <a:off x="6327085" y="4566235"/>
            <a:ext cx="2124000" cy="1872000"/>
            <a:chOff x="5840095" y="2029411"/>
            <a:chExt cx="2340610" cy="1965655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0EB258C7-F55F-93F6-D6D1-27D5904E86C7}"/>
                </a:ext>
              </a:extLst>
            </p:cNvPr>
            <p:cNvSpPr/>
            <p:nvPr/>
          </p:nvSpPr>
          <p:spPr>
            <a:xfrm>
              <a:off x="5840095" y="2114584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4F0479E-589B-A806-118B-58342018DBD3}"/>
                </a:ext>
              </a:extLst>
            </p:cNvPr>
            <p:cNvSpPr txBox="1"/>
            <p:nvPr/>
          </p:nvSpPr>
          <p:spPr>
            <a:xfrm>
              <a:off x="6247618" y="2413367"/>
              <a:ext cx="1576993" cy="5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タイミング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何度かに分ける</a:t>
              </a:r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E46E892E-3A8E-040F-8149-438A2A26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81" y="3060640"/>
              <a:ext cx="369280" cy="468000"/>
            </a:xfrm>
            <a:prstGeom prst="rect">
              <a:avLst/>
            </a:prstGeom>
          </p:spPr>
        </p:pic>
        <p:sp>
          <p:nvSpPr>
            <p:cNvPr id="79" name="矢印: 右 78">
              <a:extLst>
                <a:ext uri="{FF2B5EF4-FFF2-40B4-BE49-F238E27FC236}">
                  <a16:creationId xmlns:a16="http://schemas.microsoft.com/office/drawing/2014/main" id="{E83AF34E-EAD5-A8DC-0FD9-4BAC5EE9C1F3}"/>
                </a:ext>
              </a:extLst>
            </p:cNvPr>
            <p:cNvSpPr/>
            <p:nvPr/>
          </p:nvSpPr>
          <p:spPr>
            <a:xfrm>
              <a:off x="6034701" y="3516217"/>
              <a:ext cx="1951396" cy="189345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DEFD6542-8449-257A-5011-1801640A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591" y="3060640"/>
              <a:ext cx="369280" cy="46800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78C631B-CC1B-EB94-A0CF-8D8D43C1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6126" y="3060640"/>
              <a:ext cx="369280" cy="468000"/>
            </a:xfrm>
            <a:prstGeom prst="rect">
              <a:avLst/>
            </a:prstGeom>
          </p:spPr>
        </p:pic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4AF459CB-945A-5DB5-F35D-A91DDA0EE0AB}"/>
                </a:ext>
              </a:extLst>
            </p:cNvPr>
            <p:cNvSpPr/>
            <p:nvPr/>
          </p:nvSpPr>
          <p:spPr>
            <a:xfrm>
              <a:off x="6073929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E8B15D45-06C7-0C4C-BF10-D5A1DD09B533}"/>
                </a:ext>
              </a:extLst>
            </p:cNvPr>
            <p:cNvSpPr/>
            <p:nvPr/>
          </p:nvSpPr>
          <p:spPr>
            <a:xfrm>
              <a:off x="6788755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C65626DC-2683-98DC-C59A-406D9FDE9635}"/>
                </a:ext>
              </a:extLst>
            </p:cNvPr>
            <p:cNvSpPr/>
            <p:nvPr/>
          </p:nvSpPr>
          <p:spPr>
            <a:xfrm>
              <a:off x="7451290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470C1F6C-E8C5-0F02-3E82-43E6668E6AF9}"/>
                </a:ext>
              </a:extLst>
            </p:cNvPr>
            <p:cNvSpPr/>
            <p:nvPr/>
          </p:nvSpPr>
          <p:spPr>
            <a:xfrm>
              <a:off x="5840095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9E7F697-2520-D351-A18E-F57F3DA24D5E}"/>
              </a:ext>
            </a:extLst>
          </p:cNvPr>
          <p:cNvGrpSpPr/>
          <p:nvPr/>
        </p:nvGrpSpPr>
        <p:grpSpPr>
          <a:xfrm>
            <a:off x="1341683" y="4566234"/>
            <a:ext cx="2124000" cy="1872000"/>
            <a:chOff x="285034" y="2029411"/>
            <a:chExt cx="2340610" cy="199144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85948C2E-5A43-CCBC-DE99-B25EBE4BE384}"/>
                </a:ext>
              </a:extLst>
            </p:cNvPr>
            <p:cNvSpPr/>
            <p:nvPr/>
          </p:nvSpPr>
          <p:spPr>
            <a:xfrm>
              <a:off x="285034" y="2140375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8BE80B5B-FC19-0F0E-45B2-044C12AA089D}"/>
                </a:ext>
              </a:extLst>
            </p:cNvPr>
            <p:cNvSpPr/>
            <p:nvPr/>
          </p:nvSpPr>
          <p:spPr>
            <a:xfrm>
              <a:off x="285034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資産の分散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2D75558-C05F-1988-75A9-3C2589AB2AB3}"/>
                </a:ext>
              </a:extLst>
            </p:cNvPr>
            <p:cNvSpPr txBox="1"/>
            <p:nvPr/>
          </p:nvSpPr>
          <p:spPr>
            <a:xfrm>
              <a:off x="515016" y="2424938"/>
              <a:ext cx="1920589" cy="56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特徴の異なる複数の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資産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を組み合わせる</a:t>
              </a:r>
            </a:p>
          </p:txBody>
        </p:sp>
        <p:sp>
          <p:nvSpPr>
            <p:cNvPr id="31" name="円/楕円 17">
              <a:extLst>
                <a:ext uri="{FF2B5EF4-FFF2-40B4-BE49-F238E27FC236}">
                  <a16:creationId xmlns:a16="http://schemas.microsoft.com/office/drawing/2014/main" id="{1D91BBCA-42BC-FFC1-FD76-120834D075D9}"/>
                </a:ext>
              </a:extLst>
            </p:cNvPr>
            <p:cNvSpPr>
              <a:spLocks/>
            </p:cNvSpPr>
            <p:nvPr/>
          </p:nvSpPr>
          <p:spPr>
            <a:xfrm>
              <a:off x="31587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円/楕円 17">
              <a:extLst>
                <a:ext uri="{FF2B5EF4-FFF2-40B4-BE49-F238E27FC236}">
                  <a16:creationId xmlns:a16="http://schemas.microsoft.com/office/drawing/2014/main" id="{44CAC341-0C1A-3F61-3CC2-48E96223463B}"/>
                </a:ext>
              </a:extLst>
            </p:cNvPr>
            <p:cNvSpPr>
              <a:spLocks/>
            </p:cNvSpPr>
            <p:nvPr/>
          </p:nvSpPr>
          <p:spPr>
            <a:xfrm>
              <a:off x="89698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債券</a:t>
              </a:r>
              <a:endPara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円/楕円 17">
              <a:extLst>
                <a:ext uri="{FF2B5EF4-FFF2-40B4-BE49-F238E27FC236}">
                  <a16:creationId xmlns:a16="http://schemas.microsoft.com/office/drawing/2014/main" id="{2FD80D56-7752-8E16-41E5-32127115ECF7}"/>
                </a:ext>
              </a:extLst>
            </p:cNvPr>
            <p:cNvSpPr>
              <a:spLocks/>
            </p:cNvSpPr>
            <p:nvPr/>
          </p:nvSpPr>
          <p:spPr>
            <a:xfrm>
              <a:off x="148052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円/楕円 17">
              <a:extLst>
                <a:ext uri="{FF2B5EF4-FFF2-40B4-BE49-F238E27FC236}">
                  <a16:creationId xmlns:a16="http://schemas.microsoft.com/office/drawing/2014/main" id="{561AD19F-BCBD-0AF3-4C72-C49E02F64D92}"/>
                </a:ext>
              </a:extLst>
            </p:cNvPr>
            <p:cNvSpPr>
              <a:spLocks/>
            </p:cNvSpPr>
            <p:nvPr/>
          </p:nvSpPr>
          <p:spPr>
            <a:xfrm>
              <a:off x="205415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投資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信託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C79F276-5BA0-0BB6-4A84-000D23E36753}"/>
              </a:ext>
            </a:extLst>
          </p:cNvPr>
          <p:cNvGrpSpPr/>
          <p:nvPr/>
        </p:nvGrpSpPr>
        <p:grpSpPr>
          <a:xfrm>
            <a:off x="3801854" y="4586659"/>
            <a:ext cx="2124000" cy="1872000"/>
            <a:chOff x="3062565" y="2025058"/>
            <a:chExt cx="2340610" cy="1991446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A1078AD-6E4A-5F5D-9F2B-2D7F96AE2F22}"/>
                </a:ext>
              </a:extLst>
            </p:cNvPr>
            <p:cNvSpPr/>
            <p:nvPr/>
          </p:nvSpPr>
          <p:spPr>
            <a:xfrm>
              <a:off x="3062565" y="2136022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155A960-C165-4A99-3EF2-7DADEA22FC4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799" y="3074008"/>
              <a:ext cx="828000" cy="468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817580-093E-C82B-6C93-5E8C5E1D808F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031" y="3074008"/>
              <a:ext cx="828000" cy="468000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8A504B45-E928-DA98-8E81-66021258676B}"/>
                </a:ext>
              </a:extLst>
            </p:cNvPr>
            <p:cNvSpPr/>
            <p:nvPr/>
          </p:nvSpPr>
          <p:spPr>
            <a:xfrm>
              <a:off x="3062565" y="2025058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BA351890-4C68-DBDD-69A8-3AB16724059D}"/>
                </a:ext>
              </a:extLst>
            </p:cNvPr>
            <p:cNvGrpSpPr/>
            <p:nvPr/>
          </p:nvGrpSpPr>
          <p:grpSpPr>
            <a:xfrm>
              <a:off x="3876183" y="3425305"/>
              <a:ext cx="828000" cy="468000"/>
              <a:chOff x="-2011680" y="4066801"/>
              <a:chExt cx="1123406" cy="548742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CB7FDDC-7345-E7A1-75C7-453933701CEF}"/>
                  </a:ext>
                </a:extLst>
              </p:cNvPr>
              <p:cNvSpPr/>
              <p:nvPr/>
            </p:nvSpPr>
            <p:spPr>
              <a:xfrm>
                <a:off x="-2011680" y="4066801"/>
                <a:ext cx="1123406" cy="54874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23E5A87D-7578-B7E7-8429-2F4DE1CB3746}"/>
                  </a:ext>
                </a:extLst>
              </p:cNvPr>
              <p:cNvSpPr/>
              <p:nvPr/>
            </p:nvSpPr>
            <p:spPr>
              <a:xfrm>
                <a:off x="-1593668" y="4209875"/>
                <a:ext cx="296092" cy="292457"/>
              </a:xfrm>
              <a:prstGeom prst="ellipse">
                <a:avLst/>
              </a:prstGeom>
              <a:solidFill>
                <a:srgbClr val="FF0000"/>
              </a:solidFill>
              <a:ln w="317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01DC8B0-93B2-2660-B97F-7F21AEAD9035}"/>
                </a:ext>
              </a:extLst>
            </p:cNvPr>
            <p:cNvSpPr txBox="1"/>
            <p:nvPr/>
          </p:nvSpPr>
          <p:spPr>
            <a:xfrm>
              <a:off x="3389623" y="2424937"/>
              <a:ext cx="1855603" cy="59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複数の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地域や通貨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組み合わせる</a:t>
              </a:r>
            </a:p>
          </p:txBody>
        </p:sp>
        <p:pic>
          <p:nvPicPr>
            <p:cNvPr id="38" name="グラフィックス 37" descr="硬貨 単色塗りつぶし">
              <a:extLst>
                <a:ext uri="{FF2B5EF4-FFF2-40B4-BE49-F238E27FC236}">
                  <a16:creationId xmlns:a16="http://schemas.microsoft.com/office/drawing/2014/main" id="{2887E0A8-9878-B56A-760F-0BC70A9B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20369" y="3502657"/>
              <a:ext cx="442581" cy="442581"/>
            </a:xfrm>
            <a:prstGeom prst="rect">
              <a:avLst/>
            </a:prstGeom>
          </p:spPr>
        </p:pic>
      </p:grpSp>
      <p:sp>
        <p:nvSpPr>
          <p:cNvPr id="39" name="テキスト ボックス 15">
            <a:extLst>
              <a:ext uri="{FF2B5EF4-FFF2-40B4-BE49-F238E27FC236}">
                <a16:creationId xmlns:a16="http://schemas.microsoft.com/office/drawing/2014/main" id="{419D93D2-D12E-6ED4-01A7-DA5F4C24DBC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FCA4236-89C4-C650-793B-41502408FFBA}"/>
              </a:ext>
            </a:extLst>
          </p:cNvPr>
          <p:cNvSpPr txBox="1"/>
          <p:nvPr/>
        </p:nvSpPr>
        <p:spPr>
          <a:xfrm>
            <a:off x="207664" y="800006"/>
            <a:ext cx="872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着実な資産形成のために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「長期・積立・分散」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などで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しっかりリスク対策を立てましょう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01A5BF7-4159-3A33-8A52-5389F9A8BD0A}"/>
              </a:ext>
            </a:extLst>
          </p:cNvPr>
          <p:cNvSpPr/>
          <p:nvPr/>
        </p:nvSpPr>
        <p:spPr>
          <a:xfrm>
            <a:off x="285286" y="1335427"/>
            <a:ext cx="1499972" cy="893927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①長期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CB36E04-591A-DB53-0B6D-474D0AA5B0DC}"/>
              </a:ext>
            </a:extLst>
          </p:cNvPr>
          <p:cNvSpPr/>
          <p:nvPr/>
        </p:nvSpPr>
        <p:spPr>
          <a:xfrm>
            <a:off x="285285" y="2374987"/>
            <a:ext cx="1499973" cy="893927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②積立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C227E49-61B5-F7BC-C4F4-174738B1F545}"/>
              </a:ext>
            </a:extLst>
          </p:cNvPr>
          <p:cNvSpPr txBox="1"/>
          <p:nvPr/>
        </p:nvSpPr>
        <p:spPr>
          <a:xfrm>
            <a:off x="2014083" y="2383777"/>
            <a:ext cx="684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一括購入（手持ち資金全額で一度に購入）ではなく定額購入（手持ち資金を毎回決められた金額ずつ分けて購入）することでリスクを抑える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34E6458-4513-A395-2C22-2F9842CE30BF}"/>
              </a:ext>
            </a:extLst>
          </p:cNvPr>
          <p:cNvSpPr/>
          <p:nvPr/>
        </p:nvSpPr>
        <p:spPr>
          <a:xfrm>
            <a:off x="285286" y="3427753"/>
            <a:ext cx="1499973" cy="893927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③分散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9C160B9-896A-54F6-A952-8EBB18E89C07}"/>
              </a:ext>
            </a:extLst>
          </p:cNvPr>
          <p:cNvSpPr txBox="1"/>
          <p:nvPr/>
        </p:nvSpPr>
        <p:spPr>
          <a:xfrm>
            <a:off x="2014082" y="3610920"/>
            <a:ext cx="676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投資先を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つに集中させるより、いくつかに分散させることでリスクを抑える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という考え方。主な分散方法は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「資産の分散」「地域の分散」「時間の分散」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つ。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03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自分の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リスク許容度</a:t>
            </a:r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を考えよう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3D72065-3C36-381F-391E-CF6E7F34C002}"/>
              </a:ext>
            </a:extLst>
          </p:cNvPr>
          <p:cNvGrpSpPr/>
          <p:nvPr/>
        </p:nvGrpSpPr>
        <p:grpSpPr>
          <a:xfrm>
            <a:off x="410146" y="3743563"/>
            <a:ext cx="8340154" cy="2975043"/>
            <a:chOff x="133921" y="1171814"/>
            <a:chExt cx="8340154" cy="297504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1D20E30-446A-6D35-C586-26A1D761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21" y="1171814"/>
              <a:ext cx="2269554" cy="297504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6F9A210-CF0E-82BB-E4F0-9AE89FF12C46}"/>
                </a:ext>
              </a:extLst>
            </p:cNvPr>
            <p:cNvSpPr txBox="1"/>
            <p:nvPr/>
          </p:nvSpPr>
          <p:spPr>
            <a:xfrm>
              <a:off x="2403475" y="1489789"/>
              <a:ext cx="6070600" cy="2207240"/>
            </a:xfrm>
            <a:prstGeom prst="wedgeEllipseCallout">
              <a:avLst>
                <a:gd name="adj1" fmla="val -55638"/>
                <a:gd name="adj2" fmla="val 27698"/>
              </a:avLst>
            </a:prstGeom>
            <a:noFill/>
            <a:ln w="38100">
              <a:solidFill>
                <a:srgbClr val="339966"/>
              </a:solidFill>
            </a:ln>
          </p:spPr>
          <p:txBody>
            <a:bodyPr wrap="square" rIns="72000" rtlCol="0">
              <a:spAutoFit/>
            </a:bodyPr>
            <a:lstStyle/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収入や資産が多い人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や、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高齢な人よりは若い人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の方が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リスク許容度が高いと言えるかもしれないね。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450961-9636-381D-D195-DA2AE5293392}"/>
              </a:ext>
            </a:extLst>
          </p:cNvPr>
          <p:cNvSpPr txBox="1"/>
          <p:nvPr/>
        </p:nvSpPr>
        <p:spPr>
          <a:xfrm>
            <a:off x="152399" y="1245910"/>
            <a:ext cx="8907709" cy="2196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Ins="0" rtlCol="0" anchor="ctr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</a:t>
            </a:r>
            <a:r>
              <a:rPr kumimoji="1"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＝どのくらいリスクを引き受けられるか？</a:t>
            </a:r>
            <a:endParaRPr kumimoji="1"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  どのくらいの値下がりなら耐えられるか？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リスク許容度は、１人ひとりの状況に応じて異なります。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（年齢、今後の生活設計、収入や資産の金額、投資の経験、性格･･･など）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C01CF6-28CC-E18D-0DF6-642C4DE3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0582596F-1915-CBCD-CAE9-A16DF676FED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5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B50A16-401D-4646-AE94-313B9C8A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193CF-8C72-ED05-B948-CCC68535493D}"/>
              </a:ext>
            </a:extLst>
          </p:cNvPr>
          <p:cNvSpPr txBox="1"/>
          <p:nvPr/>
        </p:nvSpPr>
        <p:spPr>
          <a:xfrm>
            <a:off x="492465" y="2037673"/>
            <a:ext cx="8564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契約時に約束した所定額の年金が受け取れる商品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4A0803-86ED-7FDC-1B77-00A809FE22F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資産形成を目的とした生命保険商品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36017D4-AB79-9636-C0F2-9ECB2780D91E}"/>
              </a:ext>
            </a:extLst>
          </p:cNvPr>
          <p:cNvSpPr/>
          <p:nvPr/>
        </p:nvSpPr>
        <p:spPr>
          <a:xfrm>
            <a:off x="415556" y="1221560"/>
            <a:ext cx="8293015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①個人年金保険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5BEE7A-D3C2-E8CC-12F6-7519EA3DDD47}"/>
              </a:ext>
            </a:extLst>
          </p:cNvPr>
          <p:cNvSpPr txBox="1"/>
          <p:nvPr/>
        </p:nvSpPr>
        <p:spPr>
          <a:xfrm>
            <a:off x="492464" y="3748426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運用実績によって将来の年金額が増減する投資性の強い商品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53D03AA-0831-2F26-0D63-59B26D7554FF}"/>
              </a:ext>
            </a:extLst>
          </p:cNvPr>
          <p:cNvSpPr/>
          <p:nvPr/>
        </p:nvSpPr>
        <p:spPr>
          <a:xfrm>
            <a:off x="415556" y="2932313"/>
            <a:ext cx="8293014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②変額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40B53F-C3AB-CAF7-9318-AF53E1157E5D}"/>
              </a:ext>
            </a:extLst>
          </p:cNvPr>
          <p:cNvSpPr txBox="1"/>
          <p:nvPr/>
        </p:nvSpPr>
        <p:spPr>
          <a:xfrm>
            <a:off x="492464" y="5459179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為替の変動によって年金額が増減する商品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C56A73D-8D0E-86C0-56EE-BC009F4D36D5}"/>
              </a:ext>
            </a:extLst>
          </p:cNvPr>
          <p:cNvSpPr/>
          <p:nvPr/>
        </p:nvSpPr>
        <p:spPr>
          <a:xfrm>
            <a:off x="415554" y="4643066"/>
            <a:ext cx="8293016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③外貨建ての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</p:spTree>
    <p:extLst>
      <p:ext uri="{BB962C8B-B14F-4D97-AF65-F5344CB8AC3E}">
        <p14:creationId xmlns:p14="http://schemas.microsoft.com/office/powerpoint/2010/main" val="292046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①個人年金保険とは？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809106-E781-65CF-BA09-9D677C2C9C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0140" y="969231"/>
            <a:ext cx="6211007" cy="4067106"/>
            <a:chOff x="678" y="1202"/>
            <a:chExt cx="4334" cy="283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E4FAF6D-4C2A-4671-8E18-563A634375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8" y="1202"/>
              <a:ext cx="4331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4847772-3028-35FA-03C1-C5061DBB0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202"/>
              <a:ext cx="4334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DB5391F7-222D-C3E0-028D-E2BF4D2BA8AE}"/>
              </a:ext>
            </a:extLst>
          </p:cNvPr>
          <p:cNvSpPr/>
          <p:nvPr/>
        </p:nvSpPr>
        <p:spPr>
          <a:xfrm>
            <a:off x="4246692" y="2048154"/>
            <a:ext cx="2132364" cy="1051307"/>
          </a:xfrm>
          <a:prstGeom prst="wedgeRoundRectCallout">
            <a:avLst>
              <a:gd name="adj1" fmla="val -48496"/>
              <a:gd name="adj2" fmla="val 835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年金受取開始</a:t>
            </a:r>
            <a:endParaRPr lang="en-US" altLang="ja-JP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契約時に定めた年齢から受け取れる。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67136E7-C267-B7AD-7C0A-65E2B4FA97A5}"/>
              </a:ext>
            </a:extLst>
          </p:cNvPr>
          <p:cNvSpPr/>
          <p:nvPr/>
        </p:nvSpPr>
        <p:spPr>
          <a:xfrm>
            <a:off x="6851169" y="2545233"/>
            <a:ext cx="1941359" cy="1051307"/>
          </a:xfrm>
          <a:prstGeom prst="wedgeRoundRectCallout">
            <a:avLst>
              <a:gd name="adj1" fmla="val -46606"/>
              <a:gd name="adj2" fmla="val 723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年金受取期間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一定期間や一生涯などから選べる。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E329760-E606-04BA-D00A-1C420F673277}"/>
              </a:ext>
            </a:extLst>
          </p:cNvPr>
          <p:cNvSpPr/>
          <p:nvPr/>
        </p:nvSpPr>
        <p:spPr>
          <a:xfrm>
            <a:off x="189985" y="1372388"/>
            <a:ext cx="2705100" cy="1492985"/>
          </a:xfrm>
          <a:prstGeom prst="wedgeRoundRectCallout">
            <a:avLst>
              <a:gd name="adj1" fmla="val 40668"/>
              <a:gd name="adj2" fmla="val 657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死亡給付金</a:t>
            </a:r>
            <a:endParaRPr lang="en-US" altLang="ja-JP" sz="1800" b="1" i="0" u="none" strike="noStrike" baseline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年金の受取開始前に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死亡すると、それまでに払い込んだ保険料相当額を受け取れる。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FEA2228A-957C-85A8-41A7-58B0BAE72DD6}"/>
              </a:ext>
            </a:extLst>
          </p:cNvPr>
          <p:cNvSpPr/>
          <p:nvPr/>
        </p:nvSpPr>
        <p:spPr>
          <a:xfrm>
            <a:off x="2284074" y="5347101"/>
            <a:ext cx="6508454" cy="1146686"/>
          </a:xfrm>
          <a:prstGeom prst="wedgeRoundRectCallout">
            <a:avLst>
              <a:gd name="adj1" fmla="val -36288"/>
              <a:gd name="adj2" fmla="val -824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生命保険料控除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年間に払い込んだ保険料の金額によって、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所得税・住民税の負担が軽減される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個人年金保険料控除が適用されるためには所定の要件があります。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2D3EA4-18F9-7AF1-5EB2-86C9FB4FA516}"/>
              </a:ext>
            </a:extLst>
          </p:cNvPr>
          <p:cNvSpPr txBox="1"/>
          <p:nvPr/>
        </p:nvSpPr>
        <p:spPr>
          <a:xfrm>
            <a:off x="3657600" y="6565636"/>
            <a:ext cx="5188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生命保険文化センター「ほけんのキホン」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月改訂をもとに作成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613C6D-E23D-E22A-C330-7D03782159F9}"/>
              </a:ext>
            </a:extLst>
          </p:cNvPr>
          <p:cNvSpPr txBox="1"/>
          <p:nvPr/>
        </p:nvSpPr>
        <p:spPr>
          <a:xfrm>
            <a:off x="461964" y="745652"/>
            <a:ext cx="859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（例）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年確定年金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円建て、外貨建てあり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11CED-8209-9D05-768A-1CAC6C1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②</a:t>
            </a:r>
            <a:r>
              <a:rPr lang="zh-TW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変額個人年金保険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F6361EB-07B6-6BF7-24A8-73BBEA5E5EE5}"/>
              </a:ext>
            </a:extLst>
          </p:cNvPr>
          <p:cNvGrpSpPr/>
          <p:nvPr/>
        </p:nvGrpSpPr>
        <p:grpSpPr>
          <a:xfrm>
            <a:off x="66366" y="867015"/>
            <a:ext cx="8883807" cy="3894904"/>
            <a:chOff x="66366" y="1155166"/>
            <a:chExt cx="8883807" cy="389490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9647B6E-7C3A-2F60-3754-713AB5E9BB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10623" y="1807929"/>
              <a:ext cx="4239550" cy="3242141"/>
              <a:chOff x="-1583" y="58"/>
              <a:chExt cx="5649" cy="4320"/>
            </a:xfrm>
          </p:grpSpPr>
          <p:sp>
            <p:nvSpPr>
              <p:cNvPr id="15" name="AutoShape 3">
                <a:extLst>
                  <a:ext uri="{FF2B5EF4-FFF2-40B4-BE49-F238E27FC236}">
                    <a16:creationId xmlns:a16="http://schemas.microsoft.com/office/drawing/2014/main" id="{359A2B5F-96C0-13F0-4810-1A0DE656065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583" y="58"/>
                <a:ext cx="5649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045238F7-F6DC-C4A5-4D3A-D4C40E958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3" y="58"/>
                <a:ext cx="5653" cy="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9380DF6E-3C94-0746-B9B2-5A1FAB6AB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6" y="2039253"/>
              <a:ext cx="4094939" cy="30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FED35AF5-DD25-0AB9-7AC8-6A6363FE8E47}"/>
                </a:ext>
              </a:extLst>
            </p:cNvPr>
            <p:cNvSpPr/>
            <p:nvPr/>
          </p:nvSpPr>
          <p:spPr>
            <a:xfrm>
              <a:off x="201300" y="1160996"/>
              <a:ext cx="2424454" cy="4068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個人年金保険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815D5B1-3C4C-BDBD-7A27-AF27EF346279}"/>
                </a:ext>
              </a:extLst>
            </p:cNvPr>
            <p:cNvSpPr/>
            <p:nvPr/>
          </p:nvSpPr>
          <p:spPr>
            <a:xfrm>
              <a:off x="4572000" y="1155166"/>
              <a:ext cx="3238150" cy="4068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変額個人年金保険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47643D04-B6A3-058F-89E5-41F420676229}"/>
                </a:ext>
              </a:extLst>
            </p:cNvPr>
            <p:cNvCxnSpPr/>
            <p:nvPr/>
          </p:nvCxnSpPr>
          <p:spPr>
            <a:xfrm>
              <a:off x="4328719" y="1266738"/>
              <a:ext cx="0" cy="369954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BE48C5-50E0-FEE5-C767-D5C63CE31230}"/>
              </a:ext>
            </a:extLst>
          </p:cNvPr>
          <p:cNvSpPr txBox="1"/>
          <p:nvPr/>
        </p:nvSpPr>
        <p:spPr>
          <a:xfrm>
            <a:off x="3360183" y="652834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998F0D3-E1FC-FD26-5036-ADC2ED3BA881}"/>
              </a:ext>
            </a:extLst>
          </p:cNvPr>
          <p:cNvSpPr/>
          <p:nvPr/>
        </p:nvSpPr>
        <p:spPr>
          <a:xfrm>
            <a:off x="331367" y="5201230"/>
            <a:ext cx="8481268" cy="133168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運用実績によって将来の年金額が変動するため、一般的に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「個人年金保険」</a:t>
            </a:r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よりも大きなリターンが期待できます。</a:t>
            </a:r>
          </a:p>
          <a:p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一方で、運用に関するリスクも大きくなります。</a:t>
            </a:r>
            <a:endParaRPr lang="ja-JP" sz="18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DB2C645-0BF0-77C1-48E6-874A439945CA}"/>
              </a:ext>
            </a:extLst>
          </p:cNvPr>
          <p:cNvSpPr/>
          <p:nvPr/>
        </p:nvSpPr>
        <p:spPr>
          <a:xfrm>
            <a:off x="6072110" y="4764921"/>
            <a:ext cx="849685" cy="363209"/>
          </a:xfrm>
          <a:prstGeom prst="downArrow">
            <a:avLst/>
          </a:prstGeom>
          <a:solidFill>
            <a:srgbClr val="92D050"/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C787B-80D0-1D85-2721-5C1AE42B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48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③外貨建ての個人年金保険とは？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A6C8CA-9313-010C-8B3B-6BC69B9E0240}"/>
              </a:ext>
            </a:extLst>
          </p:cNvPr>
          <p:cNvSpPr txBox="1"/>
          <p:nvPr/>
        </p:nvSpPr>
        <p:spPr>
          <a:xfrm>
            <a:off x="3367677" y="652019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771A437-0ED3-7771-3120-034589A1EBEB}"/>
              </a:ext>
            </a:extLst>
          </p:cNvPr>
          <p:cNvSpPr/>
          <p:nvPr/>
        </p:nvSpPr>
        <p:spPr>
          <a:xfrm>
            <a:off x="394284" y="5092995"/>
            <a:ext cx="8481268" cy="140579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〇円建ての商品と比較して利率が高い国の通貨（米ドル・</a:t>
            </a:r>
          </a:p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豪ドルなど）を指定するタイプ。</a:t>
            </a:r>
          </a:p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〇為替の変動によって受け取ることができる年金額が増減。</a:t>
            </a:r>
            <a:endParaRPr lang="ja-JP" sz="16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8CD801-A1FA-DE91-72BC-598FE01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D7FD75-9687-A449-911C-095A25A2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8" y="786701"/>
            <a:ext cx="7970922" cy="4262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20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少額投資非課税制度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</a:t>
            </a:r>
            <a:r>
              <a:rPr kumimoji="1" lang="en-US" altLang="ja-JP" sz="2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2400" b="1" dirty="0">
                <a:solidFill>
                  <a:srgbClr val="FFFF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34CEF7A6-5A9E-77F5-7789-D129D88E2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6327"/>
              </p:ext>
            </p:extLst>
          </p:nvPr>
        </p:nvGraphicFramePr>
        <p:xfrm>
          <a:off x="304799" y="2724908"/>
          <a:ext cx="8534402" cy="37925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3471124467"/>
                    </a:ext>
                  </a:extLst>
                </a:gridCol>
                <a:gridCol w="3001434">
                  <a:extLst>
                    <a:ext uri="{9D8B030D-6E8A-4147-A177-3AD203B41FA5}">
                      <a16:colId xmlns:a16="http://schemas.microsoft.com/office/drawing/2014/main" val="2561954481"/>
                    </a:ext>
                  </a:extLst>
                </a:gridCol>
                <a:gridCol w="3081868">
                  <a:extLst>
                    <a:ext uri="{9D8B030D-6E8A-4147-A177-3AD203B41FA5}">
                      <a16:colId xmlns:a16="http://schemas.microsoft.com/office/drawing/2014/main" val="1796493839"/>
                    </a:ext>
                  </a:extLst>
                </a:gridCol>
              </a:tblGrid>
              <a:tr h="4117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年～</a:t>
                      </a:r>
                      <a:r>
                        <a:rPr kumimoji="1" lang="en-US" altLang="ja-JP" baseline="30000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endParaRPr kumimoji="1" lang="ja-JP" altLang="en-US" baseline="300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つみたて投資枠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成長投資枠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1819706"/>
                  </a:ext>
                </a:extLst>
              </a:tr>
              <a:tr h="3679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 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歳以上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40844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非課税期間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無期限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35978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年間非課税枠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52557"/>
                  </a:ext>
                </a:extLst>
              </a:tr>
              <a:tr h="47817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非課税保有限度額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en-US" altLang="ja-JP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1,800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71556"/>
                  </a:ext>
                </a:extLst>
              </a:tr>
              <a:tr h="421919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28002"/>
                  </a:ext>
                </a:extLst>
              </a:tr>
              <a:tr h="3815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投資可能商品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一定の投資信託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上場株式・投資信託等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729972"/>
                  </a:ext>
                </a:extLst>
              </a:tr>
              <a:tr h="741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年までの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現行制度との関係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月までの一般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とつみたて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で投資した商品は、新しい制度とは別で現行制度における非課税措置を適用。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925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EE706A-E3C9-EAFC-0803-D681CF7400A8}"/>
              </a:ext>
            </a:extLst>
          </p:cNvPr>
          <p:cNvSpPr txBox="1"/>
          <p:nvPr/>
        </p:nvSpPr>
        <p:spPr>
          <a:xfrm>
            <a:off x="234949" y="768647"/>
            <a:ext cx="890270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（つみたて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と成長投資枠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（一般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併用が可能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非課税保有期間が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無期限に       </a:t>
            </a: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恒久化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年間投資上限額が拡大･･･最大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生涯の非課税保有限度額が新設･･･最大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1,800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42544B-7F02-C6DD-57BC-D84F3206AC7B}"/>
              </a:ext>
            </a:extLst>
          </p:cNvPr>
          <p:cNvSpPr txBox="1"/>
          <p:nvPr/>
        </p:nvSpPr>
        <p:spPr>
          <a:xfrm>
            <a:off x="5253128" y="2805198"/>
            <a:ext cx="1044000" cy="252000"/>
          </a:xfrm>
          <a:prstGeom prst="ellipse">
            <a:avLst/>
          </a:prstGeom>
          <a:solidFill>
            <a:srgbClr val="FFFF99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74FA5-B8CC-2C92-B2CF-39E16685409F}"/>
              </a:ext>
            </a:extLst>
          </p:cNvPr>
          <p:cNvSpPr txBox="1"/>
          <p:nvPr/>
        </p:nvSpPr>
        <p:spPr>
          <a:xfrm>
            <a:off x="241300" y="6514811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月以降に口座開設の場合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3940030" y="6573242"/>
            <a:ext cx="48991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D90E97-8118-CB49-9434-8434B8B916E3}"/>
              </a:ext>
            </a:extLst>
          </p:cNvPr>
          <p:cNvSpPr txBox="1"/>
          <p:nvPr/>
        </p:nvSpPr>
        <p:spPr>
          <a:xfrm>
            <a:off x="4152550" y="495182"/>
            <a:ext cx="5349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※NISA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Nippon Individual Savings Account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62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9D7730-0046-EF3F-33BF-4F31D7CAA3F5}"/>
              </a:ext>
            </a:extLst>
          </p:cNvPr>
          <p:cNvSpPr/>
          <p:nvPr/>
        </p:nvSpPr>
        <p:spPr>
          <a:xfrm>
            <a:off x="0" y="894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老後の所得保障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CE8E8-94D6-9826-79A0-BF280F6E21AD}"/>
              </a:ext>
            </a:extLst>
          </p:cNvPr>
          <p:cNvSpPr txBox="1"/>
          <p:nvPr/>
        </p:nvSpPr>
        <p:spPr>
          <a:xfrm>
            <a:off x="4340780" y="6494657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BE5813-ED9D-6759-0432-1BD0E342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5A7B8D-69E3-7FBF-2282-10CEE56BA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1" y="971078"/>
            <a:ext cx="8981437" cy="4843936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EDBB374-FE9F-3992-3CB8-4718BA386328}"/>
              </a:ext>
            </a:extLst>
          </p:cNvPr>
          <p:cNvSpPr/>
          <p:nvPr/>
        </p:nvSpPr>
        <p:spPr>
          <a:xfrm>
            <a:off x="4839379" y="1623669"/>
            <a:ext cx="1149532" cy="3087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8ABAD62-9CD8-DC9E-AFC1-3483F6862805}"/>
              </a:ext>
            </a:extLst>
          </p:cNvPr>
          <p:cNvSpPr/>
          <p:nvPr/>
        </p:nvSpPr>
        <p:spPr>
          <a:xfrm>
            <a:off x="4615543" y="1950981"/>
            <a:ext cx="2394857" cy="26275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45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224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-265153" y="6520196"/>
            <a:ext cx="90179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　　参考：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iDeCo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公式サイト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0CC5A6-4D12-3035-F2F3-CD234477C91D}"/>
              </a:ext>
            </a:extLst>
          </p:cNvPr>
          <p:cNvSpPr txBox="1"/>
          <p:nvPr/>
        </p:nvSpPr>
        <p:spPr>
          <a:xfrm>
            <a:off x="138823" y="892139"/>
            <a:ext cx="87403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とは、自分が拠出した掛金を自分で運用し、資産を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形成する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任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意加入の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私的年金制度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運用成果に応じて給付額が増減し、元本を下回る場合もある。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税制上の優遇措置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掛金の所得控除、運用益の非課税など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老齢給付金は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に受け取れる。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47784D14-9082-E8B8-556E-E3A1A08D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" y="3643351"/>
            <a:ext cx="5206011" cy="23007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7ACB2A-FD74-8570-8570-097CB0FBE581}"/>
              </a:ext>
            </a:extLst>
          </p:cNvPr>
          <p:cNvSpPr txBox="1"/>
          <p:nvPr/>
        </p:nvSpPr>
        <p:spPr>
          <a:xfrm>
            <a:off x="6058950" y="3052346"/>
            <a:ext cx="4702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〈</a:t>
            </a:r>
            <a:r>
              <a:rPr lang="ja-JP" altLang="en-US" sz="1400" dirty="0"/>
              <a:t>受給開始可能年齢について</a:t>
            </a:r>
            <a:r>
              <a:rPr lang="en-US" altLang="ja-JP" sz="1400" dirty="0"/>
              <a:t>〉</a:t>
            </a:r>
            <a:endParaRPr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232B40-793A-68DB-D494-F2E5576DD296}"/>
              </a:ext>
            </a:extLst>
          </p:cNvPr>
          <p:cNvSpPr txBox="1"/>
          <p:nvPr/>
        </p:nvSpPr>
        <p:spPr>
          <a:xfrm>
            <a:off x="5447937" y="3321650"/>
            <a:ext cx="3628919" cy="86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歳から年金資産を受け取るには、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歳になるまでに</a:t>
            </a:r>
            <a:r>
              <a:rPr lang="en-US" altLang="ja-JP" sz="10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 加入していた期間等（確定拠出年金の通算加入者等期間）が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年以上必要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。通算加入者等期間が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年に満たない場合は、 受給開始が可能となる年齢が繰り下げられる。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BC31E99-E7DE-ACC4-1226-30382AD9C166}"/>
              </a:ext>
            </a:extLst>
          </p:cNvPr>
          <p:cNvCxnSpPr/>
          <p:nvPr/>
        </p:nvCxnSpPr>
        <p:spPr>
          <a:xfrm>
            <a:off x="5352849" y="3510603"/>
            <a:ext cx="0" cy="2566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5">
            <a:extLst>
              <a:ext uri="{FF2B5EF4-FFF2-40B4-BE49-F238E27FC236}">
                <a16:creationId xmlns:a16="http://schemas.microsoft.com/office/drawing/2014/main" id="{05A623C8-E059-8FF1-AA7C-8E3DAA28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19" y="4096599"/>
            <a:ext cx="3094981" cy="20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B494CE-E929-C2E8-9C67-762EE5ED56D8}"/>
              </a:ext>
            </a:extLst>
          </p:cNvPr>
          <p:cNvSpPr txBox="1"/>
          <p:nvPr/>
        </p:nvSpPr>
        <p:spPr>
          <a:xfrm>
            <a:off x="2759979" y="485227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552397-CFEF-D85F-3504-6E3CEAC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5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942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3392007" y="6531132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graphicFrame>
        <p:nvGraphicFramePr>
          <p:cNvPr id="12" name="表 12">
            <a:extLst>
              <a:ext uri="{FF2B5EF4-FFF2-40B4-BE49-F238E27FC236}">
                <a16:creationId xmlns:a16="http://schemas.microsoft.com/office/drawing/2014/main" id="{58F240A9-96B1-E6CD-AA85-DCB0B2E49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00779"/>
              </p:ext>
            </p:extLst>
          </p:nvPr>
        </p:nvGraphicFramePr>
        <p:xfrm>
          <a:off x="342900" y="1828045"/>
          <a:ext cx="8610600" cy="2783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3324524116"/>
                    </a:ext>
                  </a:extLst>
                </a:gridCol>
                <a:gridCol w="3932806">
                  <a:extLst>
                    <a:ext uri="{9D8B030D-6E8A-4147-A177-3AD203B41FA5}">
                      <a16:colId xmlns:a16="http://schemas.microsoft.com/office/drawing/2014/main" val="3948614686"/>
                    </a:ext>
                  </a:extLst>
                </a:gridCol>
                <a:gridCol w="3014094">
                  <a:extLst>
                    <a:ext uri="{9D8B030D-6E8A-4147-A177-3AD203B41FA5}">
                      <a16:colId xmlns:a16="http://schemas.microsoft.com/office/drawing/2014/main" val="2552881139"/>
                    </a:ext>
                  </a:extLst>
                </a:gridCol>
              </a:tblGrid>
              <a:tr h="3013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加入者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職業例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掛金限度額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46454"/>
                  </a:ext>
                </a:extLst>
              </a:tr>
              <a:tr h="4061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自営業者など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81.6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6.8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95319"/>
                  </a:ext>
                </a:extLst>
              </a:tr>
              <a:tr h="301387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</a:p>
                    <a:p>
                      <a:pPr algn="ctr"/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会社に企業年金がない会社員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416250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企業型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DC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のみに加入している会社員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08303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DB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と企業型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DC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に加入している会社員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14.4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（令和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）年からは、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24.0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万円／月となります）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41747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DB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のみに加入している会社員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年額</a:t>
                      </a:r>
                      <a:r>
                        <a:rPr kumimoji="1" lang="en-US" altLang="ja-JP" sz="1400" dirty="0"/>
                        <a:t>81.6</a:t>
                      </a:r>
                      <a:r>
                        <a:rPr kumimoji="1" lang="ja-JP" altLang="en-US" sz="1400" dirty="0"/>
                        <a:t>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6628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公務員など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72971"/>
                  </a:ext>
                </a:extLst>
              </a:tr>
              <a:tr h="301387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zh-CN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専業主婦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夫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42543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0EA5CD4B-23DD-910C-5C7F-B7AE557D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97" y="4855702"/>
            <a:ext cx="3355421" cy="1708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055ED-6167-4831-74AA-64704A0C0756}"/>
              </a:ext>
            </a:extLst>
          </p:cNvPr>
          <p:cNvSpPr txBox="1"/>
          <p:nvPr/>
        </p:nvSpPr>
        <p:spPr>
          <a:xfrm>
            <a:off x="-12700" y="7980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円から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円単位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で設定できる。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掛金の限度額は、加入者によって異なる。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90560B-BCF8-F15F-B36C-03D6ED6F0B78}"/>
              </a:ext>
            </a:extLst>
          </p:cNvPr>
          <p:cNvSpPr txBox="1"/>
          <p:nvPr/>
        </p:nvSpPr>
        <p:spPr>
          <a:xfrm>
            <a:off x="1398107" y="4977786"/>
            <a:ext cx="3987800" cy="1464231"/>
          </a:xfrm>
          <a:prstGeom prst="wedgeRoundRectCallout">
            <a:avLst>
              <a:gd name="adj1" fmla="val -55727"/>
              <a:gd name="adj2" fmla="val 277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運営管理機関が選定・提示する商品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預貯金、投資信託、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保険商品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の中から自由に組み合わせて運用配分を決めます。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62B8D1A-8E7D-31AF-5AF8-5DD42CCF7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621"/>
          <a:stretch/>
        </p:blipFill>
        <p:spPr>
          <a:xfrm>
            <a:off x="318782" y="5201932"/>
            <a:ext cx="919434" cy="12110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A2C1DC-B9A9-4639-78AE-0B3B4B0022FD}"/>
              </a:ext>
            </a:extLst>
          </p:cNvPr>
          <p:cNvSpPr txBox="1"/>
          <p:nvPr/>
        </p:nvSpPr>
        <p:spPr>
          <a:xfrm>
            <a:off x="657924" y="1526268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※2024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月に企業年金に加入する者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の掛金限度額の上限変更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E0F043-6F5A-8854-7983-A31AFAAF3DAC}"/>
              </a:ext>
            </a:extLst>
          </p:cNvPr>
          <p:cNvSpPr txBox="1"/>
          <p:nvPr/>
        </p:nvSpPr>
        <p:spPr>
          <a:xfrm>
            <a:off x="1809794" y="4589720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上記表中の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は確定拠出年金、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は確定給付企業年金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FE3EE-5170-2477-17A7-D6C040B28F8F}"/>
              </a:ext>
            </a:extLst>
          </p:cNvPr>
          <p:cNvSpPr txBox="1"/>
          <p:nvPr/>
        </p:nvSpPr>
        <p:spPr>
          <a:xfrm>
            <a:off x="2759979" y="443282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DE213FF-845A-C3C5-3330-4A9D383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教科書該当箇所キーワード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599FE32-E286-5A31-CBE4-52461D6BB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60378"/>
              </p:ext>
            </p:extLst>
          </p:nvPr>
        </p:nvGraphicFramePr>
        <p:xfrm>
          <a:off x="223520" y="955041"/>
          <a:ext cx="8707119" cy="45534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456136565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val="4010869943"/>
                    </a:ext>
                  </a:extLst>
                </a:gridCol>
                <a:gridCol w="3881119">
                  <a:extLst>
                    <a:ext uri="{9D8B030D-6E8A-4147-A177-3AD203B41FA5}">
                      <a16:colId xmlns:a16="http://schemas.microsoft.com/office/drawing/2014/main" val="688190948"/>
                    </a:ext>
                  </a:extLst>
                </a:gridCol>
              </a:tblGrid>
              <a:tr h="4905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スライド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公民科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42019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家族、これからの生き方と家族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964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５～８、１２、２０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経済生活、経済計画、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市場経済、経済社会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51161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６、７、８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消費・環境、消費生活・環境</a:t>
                      </a:r>
                    </a:p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92207"/>
                  </a:ext>
                </a:extLst>
              </a:tr>
              <a:tr h="58457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６～１１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金融のはたらき、生活と経済、暮らしと経済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33897"/>
                  </a:ext>
                </a:extLst>
              </a:tr>
              <a:tr h="67798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３、４、１０、１１、１４、１７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共生、共生社会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55090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高齢者の尊厳と自立の支援、充実した生涯へ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3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0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431F5-AEF2-2043-6CD7-0DFB7386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2DA170D-51F8-C0AD-8C3C-3C4A6FEA07D7}"/>
              </a:ext>
            </a:extLst>
          </p:cNvPr>
          <p:cNvGrpSpPr/>
          <p:nvPr/>
        </p:nvGrpSpPr>
        <p:grpSpPr>
          <a:xfrm>
            <a:off x="1243906" y="982825"/>
            <a:ext cx="2574339" cy="1334549"/>
            <a:chOff x="1243906" y="982825"/>
            <a:chExt cx="2574339" cy="1334549"/>
          </a:xfrm>
        </p:grpSpPr>
        <p:sp>
          <p:nvSpPr>
            <p:cNvPr id="74" name="U ターン矢印 73">
              <a:extLst>
                <a:ext uri="{FF2B5EF4-FFF2-40B4-BE49-F238E27FC236}">
                  <a16:creationId xmlns:a16="http://schemas.microsoft.com/office/drawing/2014/main" id="{58D03808-8338-22FE-BF3E-308B3CA317DA}"/>
                </a:ext>
              </a:extLst>
            </p:cNvPr>
            <p:cNvSpPr/>
            <p:nvPr/>
          </p:nvSpPr>
          <p:spPr>
            <a:xfrm rot="10800000" flipH="1" flipV="1">
              <a:off x="1243906" y="1044677"/>
              <a:ext cx="2574339" cy="1272697"/>
            </a:xfrm>
            <a:prstGeom prst="uturnArrow">
              <a:avLst>
                <a:gd name="adj1" fmla="val 25000"/>
                <a:gd name="adj2" fmla="val 25000"/>
                <a:gd name="adj3" fmla="val 28923"/>
                <a:gd name="adj4" fmla="val 43750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BDFF5D03-D29D-CC5C-E736-D4E7825104B3}"/>
                </a:ext>
              </a:extLst>
            </p:cNvPr>
            <p:cNvSpPr txBox="1"/>
            <p:nvPr/>
          </p:nvSpPr>
          <p:spPr bwMode="white">
            <a:xfrm>
              <a:off x="1684189" y="982825"/>
              <a:ext cx="1576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利子・配当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70C5F4-7D12-9877-E556-93B9B15F983C}"/>
              </a:ext>
            </a:extLst>
          </p:cNvPr>
          <p:cNvGrpSpPr/>
          <p:nvPr/>
        </p:nvGrpSpPr>
        <p:grpSpPr>
          <a:xfrm>
            <a:off x="1032426" y="4103073"/>
            <a:ext cx="2635399" cy="1476069"/>
            <a:chOff x="1032426" y="4103073"/>
            <a:chExt cx="2635399" cy="1476069"/>
          </a:xfrm>
        </p:grpSpPr>
        <p:sp>
          <p:nvSpPr>
            <p:cNvPr id="17" name="U ターン矢印 16">
              <a:extLst>
                <a:ext uri="{FF2B5EF4-FFF2-40B4-BE49-F238E27FC236}">
                  <a16:creationId xmlns:a16="http://schemas.microsoft.com/office/drawing/2014/main" id="{76520BE8-9DB9-4186-383E-C0ED221C6A66}"/>
                </a:ext>
              </a:extLst>
            </p:cNvPr>
            <p:cNvSpPr/>
            <p:nvPr/>
          </p:nvSpPr>
          <p:spPr>
            <a:xfrm rot="10800000">
              <a:off x="1032426" y="4103073"/>
              <a:ext cx="2635399" cy="1403198"/>
            </a:xfrm>
            <a:prstGeom prst="uturnArrow">
              <a:avLst>
                <a:gd name="adj1" fmla="val 21255"/>
                <a:gd name="adj2" fmla="val 25000"/>
                <a:gd name="adj3" fmla="val 25000"/>
                <a:gd name="adj4" fmla="val 42252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C99BFA5-A7A8-3188-E4CF-D55391F31EE3}"/>
                </a:ext>
              </a:extLst>
            </p:cNvPr>
            <p:cNvSpPr txBox="1"/>
            <p:nvPr/>
          </p:nvSpPr>
          <p:spPr bwMode="white">
            <a:xfrm>
              <a:off x="1764339" y="511747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資産運用</a:t>
              </a:r>
            </a:p>
          </p:txBody>
        </p:sp>
      </p:grpSp>
      <p:sp>
        <p:nvSpPr>
          <p:cNvPr id="78" name="U ターン矢印 77">
            <a:extLst>
              <a:ext uri="{FF2B5EF4-FFF2-40B4-BE49-F238E27FC236}">
                <a16:creationId xmlns:a16="http://schemas.microsoft.com/office/drawing/2014/main" id="{B3DDB55A-EE0C-D31C-2636-7E58FB10CB80}"/>
              </a:ext>
            </a:extLst>
          </p:cNvPr>
          <p:cNvSpPr/>
          <p:nvPr/>
        </p:nvSpPr>
        <p:spPr>
          <a:xfrm rot="10800000" flipH="1" flipV="1">
            <a:off x="5384703" y="964687"/>
            <a:ext cx="2574339" cy="1335600"/>
          </a:xfrm>
          <a:prstGeom prst="uturnArrow">
            <a:avLst>
              <a:gd name="adj1" fmla="val 25000"/>
              <a:gd name="adj2" fmla="val 25000"/>
              <a:gd name="adj3" fmla="val 28923"/>
              <a:gd name="adj4" fmla="val 46077"/>
              <a:gd name="adj5" fmla="val 100000"/>
            </a:avLst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D61DFC60-505B-C6E0-4736-E271CB67EDFD}"/>
              </a:ext>
            </a:extLst>
          </p:cNvPr>
          <p:cNvGraphicFramePr>
            <a:graphicFrameLocks noGrp="1"/>
          </p:cNvGraphicFramePr>
          <p:nvPr/>
        </p:nvGraphicFramePr>
        <p:xfrm>
          <a:off x="200460" y="2333296"/>
          <a:ext cx="2474310" cy="205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企業等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84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48ABCEB-D4E6-8602-CE8C-8AE42B14CC6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1B6453-1CAD-25E2-B102-B24344E0F235}"/>
              </a:ext>
            </a:extLst>
          </p:cNvPr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F0D259F-EFEE-CBE9-9791-5B5BD180CC3A}"/>
              </a:ext>
            </a:extLst>
          </p:cNvPr>
          <p:cNvGraphicFramePr>
            <a:graphicFrameLocks noGrp="1"/>
          </p:cNvGraphicFramePr>
          <p:nvPr/>
        </p:nvGraphicFramePr>
        <p:xfrm>
          <a:off x="2992219" y="2045120"/>
          <a:ext cx="3064932" cy="2661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保険会社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076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図 35">
            <a:extLst>
              <a:ext uri="{FF2B5EF4-FFF2-40B4-BE49-F238E27FC236}">
                <a16:creationId xmlns:a16="http://schemas.microsoft.com/office/drawing/2014/main" id="{FB22E950-75CE-B341-A2A2-310B07D12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53" y="2680938"/>
            <a:ext cx="1357799" cy="1789826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BCC65A-2933-4F26-1225-5B996EB8E736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社会や経済にもかかわる保険会社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B9971FB-A4A4-103C-D82A-5F9C003E3E3C}"/>
              </a:ext>
            </a:extLst>
          </p:cNvPr>
          <p:cNvGrpSpPr/>
          <p:nvPr/>
        </p:nvGrpSpPr>
        <p:grpSpPr>
          <a:xfrm>
            <a:off x="398323" y="2922161"/>
            <a:ext cx="919834" cy="921849"/>
            <a:chOff x="859671" y="2512130"/>
            <a:chExt cx="2611265" cy="3437997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3904308-34C1-855A-BC50-C63BB83B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310C3FF-B5D5-E0B2-6726-F2596D81B780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D7049AD-F771-F131-FB97-F06097A1D297}"/>
              </a:ext>
            </a:extLst>
          </p:cNvPr>
          <p:cNvGrpSpPr/>
          <p:nvPr/>
        </p:nvGrpSpPr>
        <p:grpSpPr>
          <a:xfrm>
            <a:off x="600301" y="3453230"/>
            <a:ext cx="919834" cy="921849"/>
            <a:chOff x="859671" y="2512130"/>
            <a:chExt cx="2611265" cy="3437997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C8C5F07-D5F8-272F-9C95-9FFC70AE7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AEC1C8C-A747-B4A6-AF4A-D83A571B7F8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26DA6BF-5128-38CA-5B20-3885D983C00F}"/>
              </a:ext>
            </a:extLst>
          </p:cNvPr>
          <p:cNvGrpSpPr/>
          <p:nvPr/>
        </p:nvGrpSpPr>
        <p:grpSpPr>
          <a:xfrm>
            <a:off x="1388272" y="2937151"/>
            <a:ext cx="919834" cy="921849"/>
            <a:chOff x="859671" y="2512130"/>
            <a:chExt cx="2611265" cy="3437997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8B6FA55-B92D-D769-A858-0802D48E7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FE9BD64-03B0-F24F-F9DB-9D0D3D6D3166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E0D841A-CDB2-2C15-935F-CA26E3EA55F5}"/>
              </a:ext>
            </a:extLst>
          </p:cNvPr>
          <p:cNvGrpSpPr/>
          <p:nvPr/>
        </p:nvGrpSpPr>
        <p:grpSpPr>
          <a:xfrm>
            <a:off x="1596736" y="3463006"/>
            <a:ext cx="919834" cy="921849"/>
            <a:chOff x="859671" y="2512130"/>
            <a:chExt cx="2611265" cy="3437997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2614D11-A0C9-3B3C-52E0-CC2B2CF85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2161333-8794-0E2F-66C4-C138EA4E132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D85D2861-EBEF-1060-D46E-C408F51606E7}"/>
              </a:ext>
            </a:extLst>
          </p:cNvPr>
          <p:cNvSpPr/>
          <p:nvPr/>
        </p:nvSpPr>
        <p:spPr>
          <a:xfrm>
            <a:off x="94593" y="5826156"/>
            <a:ext cx="5776854" cy="982133"/>
          </a:xfrm>
          <a:prstGeom prst="wedgeRoundRectCallout">
            <a:avLst>
              <a:gd name="adj1" fmla="val 7804"/>
              <a:gd name="adj2" fmla="val -766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000" dirty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例えば、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・企業が発行する株式</a:t>
            </a:r>
            <a:r>
              <a:rPr kumimoji="1" lang="ja-JP" altLang="en-US" dirty="0">
                <a:solidFill>
                  <a:schemeClr val="accent2"/>
                </a:solidFill>
              </a:rPr>
              <a:t>や社債</a:t>
            </a:r>
            <a:r>
              <a:rPr lang="ja-JP" altLang="en-US" dirty="0">
                <a:solidFill>
                  <a:schemeClr val="accent2"/>
                </a:solidFill>
              </a:rPr>
              <a:t>、国が発行する国債</a:t>
            </a:r>
            <a:r>
              <a:rPr kumimoji="1" lang="ja-JP" altLang="en-US" dirty="0">
                <a:solidFill>
                  <a:schemeClr val="accent2"/>
                </a:solidFill>
              </a:rPr>
              <a:t>を購入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・企業にお金を貸す　</a:t>
            </a:r>
          </a:p>
          <a:p>
            <a:r>
              <a:rPr lang="ja-JP" altLang="en-US" sz="2000" dirty="0">
                <a:solidFill>
                  <a:schemeClr val="accent2"/>
                </a:solidFill>
              </a:rPr>
              <a:t>　　　　　　　　　　　　　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75203A-F90D-0553-50F6-3A68444441EC}"/>
              </a:ext>
            </a:extLst>
          </p:cNvPr>
          <p:cNvGrpSpPr/>
          <p:nvPr/>
        </p:nvGrpSpPr>
        <p:grpSpPr>
          <a:xfrm>
            <a:off x="5231252" y="4124621"/>
            <a:ext cx="2574213" cy="1476000"/>
            <a:chOff x="5045870" y="4451926"/>
            <a:chExt cx="2759595" cy="1451835"/>
          </a:xfrm>
          <a:solidFill>
            <a:schemeClr val="accent1"/>
          </a:solidFill>
        </p:grpSpPr>
        <p:sp>
          <p:nvSpPr>
            <p:cNvPr id="79" name="U ターン矢印 78">
              <a:extLst>
                <a:ext uri="{FF2B5EF4-FFF2-40B4-BE49-F238E27FC236}">
                  <a16:creationId xmlns:a16="http://schemas.microsoft.com/office/drawing/2014/main" id="{9D8A456A-8658-A220-FB19-F2DFE65670FC}"/>
                </a:ext>
              </a:extLst>
            </p:cNvPr>
            <p:cNvSpPr/>
            <p:nvPr/>
          </p:nvSpPr>
          <p:spPr>
            <a:xfrm rot="10800000">
              <a:off x="5045870" y="4451926"/>
              <a:ext cx="2759595" cy="1396609"/>
            </a:xfrm>
            <a:prstGeom prst="uturnArrow">
              <a:avLst>
                <a:gd name="adj1" fmla="val 24260"/>
                <a:gd name="adj2" fmla="val 25000"/>
                <a:gd name="adj3" fmla="val 25000"/>
                <a:gd name="adj4" fmla="val 43750"/>
                <a:gd name="adj5" fmla="val 57974"/>
              </a:avLst>
            </a:prstGeom>
            <a:grp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FC394071-40CD-D01C-B02E-D115D51FCD00}"/>
                </a:ext>
              </a:extLst>
            </p:cNvPr>
            <p:cNvSpPr txBox="1"/>
            <p:nvPr/>
          </p:nvSpPr>
          <p:spPr bwMode="white">
            <a:xfrm>
              <a:off x="6025335" y="5442096"/>
              <a:ext cx="110799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77" name="表 76">
            <a:extLst>
              <a:ext uri="{FF2B5EF4-FFF2-40B4-BE49-F238E27FC236}">
                <a16:creationId xmlns:a16="http://schemas.microsoft.com/office/drawing/2014/main" id="{C745B35C-E7D2-9391-E90C-6AC459B12F04}"/>
              </a:ext>
            </a:extLst>
          </p:cNvPr>
          <p:cNvGraphicFramePr>
            <a:graphicFrameLocks noGrp="1"/>
          </p:cNvGraphicFramePr>
          <p:nvPr/>
        </p:nvGraphicFramePr>
        <p:xfrm>
          <a:off x="6371186" y="2333295"/>
          <a:ext cx="2474310" cy="2041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家計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859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41DB321-FC9A-9622-3C22-48278821EDAE}"/>
              </a:ext>
            </a:extLst>
          </p:cNvPr>
          <p:cNvSpPr txBox="1"/>
          <p:nvPr/>
        </p:nvSpPr>
        <p:spPr bwMode="white">
          <a:xfrm>
            <a:off x="5871447" y="908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14037CEB-BF91-DA93-8C12-CE713F958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148" y="1192615"/>
            <a:ext cx="1129112" cy="112133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187C274-78B1-2262-BEDA-33D5FC3A779E}"/>
              </a:ext>
            </a:extLst>
          </p:cNvPr>
          <p:cNvGrpSpPr/>
          <p:nvPr/>
        </p:nvGrpSpPr>
        <p:grpSpPr>
          <a:xfrm>
            <a:off x="6600259" y="2919752"/>
            <a:ext cx="2043870" cy="1322473"/>
            <a:chOff x="6600259" y="2919752"/>
            <a:chExt cx="2043870" cy="1322473"/>
          </a:xfrm>
        </p:grpSpPr>
        <p:pic>
          <p:nvPicPr>
            <p:cNvPr id="85" name="図 8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39246A1-2DB6-AB4D-4928-E60737C65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259" y="2919752"/>
              <a:ext cx="392083" cy="759659"/>
            </a:xfrm>
            <a:prstGeom prst="rect">
              <a:avLst/>
            </a:prstGeom>
          </p:spPr>
        </p:pic>
        <p:pic>
          <p:nvPicPr>
            <p:cNvPr id="86" name="図 85" descr="ウィンドウ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54191BA4-C62F-6F62-BE48-C940376B3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4457"/>
            <a:stretch/>
          </p:blipFill>
          <p:spPr>
            <a:xfrm>
              <a:off x="6992342" y="3436444"/>
              <a:ext cx="985732" cy="805781"/>
            </a:xfrm>
            <a:prstGeom prst="rect">
              <a:avLst/>
            </a:prstGeom>
          </p:spPr>
        </p:pic>
        <p:pic>
          <p:nvPicPr>
            <p:cNvPr id="88" name="図 87" descr="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CC353FC9-9907-4FFD-4B00-CCB6DA23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9087" y="3007296"/>
              <a:ext cx="501391" cy="481951"/>
            </a:xfrm>
            <a:prstGeom prst="rect">
              <a:avLst/>
            </a:prstGeom>
          </p:spPr>
        </p:pic>
        <p:pic>
          <p:nvPicPr>
            <p:cNvPr id="89" name="図 88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D7404F20-3420-418A-EFB9-C875A4B77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0360" y="3101553"/>
              <a:ext cx="673769" cy="722906"/>
            </a:xfrm>
            <a:prstGeom prst="rect">
              <a:avLst/>
            </a:prstGeom>
          </p:spPr>
        </p:pic>
      </p:grpSp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9AC151EB-1CB4-3F11-0E05-5C014C2D2E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188" y="5190623"/>
            <a:ext cx="1378043" cy="117453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7B9F2F1-FD90-438E-0498-1E71760AD0C5}"/>
              </a:ext>
            </a:extLst>
          </p:cNvPr>
          <p:cNvSpPr/>
          <p:nvPr/>
        </p:nvSpPr>
        <p:spPr>
          <a:xfrm>
            <a:off x="2042123" y="2748624"/>
            <a:ext cx="4843581" cy="1698526"/>
          </a:xfrm>
          <a:prstGeom prst="roundRect">
            <a:avLst/>
          </a:prstGeom>
          <a:solidFill>
            <a:srgbClr val="FF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保険会社は、金融機関として、社会や経済を支えています（間接金融）。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42CAD1-3FA6-D1B8-6694-2EC762B9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300" y="6416166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20</a:t>
            </a:fld>
            <a:endParaRPr lang="ja-JP" altLang="en-US" sz="1800" dirty="0"/>
          </a:p>
        </p:txBody>
      </p:sp>
      <p:pic>
        <p:nvPicPr>
          <p:cNvPr id="11" name="図 10" descr="ロゴ&#10;&#10;中程度の精度で自動的に生成された説明">
            <a:extLst>
              <a:ext uri="{FF2B5EF4-FFF2-40B4-BE49-F238E27FC236}">
                <a16:creationId xmlns:a16="http://schemas.microsoft.com/office/drawing/2014/main" id="{0D86A2C0-2238-C5CB-2FA4-38B7E09264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7" y="765640"/>
            <a:ext cx="1357799" cy="8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資産形成のための元手について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5DB86C-EC60-104C-4BA2-553BBD2134D3}"/>
              </a:ext>
            </a:extLst>
          </p:cNvPr>
          <p:cNvSpPr txBox="1"/>
          <p:nvPr/>
        </p:nvSpPr>
        <p:spPr>
          <a:xfrm>
            <a:off x="347664" y="4921401"/>
            <a:ext cx="8379617" cy="10741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リスク管理をして、収入・支出を安定させることが、資産形成をする上での前提となります。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24A013-4CE0-E720-1ADD-7872B0C3A23E}"/>
              </a:ext>
            </a:extLst>
          </p:cNvPr>
          <p:cNvSpPr txBox="1"/>
          <p:nvPr/>
        </p:nvSpPr>
        <p:spPr>
          <a:xfrm>
            <a:off x="347664" y="4037284"/>
            <a:ext cx="857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収入＞支出のときに元手は確保できますが、何らかの大きなリスクによって、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収入＜支出になる可能性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があります。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460D98-BDF7-5F4D-2A1B-5B2DB6032650}"/>
              </a:ext>
            </a:extLst>
          </p:cNvPr>
          <p:cNvSpPr txBox="1"/>
          <p:nvPr/>
        </p:nvSpPr>
        <p:spPr>
          <a:xfrm>
            <a:off x="0" y="6229151"/>
            <a:ext cx="733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 ①収入は可処分所得、支出は消費支出のデータから試算。　②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64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歳は全国勤労者世帯の世帯主年齢階級別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世帯あたりの家計収支。　③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79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歳は高齢夫婦無職世帯の家計収支。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歳以上は高齢単身世帯の家計収支。　⑤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歳以降は同い年の夫婦が、平均寿命である夫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歳、妻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87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歳まで生存として試算。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＊総務省「家計調査年報（家計収支編）」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年）をもとに生命保険文化センターが作成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1BC43B8-1C58-4900-6A6D-A500027A63A7}"/>
              </a:ext>
            </a:extLst>
          </p:cNvPr>
          <p:cNvGrpSpPr/>
          <p:nvPr/>
        </p:nvGrpSpPr>
        <p:grpSpPr>
          <a:xfrm>
            <a:off x="300038" y="517621"/>
            <a:ext cx="8532017" cy="3554339"/>
            <a:chOff x="300038" y="517621"/>
            <a:chExt cx="8532017" cy="355433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1D398D9-3321-E00A-1C9C-0A9FD6608D8F}"/>
                </a:ext>
              </a:extLst>
            </p:cNvPr>
            <p:cNvGrpSpPr/>
            <p:nvPr/>
          </p:nvGrpSpPr>
          <p:grpSpPr>
            <a:xfrm>
              <a:off x="300038" y="517621"/>
              <a:ext cx="8532017" cy="3554339"/>
              <a:chOff x="300038" y="517621"/>
              <a:chExt cx="8532017" cy="3554339"/>
            </a:xfrm>
          </p:grpSpPr>
          <p:pic>
            <p:nvPicPr>
              <p:cNvPr id="17" name="図 16" descr="グラフィカル ユーザー インターフェイス&#10;&#10;自動的に生成された説明">
                <a:extLst>
                  <a:ext uri="{FF2B5EF4-FFF2-40B4-BE49-F238E27FC236}">
                    <a16:creationId xmlns:a16="http://schemas.microsoft.com/office/drawing/2014/main" id="{A60651A7-55A2-D15E-D3F6-CBA3D061F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768"/>
              <a:stretch/>
            </p:blipFill>
            <p:spPr>
              <a:xfrm>
                <a:off x="300038" y="517621"/>
                <a:ext cx="8379617" cy="3554339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BA719EA-D6C4-9F44-8173-660E9DA52E87}"/>
                  </a:ext>
                </a:extLst>
              </p:cNvPr>
              <p:cNvSpPr txBox="1"/>
              <p:nvPr/>
            </p:nvSpPr>
            <p:spPr>
              <a:xfrm>
                <a:off x="7937500" y="2294790"/>
                <a:ext cx="894555" cy="5777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</p:grpSp>
        <p:pic>
          <p:nvPicPr>
            <p:cNvPr id="4" name="図 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2B14BEB4-3310-F913-F178-747BA7BF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5" r="19768" b="71981"/>
            <a:stretch/>
          </p:blipFill>
          <p:spPr>
            <a:xfrm>
              <a:off x="7915273" y="1928408"/>
              <a:ext cx="754855" cy="995894"/>
            </a:xfrm>
            <a:prstGeom prst="rect">
              <a:avLst/>
            </a:prstGeom>
          </p:spPr>
        </p:pic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F223CD8-63F4-C27F-8543-AEF1333FEC3C}"/>
              </a:ext>
            </a:extLst>
          </p:cNvPr>
          <p:cNvGrpSpPr/>
          <p:nvPr/>
        </p:nvGrpSpPr>
        <p:grpSpPr>
          <a:xfrm>
            <a:off x="1869908" y="1315610"/>
            <a:ext cx="1603076" cy="2197056"/>
            <a:chOff x="1869908" y="1315610"/>
            <a:chExt cx="1603076" cy="2197056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B383B1D-FC9C-1E92-D098-632608E9DFFA}"/>
                </a:ext>
              </a:extLst>
            </p:cNvPr>
            <p:cNvGrpSpPr/>
            <p:nvPr/>
          </p:nvGrpSpPr>
          <p:grpSpPr>
            <a:xfrm>
              <a:off x="1869908" y="1315610"/>
              <a:ext cx="1603076" cy="2197056"/>
              <a:chOff x="1869908" y="1315610"/>
              <a:chExt cx="1603076" cy="2197056"/>
            </a:xfrm>
          </p:grpSpPr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C595B888-BDD4-70A4-F29F-0C595BA1DB4F}"/>
                  </a:ext>
                </a:extLst>
              </p:cNvPr>
              <p:cNvGrpSpPr/>
              <p:nvPr/>
            </p:nvGrpSpPr>
            <p:grpSpPr>
              <a:xfrm>
                <a:off x="1869908" y="1430181"/>
                <a:ext cx="1603076" cy="2082485"/>
                <a:chOff x="1869908" y="1430181"/>
                <a:chExt cx="1603076" cy="2082485"/>
              </a:xfrm>
            </p:grpSpPr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B1F05EFE-1E4B-8088-147C-8F7459A8BA70}"/>
                    </a:ext>
                  </a:extLst>
                </p:cNvPr>
                <p:cNvGrpSpPr/>
                <p:nvPr/>
              </p:nvGrpSpPr>
              <p:grpSpPr>
                <a:xfrm>
                  <a:off x="1869908" y="1430181"/>
                  <a:ext cx="1603076" cy="2082485"/>
                  <a:chOff x="-2336801" y="2135867"/>
                  <a:chExt cx="1603076" cy="2082485"/>
                </a:xfrm>
              </p:grpSpPr>
              <p:grpSp>
                <p:nvGrpSpPr>
                  <p:cNvPr id="53" name="グループ化 52">
                    <a:extLst>
                      <a:ext uri="{FF2B5EF4-FFF2-40B4-BE49-F238E27FC236}">
                        <a16:creationId xmlns:a16="http://schemas.microsoft.com/office/drawing/2014/main" id="{DEA914F0-FE7A-7032-8C8C-3B62CC67C10F}"/>
                      </a:ext>
                    </a:extLst>
                  </p:cNvPr>
                  <p:cNvGrpSpPr/>
                  <p:nvPr/>
                </p:nvGrpSpPr>
                <p:grpSpPr>
                  <a:xfrm>
                    <a:off x="-2336801" y="2165026"/>
                    <a:ext cx="1603076" cy="2053326"/>
                    <a:chOff x="-2336801" y="2165026"/>
                    <a:chExt cx="1603076" cy="2053326"/>
                  </a:xfrm>
                </p:grpSpPr>
                <p:grpSp>
                  <p:nvGrpSpPr>
                    <p:cNvPr id="32" name="グループ化 31">
                      <a:extLst>
                        <a:ext uri="{FF2B5EF4-FFF2-40B4-BE49-F238E27FC236}">
                          <a16:creationId xmlns:a16="http://schemas.microsoft.com/office/drawing/2014/main" id="{A2469FB9-36DA-5C37-2E48-DB4ED8B4DB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336801" y="2165026"/>
                      <a:ext cx="1603076" cy="2053326"/>
                      <a:chOff x="-3060701" y="2226574"/>
                      <a:chExt cx="1603076" cy="2053326"/>
                    </a:xfrm>
                  </p:grpSpPr>
                  <p:pic>
                    <p:nvPicPr>
                      <p:cNvPr id="21" name="図 20" descr="グラフィカル ユーザー インターフェイス&#10;&#10;自動的に生成された説明">
                        <a:extLst>
                          <a:ext uri="{FF2B5EF4-FFF2-40B4-BE49-F238E27FC236}">
                            <a16:creationId xmlns:a16="http://schemas.microsoft.com/office/drawing/2014/main" id="{B3ECA89B-D059-3B69-40D6-A7D9B018FA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24" t="30139" r="71136" b="15743"/>
                      <a:stretch/>
                    </p:blipFill>
                    <p:spPr>
                      <a:xfrm>
                        <a:off x="-3060701" y="2356338"/>
                        <a:ext cx="1435101" cy="192356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8" name="フリーフォーム: 図形 27">
                        <a:extLst>
                          <a:ext uri="{FF2B5EF4-FFF2-40B4-BE49-F238E27FC236}">
                            <a16:creationId xmlns:a16="http://schemas.microsoft.com/office/drawing/2014/main" id="{3EECC759-17BC-83E7-14A7-54C67A739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912853" y="2226574"/>
                        <a:ext cx="1455228" cy="1909596"/>
                      </a:xfrm>
                      <a:custGeom>
                        <a:avLst/>
                        <a:gdLst>
                          <a:gd name="connsiteX0" fmla="*/ 0 w 1282700"/>
                          <a:gd name="connsiteY0" fmla="*/ 0 h 1485973"/>
                          <a:gd name="connsiteX1" fmla="*/ 596900 w 1282700"/>
                          <a:gd name="connsiteY1" fmla="*/ 1485900 h 1485973"/>
                          <a:gd name="connsiteX2" fmla="*/ 1282700 w 1282700"/>
                          <a:gd name="connsiteY2" fmla="*/ 50800 h 1485973"/>
                          <a:gd name="connsiteX0" fmla="*/ 0 w 1437975"/>
                          <a:gd name="connsiteY0" fmla="*/ 423652 h 1909596"/>
                          <a:gd name="connsiteX1" fmla="*/ 596900 w 1437975"/>
                          <a:gd name="connsiteY1" fmla="*/ 1909552 h 1909596"/>
                          <a:gd name="connsiteX2" fmla="*/ 1437975 w 1437975"/>
                          <a:gd name="connsiteY2" fmla="*/ 0 h 1909596"/>
                          <a:gd name="connsiteX0" fmla="*/ 0 w 1455228"/>
                          <a:gd name="connsiteY0" fmla="*/ 397772 h 1909596"/>
                          <a:gd name="connsiteX1" fmla="*/ 614153 w 1455228"/>
                          <a:gd name="connsiteY1" fmla="*/ 1909552 h 1909596"/>
                          <a:gd name="connsiteX2" fmla="*/ 1455228 w 1455228"/>
                          <a:gd name="connsiteY2" fmla="*/ 0 h 19095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5228" h="1909596">
                            <a:moveTo>
                              <a:pt x="0" y="397772"/>
                            </a:moveTo>
                            <a:cubicBezTo>
                              <a:pt x="191558" y="1136488"/>
                              <a:pt x="400370" y="1901085"/>
                              <a:pt x="614153" y="1909552"/>
                            </a:cubicBezTo>
                            <a:cubicBezTo>
                              <a:pt x="827936" y="1918019"/>
                              <a:pt x="1219219" y="721783"/>
                              <a:pt x="1455228" y="0"/>
                            </a:cubicBezTo>
                          </a:path>
                        </a:pathLst>
                      </a:custGeom>
                      <a:ln w="38100"/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</p:grpSp>
                <p:grpSp>
                  <p:nvGrpSpPr>
                    <p:cNvPr id="52" name="グループ化 51">
                      <a:extLst>
                        <a:ext uri="{FF2B5EF4-FFF2-40B4-BE49-F238E27FC236}">
                          <a16:creationId xmlns:a16="http://schemas.microsoft.com/office/drawing/2014/main" id="{8851ACD8-7686-974B-D58F-EBB7FA3ECF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66823" y="3252158"/>
                      <a:ext cx="828136" cy="785007"/>
                      <a:chOff x="-1966823" y="3252158"/>
                      <a:chExt cx="828136" cy="785007"/>
                    </a:xfrm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p:grpSpPr>
                  <p:sp>
                    <p:nvSpPr>
                      <p:cNvPr id="49" name="フリーフォーム: 図形 48">
                        <a:extLst>
                          <a:ext uri="{FF2B5EF4-FFF2-40B4-BE49-F238E27FC236}">
                            <a16:creationId xmlns:a16="http://schemas.microsoft.com/office/drawing/2014/main" id="{A004DBD8-CAA0-B1F0-E328-B59B414A12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66823" y="3252158"/>
                        <a:ext cx="828135" cy="785007"/>
                      </a:xfrm>
                      <a:custGeom>
                        <a:avLst/>
                        <a:gdLst>
                          <a:gd name="connsiteX0" fmla="*/ 0 w 828136"/>
                          <a:gd name="connsiteY0" fmla="*/ 0 h 785007"/>
                          <a:gd name="connsiteX1" fmla="*/ 379563 w 828136"/>
                          <a:gd name="connsiteY1" fmla="*/ 785004 h 785007"/>
                          <a:gd name="connsiteX2" fmla="*/ 828136 w 828136"/>
                          <a:gd name="connsiteY2" fmla="*/ 8627 h 785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28136" h="785007">
                            <a:moveTo>
                              <a:pt x="0" y="0"/>
                            </a:moveTo>
                            <a:cubicBezTo>
                              <a:pt x="120770" y="391783"/>
                              <a:pt x="241540" y="783566"/>
                              <a:pt x="379563" y="785004"/>
                            </a:cubicBezTo>
                            <a:cubicBezTo>
                              <a:pt x="517586" y="786442"/>
                              <a:pt x="672861" y="397534"/>
                              <a:pt x="828136" y="8627"/>
                            </a:cubicBezTo>
                          </a:path>
                        </a:pathLst>
                      </a:custGeom>
                      <a:grpFill/>
                      <a:ln w="31750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cxnSp>
                    <p:nvCxnSpPr>
                      <p:cNvPr id="51" name="直線コネクタ 50">
                        <a:extLst>
                          <a:ext uri="{FF2B5EF4-FFF2-40B4-BE49-F238E27FC236}">
                            <a16:creationId xmlns:a16="http://schemas.microsoft.com/office/drawing/2014/main" id="{F8A7A0DB-0FCA-B941-BD69-A69913BEF342}"/>
                          </a:ext>
                        </a:extLst>
                      </p:cNvPr>
                      <p:cNvCxnSpPr>
                        <a:cxnSpLocks/>
                        <a:stCxn id="49" idx="0"/>
                      </p:cNvCxnSpPr>
                      <p:nvPr/>
                    </p:nvCxnSpPr>
                    <p:spPr>
                      <a:xfrm>
                        <a:off x="-1966823" y="3252158"/>
                        <a:ext cx="828136" cy="0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8" name="グループ化 57">
                    <a:extLst>
                      <a:ext uri="{FF2B5EF4-FFF2-40B4-BE49-F238E27FC236}">
                        <a16:creationId xmlns:a16="http://schemas.microsoft.com/office/drawing/2014/main" id="{688BFE5A-0DC7-CAE8-5332-160FD625348D}"/>
                      </a:ext>
                    </a:extLst>
                  </p:cNvPr>
                  <p:cNvGrpSpPr/>
                  <p:nvPr/>
                </p:nvGrpSpPr>
                <p:grpSpPr>
                  <a:xfrm>
                    <a:off x="-2171699" y="2135867"/>
                    <a:ext cx="1208524" cy="1061207"/>
                    <a:chOff x="-2171699" y="2135867"/>
                    <a:chExt cx="1208524" cy="1061207"/>
                  </a:xfrm>
                </p:grpSpPr>
                <p:sp>
                  <p:nvSpPr>
                    <p:cNvPr id="56" name="台形 55">
                      <a:extLst>
                        <a:ext uri="{FF2B5EF4-FFF2-40B4-BE49-F238E27FC236}">
                          <a16:creationId xmlns:a16="http://schemas.microsoft.com/office/drawing/2014/main" id="{0257D3B7-F2E8-3BE5-8D09-B192CE8161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-2136366" y="2566085"/>
                      <a:ext cx="1173190" cy="630989"/>
                    </a:xfrm>
                    <a:prstGeom prst="trapezoid">
                      <a:avLst>
                        <a:gd name="adj" fmla="val 30243"/>
                      </a:avLst>
                    </a:prstGeom>
                    <a:solidFill>
                      <a:schemeClr val="bg1"/>
                    </a:solidFill>
                    <a:ln w="317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" name="台形 56">
                      <a:extLst>
                        <a:ext uri="{FF2B5EF4-FFF2-40B4-BE49-F238E27FC236}">
                          <a16:creationId xmlns:a16="http://schemas.microsoft.com/office/drawing/2014/main" id="{A9B73C13-9718-C747-EE8D-4EDABA82D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71699" y="2135867"/>
                      <a:ext cx="1208524" cy="420809"/>
                    </a:xfrm>
                    <a:prstGeom prst="trapezoid">
                      <a:avLst/>
                    </a:prstGeom>
                    <a:solidFill>
                      <a:schemeClr val="bg1"/>
                    </a:solidFill>
                    <a:ln w="317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61" name="直角三角形 60">
                  <a:extLst>
                    <a:ext uri="{FF2B5EF4-FFF2-40B4-BE49-F238E27FC236}">
                      <a16:creationId xmlns:a16="http://schemas.microsoft.com/office/drawing/2014/main" id="{E80376DE-EFEA-4EC5-3169-B0FBF14FE64C}"/>
                    </a:ext>
                  </a:extLst>
                </p:cNvPr>
                <p:cNvSpPr/>
                <p:nvPr/>
              </p:nvSpPr>
              <p:spPr>
                <a:xfrm flipV="1">
                  <a:off x="3076647" y="1481896"/>
                  <a:ext cx="358959" cy="1009491"/>
                </a:xfrm>
                <a:prstGeom prst="rtTriangle">
                  <a:avLst/>
                </a:prstGeom>
                <a:solidFill>
                  <a:schemeClr val="bg1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490DB002-D284-87F5-7C6E-EFF3234A02B8}"/>
                  </a:ext>
                </a:extLst>
              </p:cNvPr>
              <p:cNvGrpSpPr/>
              <p:nvPr/>
            </p:nvGrpSpPr>
            <p:grpSpPr>
              <a:xfrm>
                <a:off x="2096899" y="1315610"/>
                <a:ext cx="1311735" cy="1072667"/>
                <a:chOff x="2096899" y="1315610"/>
                <a:chExt cx="1311735" cy="1072667"/>
              </a:xfrm>
            </p:grpSpPr>
            <p:pic>
              <p:nvPicPr>
                <p:cNvPr id="64" name="図 63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FECD714C-B35F-A02F-EAE4-ECD06678A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7" t="12761" r="83479" b="67068"/>
                <a:stretch/>
              </p:blipFill>
              <p:spPr>
                <a:xfrm>
                  <a:off x="2096899" y="1315610"/>
                  <a:ext cx="1311735" cy="716948"/>
                </a:xfrm>
                <a:prstGeom prst="rect">
                  <a:avLst/>
                </a:prstGeom>
              </p:spPr>
            </p:pic>
            <p:pic>
              <p:nvPicPr>
                <p:cNvPr id="65" name="図 64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115C7279-DBD1-D8BA-3712-B5782C887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7" t="23744" r="83479" b="67068"/>
                <a:stretch/>
              </p:blipFill>
              <p:spPr>
                <a:xfrm>
                  <a:off x="2096900" y="2061717"/>
                  <a:ext cx="1146634" cy="32656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585AE0E0-E0D9-0E2A-E29E-C29E5F8E0B89}"/>
                </a:ext>
              </a:extLst>
            </p:cNvPr>
            <p:cNvSpPr txBox="1"/>
            <p:nvPr/>
          </p:nvSpPr>
          <p:spPr>
            <a:xfrm>
              <a:off x="2423395" y="2301756"/>
              <a:ext cx="58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</a:rPr>
                <a:t>329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E719DD3-8894-F0CD-CD75-842505DC83B1}"/>
              </a:ext>
            </a:extLst>
          </p:cNvPr>
          <p:cNvGrpSpPr/>
          <p:nvPr/>
        </p:nvGrpSpPr>
        <p:grpSpPr>
          <a:xfrm>
            <a:off x="7929649" y="1925535"/>
            <a:ext cx="916782" cy="995894"/>
            <a:chOff x="7915273" y="1928408"/>
            <a:chExt cx="916782" cy="995894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730ED67-0801-E267-C01D-E4218038F7ED}"/>
                </a:ext>
              </a:extLst>
            </p:cNvPr>
            <p:cNvSpPr txBox="1"/>
            <p:nvPr/>
          </p:nvSpPr>
          <p:spPr>
            <a:xfrm>
              <a:off x="7937500" y="2294790"/>
              <a:ext cx="894555" cy="577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76" name="図 75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3D1C0A8A-50E5-8C1F-C27E-0E5A285C3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5" r="19768" b="71981"/>
            <a:stretch/>
          </p:blipFill>
          <p:spPr>
            <a:xfrm>
              <a:off x="7915273" y="1928408"/>
              <a:ext cx="754855" cy="995894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B30A861-A0E1-256B-B775-256F00A3B553}"/>
              </a:ext>
            </a:extLst>
          </p:cNvPr>
          <p:cNvGrpSpPr/>
          <p:nvPr/>
        </p:nvGrpSpPr>
        <p:grpSpPr>
          <a:xfrm>
            <a:off x="1335875" y="733244"/>
            <a:ext cx="3758742" cy="2925336"/>
            <a:chOff x="1335875" y="733244"/>
            <a:chExt cx="3758742" cy="2925336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53C32E35-2731-F8C7-FA5B-DE2B068EB82E}"/>
                </a:ext>
              </a:extLst>
            </p:cNvPr>
            <p:cNvSpPr/>
            <p:nvPr/>
          </p:nvSpPr>
          <p:spPr>
            <a:xfrm>
              <a:off x="1335875" y="832019"/>
              <a:ext cx="1915065" cy="593420"/>
            </a:xfrm>
            <a:prstGeom prst="wedgeEllipseCallout">
              <a:avLst>
                <a:gd name="adj1" fmla="val 101974"/>
                <a:gd name="adj2" fmla="val 168734"/>
              </a:avLst>
            </a:prstGeom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9A60FB3B-CA1D-6958-A50D-91DC69E1C1E5}"/>
                </a:ext>
              </a:extLst>
            </p:cNvPr>
            <p:cNvGrpSpPr/>
            <p:nvPr/>
          </p:nvGrpSpPr>
          <p:grpSpPr>
            <a:xfrm>
              <a:off x="4228865" y="733244"/>
              <a:ext cx="865752" cy="2925336"/>
              <a:chOff x="4228865" y="733244"/>
              <a:chExt cx="865752" cy="2925336"/>
            </a:xfrm>
          </p:grpSpPr>
          <p:sp>
            <p:nvSpPr>
              <p:cNvPr id="129" name="直角三角形 128">
                <a:extLst>
                  <a:ext uri="{FF2B5EF4-FFF2-40B4-BE49-F238E27FC236}">
                    <a16:creationId xmlns:a16="http://schemas.microsoft.com/office/drawing/2014/main" id="{D2A4C1ED-2932-EC19-004F-E2F9EF932D36}"/>
                  </a:ext>
                </a:extLst>
              </p:cNvPr>
              <p:cNvSpPr/>
              <p:nvPr/>
            </p:nvSpPr>
            <p:spPr>
              <a:xfrm>
                <a:off x="4615130" y="1430180"/>
                <a:ext cx="268970" cy="2228400"/>
              </a:xfrm>
              <a:prstGeom prst="rtTriangle">
                <a:avLst/>
              </a:prstGeom>
              <a:solidFill>
                <a:schemeClr val="bg1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2E70D998-BBE9-0ACB-9F0D-0336C8949BB1}"/>
                  </a:ext>
                </a:extLst>
              </p:cNvPr>
              <p:cNvGrpSpPr/>
              <p:nvPr/>
            </p:nvGrpSpPr>
            <p:grpSpPr>
              <a:xfrm>
                <a:off x="4228865" y="733244"/>
                <a:ext cx="865752" cy="2925335"/>
                <a:chOff x="4228865" y="733244"/>
                <a:chExt cx="865752" cy="2925335"/>
              </a:xfrm>
            </p:grpSpPr>
            <p:grpSp>
              <p:nvGrpSpPr>
                <p:cNvPr id="119" name="グループ化 118">
                  <a:extLst>
                    <a:ext uri="{FF2B5EF4-FFF2-40B4-BE49-F238E27FC236}">
                      <a16:creationId xmlns:a16="http://schemas.microsoft.com/office/drawing/2014/main" id="{C0CD7A87-730C-13E3-9162-38FA60945586}"/>
                    </a:ext>
                  </a:extLst>
                </p:cNvPr>
                <p:cNvGrpSpPr/>
                <p:nvPr/>
              </p:nvGrpSpPr>
              <p:grpSpPr>
                <a:xfrm>
                  <a:off x="4228865" y="733244"/>
                  <a:ext cx="865752" cy="2925335"/>
                  <a:chOff x="4228865" y="733244"/>
                  <a:chExt cx="865752" cy="2925335"/>
                </a:xfrm>
              </p:grpSpPr>
              <p:grpSp>
                <p:nvGrpSpPr>
                  <p:cNvPr id="118" name="グループ化 117">
                    <a:extLst>
                      <a:ext uri="{FF2B5EF4-FFF2-40B4-BE49-F238E27FC236}">
                        <a16:creationId xmlns:a16="http://schemas.microsoft.com/office/drawing/2014/main" id="{352919B8-F9D9-D5FF-9867-CF75D23C5DBC}"/>
                      </a:ext>
                    </a:extLst>
                  </p:cNvPr>
                  <p:cNvGrpSpPr/>
                  <p:nvPr/>
                </p:nvGrpSpPr>
                <p:grpSpPr>
                  <a:xfrm>
                    <a:off x="4228865" y="733244"/>
                    <a:ext cx="565714" cy="2925335"/>
                    <a:chOff x="4228865" y="733244"/>
                    <a:chExt cx="565714" cy="2925335"/>
                  </a:xfrm>
                </p:grpSpPr>
                <p:grpSp>
                  <p:nvGrpSpPr>
                    <p:cNvPr id="90" name="グループ化 89">
                      <a:extLst>
                        <a:ext uri="{FF2B5EF4-FFF2-40B4-BE49-F238E27FC236}">
                          <a16:creationId xmlns:a16="http://schemas.microsoft.com/office/drawing/2014/main" id="{F8AA0374-6ABA-C13E-F651-B519007C2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4583" y="733244"/>
                      <a:ext cx="432000" cy="1440946"/>
                      <a:chOff x="4304583" y="733244"/>
                      <a:chExt cx="432000" cy="1440946"/>
                    </a:xfrm>
                  </p:grpSpPr>
                  <p:sp>
                    <p:nvSpPr>
                      <p:cNvPr id="87" name="フリーフォーム: 図形 86">
                        <a:extLst>
                          <a:ext uri="{FF2B5EF4-FFF2-40B4-BE49-F238E27FC236}">
                            <a16:creationId xmlns:a16="http://schemas.microsoft.com/office/drawing/2014/main" id="{A19B3D95-1FA8-7FD3-0189-66CE21C21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04583" y="733244"/>
                        <a:ext cx="432000" cy="1440946"/>
                      </a:xfrm>
                      <a:custGeom>
                        <a:avLst/>
                        <a:gdLst>
                          <a:gd name="connsiteX0" fmla="*/ 0 w 439947"/>
                          <a:gd name="connsiteY0" fmla="*/ 1414734 h 1423361"/>
                          <a:gd name="connsiteX1" fmla="*/ 198407 w 439947"/>
                          <a:gd name="connsiteY1" fmla="*/ 2 h 1423361"/>
                          <a:gd name="connsiteX2" fmla="*/ 439947 w 439947"/>
                          <a:gd name="connsiteY2" fmla="*/ 1423361 h 1423361"/>
                          <a:gd name="connsiteX0" fmla="*/ 0 w 439947"/>
                          <a:gd name="connsiteY0" fmla="*/ 1414734 h 1440946"/>
                          <a:gd name="connsiteX1" fmla="*/ 198407 w 439947"/>
                          <a:gd name="connsiteY1" fmla="*/ 2 h 1440946"/>
                          <a:gd name="connsiteX2" fmla="*/ 439947 w 439947"/>
                          <a:gd name="connsiteY2" fmla="*/ 1440946 h 14409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39947" h="1440946">
                            <a:moveTo>
                              <a:pt x="0" y="1414734"/>
                            </a:moveTo>
                            <a:cubicBezTo>
                              <a:pt x="62541" y="706649"/>
                              <a:pt x="125083" y="-1436"/>
                              <a:pt x="198407" y="2"/>
                            </a:cubicBezTo>
                            <a:cubicBezTo>
                              <a:pt x="271731" y="1440"/>
                              <a:pt x="355839" y="729985"/>
                              <a:pt x="439947" y="1440946"/>
                            </a:cubicBezTo>
                          </a:path>
                        </a:pathLst>
                      </a:custGeom>
                      <a:ln w="28575"/>
                    </p:spPr>
                    <p:style>
                      <a:lnRef idx="1">
                        <a:schemeClr val="accent6"/>
                      </a:lnRef>
                      <a:fillRef idx="0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89" name="フリーフォーム: 図形 88">
                        <a:extLst>
                          <a:ext uri="{FF2B5EF4-FFF2-40B4-BE49-F238E27FC236}">
                            <a16:creationId xmlns:a16="http://schemas.microsoft.com/office/drawing/2014/main" id="{76622F6B-E80E-73E3-2C52-C0CE873AE61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4403038" y="781818"/>
                        <a:ext cx="212095" cy="612000"/>
                      </a:xfrm>
                      <a:custGeom>
                        <a:avLst/>
                        <a:gdLst>
                          <a:gd name="connsiteX0" fmla="*/ 0 w 828136"/>
                          <a:gd name="connsiteY0" fmla="*/ 0 h 785007"/>
                          <a:gd name="connsiteX1" fmla="*/ 379563 w 828136"/>
                          <a:gd name="connsiteY1" fmla="*/ 785004 h 785007"/>
                          <a:gd name="connsiteX2" fmla="*/ 828136 w 828136"/>
                          <a:gd name="connsiteY2" fmla="*/ 8627 h 785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28136" h="785007">
                            <a:moveTo>
                              <a:pt x="0" y="0"/>
                            </a:moveTo>
                            <a:cubicBezTo>
                              <a:pt x="120770" y="391783"/>
                              <a:pt x="241540" y="783566"/>
                              <a:pt x="379563" y="785004"/>
                            </a:cubicBezTo>
                            <a:cubicBezTo>
                              <a:pt x="517586" y="786442"/>
                              <a:pt x="672861" y="397534"/>
                              <a:pt x="828136" y="8627"/>
                            </a:cubicBezTo>
                          </a:path>
                        </a:pathLst>
                      </a:custGeom>
                      <a:pattFill prst="ltUpDiag">
                        <a:fgClr>
                          <a:srgbClr val="FF0000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</p:grpSp>
                <p:sp>
                  <p:nvSpPr>
                    <p:cNvPr id="116" name="台形 115">
                      <a:extLst>
                        <a:ext uri="{FF2B5EF4-FFF2-40B4-BE49-F238E27FC236}">
                          <a16:creationId xmlns:a16="http://schemas.microsoft.com/office/drawing/2014/main" id="{58B0B172-B0CC-42DF-C969-488689D6F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8865" y="1430179"/>
                      <a:ext cx="565714" cy="2228400"/>
                    </a:xfrm>
                    <a:prstGeom prst="trapezoid">
                      <a:avLst>
                        <a:gd name="adj" fmla="val 29931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pic>
                <p:nvPicPr>
                  <p:cNvPr id="117" name="図 116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0B0D5443-0245-1494-3A01-9D9A89A355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251868" y="2191774"/>
                    <a:ext cx="596636" cy="536437"/>
                  </a:xfrm>
                  <a:prstGeom prst="rect">
                    <a:avLst/>
                  </a:prstGeom>
                </p:spPr>
              </p:pic>
              <p:pic>
                <p:nvPicPr>
                  <p:cNvPr id="120" name="図 119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B5577EC1-7DF0-AC3B-9126-0FE45942F5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340180" y="1489382"/>
                    <a:ext cx="508323" cy="536437"/>
                  </a:xfrm>
                  <a:prstGeom prst="rect">
                    <a:avLst/>
                  </a:prstGeom>
                </p:spPr>
              </p:pic>
              <p:pic>
                <p:nvPicPr>
                  <p:cNvPr id="94" name="図 93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284AB510-1E77-EC72-29B7-9AD47DC99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251867" y="2887421"/>
                    <a:ext cx="842750" cy="53643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7" name="テキスト ボックス 126">
                  <a:extLst>
                    <a:ext uri="{FF2B5EF4-FFF2-40B4-BE49-F238E27FC236}">
                      <a16:creationId xmlns:a16="http://schemas.microsoft.com/office/drawing/2014/main" id="{2E713720-D77B-5EB3-25BF-9192E82E5AB9}"/>
                    </a:ext>
                  </a:extLst>
                </p:cNvPr>
                <p:cNvSpPr txBox="1"/>
                <p:nvPr/>
              </p:nvSpPr>
              <p:spPr>
                <a:xfrm>
                  <a:off x="4316621" y="1353209"/>
                  <a:ext cx="5881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0070C0"/>
                      </a:solidFill>
                    </a:rPr>
                    <a:t>648</a:t>
                  </a:r>
                </a:p>
              </p:txBody>
            </p:sp>
          </p:grp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B1C9751-E67C-AF62-32BF-08DB95F2D463}"/>
              </a:ext>
            </a:extLst>
          </p:cNvPr>
          <p:cNvGrpSpPr/>
          <p:nvPr/>
        </p:nvGrpSpPr>
        <p:grpSpPr>
          <a:xfrm>
            <a:off x="1322810" y="826955"/>
            <a:ext cx="1979477" cy="593420"/>
            <a:chOff x="1328468" y="836762"/>
            <a:chExt cx="1979477" cy="593420"/>
          </a:xfrm>
        </p:grpSpPr>
        <p:sp>
          <p:nvSpPr>
            <p:cNvPr id="80" name="吹き出し: 円形 79">
              <a:extLst>
                <a:ext uri="{FF2B5EF4-FFF2-40B4-BE49-F238E27FC236}">
                  <a16:creationId xmlns:a16="http://schemas.microsoft.com/office/drawing/2014/main" id="{74863126-1BA6-C153-DC6C-90F046D2F246}"/>
                </a:ext>
              </a:extLst>
            </p:cNvPr>
            <p:cNvSpPr/>
            <p:nvPr/>
          </p:nvSpPr>
          <p:spPr>
            <a:xfrm>
              <a:off x="1328468" y="836762"/>
              <a:ext cx="1915065" cy="593420"/>
            </a:xfrm>
            <a:prstGeom prst="wedgeEllipseCallout">
              <a:avLst>
                <a:gd name="adj1" fmla="val -13626"/>
                <a:gd name="adj2" fmla="val 122101"/>
              </a:avLst>
            </a:prstGeom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92D8170-3557-DF1E-B418-A74B4C3420F1}"/>
                </a:ext>
              </a:extLst>
            </p:cNvPr>
            <p:cNvSpPr txBox="1"/>
            <p:nvPr/>
          </p:nvSpPr>
          <p:spPr>
            <a:xfrm>
              <a:off x="1366324" y="940830"/>
              <a:ext cx="194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リスクが起こると</a:t>
              </a:r>
              <a:r>
                <a:rPr kumimoji="1" lang="en-US" altLang="ja-JP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4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資産形成にあたっての注意点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ECEBF1-D295-43F5-DD00-77271E6E7521}"/>
              </a:ext>
            </a:extLst>
          </p:cNvPr>
          <p:cNvSpPr/>
          <p:nvPr/>
        </p:nvSpPr>
        <p:spPr>
          <a:xfrm>
            <a:off x="2483644" y="2272140"/>
            <a:ext cx="2228850" cy="1174081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リスクはゼロがいい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F9956D8-3985-6AD8-6AFF-145895EF5467}"/>
              </a:ext>
            </a:extLst>
          </p:cNvPr>
          <p:cNvSpPr/>
          <p:nvPr/>
        </p:nvSpPr>
        <p:spPr>
          <a:xfrm>
            <a:off x="4529132" y="1575651"/>
            <a:ext cx="2200282" cy="1110483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高収益を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得たい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4E8C9BF-E770-4C49-E46B-5382944BE261}"/>
              </a:ext>
            </a:extLst>
          </p:cNvPr>
          <p:cNvSpPr/>
          <p:nvPr/>
        </p:nvSpPr>
        <p:spPr>
          <a:xfrm>
            <a:off x="6693694" y="2269418"/>
            <a:ext cx="2228850" cy="11740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元手は少なくしたい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5A75712-0F4F-009E-8A00-E7C7959B5FED}"/>
              </a:ext>
            </a:extLst>
          </p:cNvPr>
          <p:cNvSpPr/>
          <p:nvPr/>
        </p:nvSpPr>
        <p:spPr>
          <a:xfrm>
            <a:off x="185738" y="1673285"/>
            <a:ext cx="2228850" cy="11740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継続的に利益を上げたい</a:t>
            </a: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11130F6-C188-C935-512B-C88FB8187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21"/>
          <a:stretch/>
        </p:blipFill>
        <p:spPr>
          <a:xfrm>
            <a:off x="7626838" y="5047652"/>
            <a:ext cx="1295706" cy="168379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A001AC-532A-A31C-3377-CCD9F7BAF98E}"/>
              </a:ext>
            </a:extLst>
          </p:cNvPr>
          <p:cNvSpPr txBox="1"/>
          <p:nvPr/>
        </p:nvSpPr>
        <p:spPr>
          <a:xfrm>
            <a:off x="173678" y="5059378"/>
            <a:ext cx="7231704" cy="1328023"/>
          </a:xfrm>
          <a:prstGeom prst="wedgeRoundRectCallout">
            <a:avLst>
              <a:gd name="adj1" fmla="val 54332"/>
              <a:gd name="adj2" fmla="val 417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・自分の元手を考慮して、無理のない範囲で行う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・上手い儲け話や誘い文句には乗らない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といったことに気を付けましょう。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BF509E-407B-66CE-A051-F8513510E409}"/>
              </a:ext>
            </a:extLst>
          </p:cNvPr>
          <p:cNvSpPr txBox="1"/>
          <p:nvPr/>
        </p:nvSpPr>
        <p:spPr>
          <a:xfrm>
            <a:off x="185738" y="870590"/>
            <a:ext cx="61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資産形成をする上で・・・</a:t>
            </a: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B3AB29B7-EC74-5646-6D04-7889812A2CD8}"/>
              </a:ext>
            </a:extLst>
          </p:cNvPr>
          <p:cNvSpPr/>
          <p:nvPr/>
        </p:nvSpPr>
        <p:spPr>
          <a:xfrm>
            <a:off x="812417" y="1410715"/>
            <a:ext cx="7002846" cy="197190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全てを満たす手段は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存在しません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ECDFDF-3990-4032-08DB-EFDB67AD6683}"/>
              </a:ext>
            </a:extLst>
          </p:cNvPr>
          <p:cNvSpPr txBox="1"/>
          <p:nvPr/>
        </p:nvSpPr>
        <p:spPr>
          <a:xfrm>
            <a:off x="0" y="3857688"/>
            <a:ext cx="944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公正な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競争によって、利回りや価格は適正な</a:t>
            </a:r>
            <a:r>
              <a:rPr kumimoji="1"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水準に収束します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866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家計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を３つに分けて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DB6CC0A8-F09E-76C9-6F6A-3988A15EE608}"/>
              </a:ext>
            </a:extLst>
          </p:cNvPr>
          <p:cNvGraphicFramePr/>
          <p:nvPr/>
        </p:nvGraphicFramePr>
        <p:xfrm>
          <a:off x="0" y="406399"/>
          <a:ext cx="9144000" cy="523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D37DB7-7A1A-D731-54F1-FA0AF2E7F7FF}"/>
              </a:ext>
            </a:extLst>
          </p:cNvPr>
          <p:cNvSpPr txBox="1"/>
          <p:nvPr/>
        </p:nvSpPr>
        <p:spPr>
          <a:xfrm>
            <a:off x="352425" y="5476529"/>
            <a:ext cx="8515350" cy="937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当面使う予定がないお金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」を今後の生活設計に合わせて、どのように保有したら良いのか考えてみましょう。</a:t>
            </a:r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B4B59A27-181E-5F62-B136-1EA28A2FB3A9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7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金融商品を選ぶときの３つのポイント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CBF1E1A-0A29-3AC1-26ED-A74DDE0F0B5D}"/>
              </a:ext>
            </a:extLst>
          </p:cNvPr>
          <p:cNvGrpSpPr/>
          <p:nvPr/>
        </p:nvGrpSpPr>
        <p:grpSpPr>
          <a:xfrm>
            <a:off x="1195635" y="1468073"/>
            <a:ext cx="6344968" cy="3497477"/>
            <a:chOff x="1192627" y="1364651"/>
            <a:chExt cx="6050266" cy="3613506"/>
          </a:xfrm>
        </p:grpSpPr>
        <p:sp>
          <p:nvSpPr>
            <p:cNvPr id="2" name="二等辺三角形 1">
              <a:extLst>
                <a:ext uri="{FF2B5EF4-FFF2-40B4-BE49-F238E27FC236}">
                  <a16:creationId xmlns:a16="http://schemas.microsoft.com/office/drawing/2014/main" id="{47EFFE10-AD3C-96AB-E00B-C3CB2DBF1569}"/>
                </a:ext>
              </a:extLst>
            </p:cNvPr>
            <p:cNvSpPr/>
            <p:nvPr/>
          </p:nvSpPr>
          <p:spPr>
            <a:xfrm>
              <a:off x="2089775" y="1911322"/>
              <a:ext cx="4106309" cy="2408351"/>
            </a:xfrm>
            <a:prstGeom prst="triangle">
              <a:avLst>
                <a:gd name="adj" fmla="val 52843"/>
              </a:avLst>
            </a:prstGeom>
            <a:noFill/>
            <a:ln w="1270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69BD36EC-9560-A5B5-4BA1-09E839852EA3}"/>
                </a:ext>
              </a:extLst>
            </p:cNvPr>
            <p:cNvSpPr/>
            <p:nvPr/>
          </p:nvSpPr>
          <p:spPr>
            <a:xfrm>
              <a:off x="3310514" y="1364651"/>
              <a:ext cx="1861190" cy="186119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収益性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5F0E39A-C0FC-F47D-099A-DBEFA8727703}"/>
                </a:ext>
              </a:extLst>
            </p:cNvPr>
            <p:cNvSpPr/>
            <p:nvPr/>
          </p:nvSpPr>
          <p:spPr>
            <a:xfrm>
              <a:off x="1192627" y="3116967"/>
              <a:ext cx="1861190" cy="1861190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安全性</a:t>
              </a: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1EF997DD-DF2F-24E2-3229-2BE14DD220D5}"/>
                </a:ext>
              </a:extLst>
            </p:cNvPr>
            <p:cNvSpPr/>
            <p:nvPr/>
          </p:nvSpPr>
          <p:spPr>
            <a:xfrm>
              <a:off x="5381703" y="3116967"/>
              <a:ext cx="1861190" cy="1861190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流動性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16662D-E4A2-1123-C56C-D0B8F1AAF25B}"/>
              </a:ext>
            </a:extLst>
          </p:cNvPr>
          <p:cNvSpPr txBox="1"/>
          <p:nvPr/>
        </p:nvSpPr>
        <p:spPr>
          <a:xfrm>
            <a:off x="2711695" y="950267"/>
            <a:ext cx="352818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利益が期待できるか？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F4E6A2-F510-D9D5-2158-6BF0A1037CEB}"/>
              </a:ext>
            </a:extLst>
          </p:cNvPr>
          <p:cNvGrpSpPr/>
          <p:nvPr/>
        </p:nvGrpSpPr>
        <p:grpSpPr>
          <a:xfrm>
            <a:off x="439008" y="5037515"/>
            <a:ext cx="4536093" cy="729457"/>
            <a:chOff x="203082" y="5349632"/>
            <a:chExt cx="4368918" cy="78082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72031D-D3B2-8CFC-9ABC-BC3210285E01}"/>
                </a:ext>
              </a:extLst>
            </p:cNvPr>
            <p:cNvSpPr txBox="1"/>
            <p:nvPr/>
          </p:nvSpPr>
          <p:spPr>
            <a:xfrm>
              <a:off x="370276" y="5349632"/>
              <a:ext cx="303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元本が減らないか？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6F6E35-37E8-1824-5082-98C5A7139132}"/>
                </a:ext>
              </a:extLst>
            </p:cNvPr>
            <p:cNvSpPr txBox="1"/>
            <p:nvPr/>
          </p:nvSpPr>
          <p:spPr>
            <a:xfrm>
              <a:off x="203082" y="5761124"/>
              <a:ext cx="436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（元本＝金融商品の購入に充てた資金）</a:t>
              </a:r>
              <a:endParaRPr kumimoji="1" lang="ja-JP" altLang="en-US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079EA1-4D70-DBB6-7A0D-5ED1DD7EF4D7}"/>
              </a:ext>
            </a:extLst>
          </p:cNvPr>
          <p:cNvSpPr txBox="1"/>
          <p:nvPr/>
        </p:nvSpPr>
        <p:spPr>
          <a:xfrm>
            <a:off x="3089055" y="6540996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283F0E-7DFB-279A-B9CB-31CDBBB0BEA1}"/>
              </a:ext>
            </a:extLst>
          </p:cNvPr>
          <p:cNvSpPr txBox="1"/>
          <p:nvPr/>
        </p:nvSpPr>
        <p:spPr>
          <a:xfrm>
            <a:off x="5720315" y="1563540"/>
            <a:ext cx="3138459" cy="783193"/>
          </a:xfrm>
          <a:prstGeom prst="wedgeRoundRectCallout">
            <a:avLst>
              <a:gd name="adj1" fmla="val -53370"/>
              <a:gd name="adj2" fmla="val 89812"/>
              <a:gd name="adj3" fmla="val 16667"/>
            </a:avLst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この３つ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すべてを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満たす金融商品はありません。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6A4265-55D7-0F09-80E0-F4C19F3BE405}"/>
              </a:ext>
            </a:extLst>
          </p:cNvPr>
          <p:cNvGrpSpPr/>
          <p:nvPr/>
        </p:nvGrpSpPr>
        <p:grpSpPr>
          <a:xfrm>
            <a:off x="5426850" y="4989855"/>
            <a:ext cx="3278142" cy="784929"/>
            <a:chOff x="5103260" y="5331864"/>
            <a:chExt cx="3157328" cy="84020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FE75ACC-963F-17CB-25D5-4A347AE889A5}"/>
                </a:ext>
              </a:extLst>
            </p:cNvPr>
            <p:cNvSpPr txBox="1"/>
            <p:nvPr/>
          </p:nvSpPr>
          <p:spPr>
            <a:xfrm>
              <a:off x="5103260" y="5331864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必要な時にお金を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E6C7ADC-E9A6-1DCA-C20F-61F3CABAE941}"/>
                </a:ext>
              </a:extLst>
            </p:cNvPr>
            <p:cNvSpPr txBox="1"/>
            <p:nvPr/>
          </p:nvSpPr>
          <p:spPr>
            <a:xfrm>
              <a:off x="5103260" y="5710401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引き出しやすいか？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F32F0DC-AB1B-804E-6942-516C18F3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民間保険以外の金融商品にはどんなものがあるの？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DBA7C8C-5DBA-FD34-41AD-3F9BF2E3361A}"/>
              </a:ext>
            </a:extLst>
          </p:cNvPr>
          <p:cNvGrpSpPr/>
          <p:nvPr/>
        </p:nvGrpSpPr>
        <p:grpSpPr>
          <a:xfrm>
            <a:off x="54982" y="812799"/>
            <a:ext cx="4392000" cy="2813923"/>
            <a:chOff x="54982" y="812799"/>
            <a:chExt cx="4392000" cy="281392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3F34622-ECAB-98DD-7D10-4349FDE76D58}"/>
                </a:ext>
              </a:extLst>
            </p:cNvPr>
            <p:cNvSpPr/>
            <p:nvPr/>
          </p:nvSpPr>
          <p:spPr>
            <a:xfrm>
              <a:off x="54982" y="812799"/>
              <a:ext cx="4392000" cy="271205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預貯金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281447-C8D5-3188-E404-CF1B4D59E1B2}"/>
                </a:ext>
              </a:extLst>
            </p:cNvPr>
            <p:cNvSpPr/>
            <p:nvPr/>
          </p:nvSpPr>
          <p:spPr>
            <a:xfrm>
              <a:off x="63772" y="1355962"/>
              <a:ext cx="4372403" cy="227076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銀行などにお金を預けること。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いつでもお金の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出し入れ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ができる。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元本保証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がある。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1,000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万円までとその利息）</a:t>
              </a:r>
              <a:endPara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6B605C-3089-13E0-A3D7-00A4784D6234}"/>
              </a:ext>
            </a:extLst>
          </p:cNvPr>
          <p:cNvGrpSpPr/>
          <p:nvPr/>
        </p:nvGrpSpPr>
        <p:grpSpPr>
          <a:xfrm>
            <a:off x="4495802" y="812796"/>
            <a:ext cx="4608000" cy="2844000"/>
            <a:chOff x="192600" y="812799"/>
            <a:chExt cx="4248000" cy="293586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AF36F8D-D800-C6A0-F5D4-4DEA33C83369}"/>
                </a:ext>
              </a:extLst>
            </p:cNvPr>
            <p:cNvSpPr/>
            <p:nvPr/>
          </p:nvSpPr>
          <p:spPr>
            <a:xfrm>
              <a:off x="192600" y="812799"/>
              <a:ext cx="4248000" cy="293586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債 券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r>
                <a:rPr kumimoji="1" lang="en-US" altLang="ja-JP" dirty="0"/>
                <a:t> 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B8E20BB-568B-1CEE-932B-08DA279701F0}"/>
                </a:ext>
              </a:extLst>
            </p:cNvPr>
            <p:cNvSpPr/>
            <p:nvPr/>
          </p:nvSpPr>
          <p:spPr>
            <a:xfrm>
              <a:off x="201892" y="1363116"/>
              <a:ext cx="4214813" cy="237841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国や会社にお金を貸すこと。</a:t>
              </a:r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国が発行する債券を「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国債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会社が発行する債券を「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社債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」という。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定期的に「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利子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」を受け取れて、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満期がくると「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額面金額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」を受け取れる。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CE0BB3-3ADB-522C-D083-7C37770543DF}"/>
              </a:ext>
            </a:extLst>
          </p:cNvPr>
          <p:cNvGrpSpPr/>
          <p:nvPr/>
        </p:nvGrpSpPr>
        <p:grpSpPr>
          <a:xfrm>
            <a:off x="55034" y="3716855"/>
            <a:ext cx="4392000" cy="2879699"/>
            <a:chOff x="192600" y="812798"/>
            <a:chExt cx="4248000" cy="328353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DB66C81-4281-1107-6AB7-EE09878985D4}"/>
                </a:ext>
              </a:extLst>
            </p:cNvPr>
            <p:cNvSpPr/>
            <p:nvPr/>
          </p:nvSpPr>
          <p:spPr>
            <a:xfrm>
              <a:off x="192600" y="812798"/>
              <a:ext cx="4248000" cy="328353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投資信託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r>
                <a:rPr lang="en-US" altLang="ja-JP" dirty="0"/>
                <a:t>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2E9F8FC-FB13-0AB6-8CF1-1F1F7FF1A9B3}"/>
                </a:ext>
              </a:extLst>
            </p:cNvPr>
            <p:cNvSpPr/>
            <p:nvPr/>
          </p:nvSpPr>
          <p:spPr>
            <a:xfrm>
              <a:off x="228599" y="1386540"/>
              <a:ext cx="4196049" cy="26681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多くの人から集めたお金を１つにまと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めて、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運用会社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が株式や債券など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投資・運用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する仕組み（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ファンド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株価の変動などによって、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基準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価格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　</a:t>
              </a:r>
              <a:endPara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少額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から、様々な資産に投資できる。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688A872-6215-03B9-F0FF-20C274823C1D}"/>
              </a:ext>
            </a:extLst>
          </p:cNvPr>
          <p:cNvGrpSpPr/>
          <p:nvPr/>
        </p:nvGrpSpPr>
        <p:grpSpPr>
          <a:xfrm>
            <a:off x="4495827" y="3726684"/>
            <a:ext cx="4608000" cy="2880000"/>
            <a:chOff x="192600" y="812800"/>
            <a:chExt cx="4248000" cy="29617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C958255-1AF6-4DDC-B009-AEBC8BF74CF9}"/>
                </a:ext>
              </a:extLst>
            </p:cNvPr>
            <p:cNvSpPr/>
            <p:nvPr/>
          </p:nvSpPr>
          <p:spPr>
            <a:xfrm>
              <a:off x="192600" y="812800"/>
              <a:ext cx="4248000" cy="2961786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 式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82229EF-2237-5E7D-2B36-9FC14BF1A98D}"/>
                </a:ext>
              </a:extLst>
            </p:cNvPr>
            <p:cNvSpPr/>
            <p:nvPr/>
          </p:nvSpPr>
          <p:spPr>
            <a:xfrm>
              <a:off x="218494" y="1358057"/>
              <a:ext cx="4196049" cy="23694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個別の会社に投資し、その会社の成長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によって運用成果を得る。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（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値上がり益・配当金・株主優待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会社の業績や景気などによって、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株価も変動する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65612ECD-006A-DE58-64BC-F12DDB04D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81" y="2341615"/>
            <a:ext cx="987151" cy="12996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E0544F-6141-F716-FD08-AF5968C3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076">
            <a:off x="7823305" y="417308"/>
            <a:ext cx="1329197" cy="133219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781530-392B-A8E6-F758-0994D7B8D58C}"/>
              </a:ext>
            </a:extLst>
          </p:cNvPr>
          <p:cNvSpPr txBox="1"/>
          <p:nvPr/>
        </p:nvSpPr>
        <p:spPr>
          <a:xfrm>
            <a:off x="3003007" y="6592173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71D4370-15A4-7ABC-9139-EE8626F1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9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民間保険以外の金融商品の特徴</a:t>
            </a:r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D0DFDB09-E2CD-5CA7-060C-48806CB8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67066"/>
              </p:ext>
            </p:extLst>
          </p:nvPr>
        </p:nvGraphicFramePr>
        <p:xfrm>
          <a:off x="96982" y="880120"/>
          <a:ext cx="8983309" cy="44772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218">
                  <a:extLst>
                    <a:ext uri="{9D8B030D-6E8A-4147-A177-3AD203B41FA5}">
                      <a16:colId xmlns:a16="http://schemas.microsoft.com/office/drawing/2014/main" val="1469621912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164044712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8429294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30975236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687622138"/>
                    </a:ext>
                  </a:extLst>
                </a:gridCol>
              </a:tblGrid>
              <a:tr h="745448"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</a:t>
                      </a:r>
                      <a:endParaRPr kumimoji="1" lang="en-US" altLang="ja-JP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</a:t>
                      </a:r>
                    </a:p>
                  </a:txBody>
                  <a:tcPr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流動性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44275"/>
                  </a:ext>
                </a:extLst>
              </a:tr>
              <a:tr h="932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安全性・流動性が高いが、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収益性は高くない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2459395"/>
                  </a:ext>
                </a:extLst>
              </a:tr>
              <a:tr h="921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債券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預貯金よりは収益性が高く、株式等よりは安全性が高い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500333"/>
                  </a:ext>
                </a:extLst>
              </a:tr>
              <a:tr h="9298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</a:t>
                      </a:r>
                      <a:endParaRPr kumimoji="1" lang="en-US" altLang="ja-JP" sz="2400" b="1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信託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安全性や収益性が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投資対象に応じて変わる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36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685599"/>
                  </a:ext>
                </a:extLst>
              </a:tr>
              <a:tr h="947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株式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収益性が期待できるが、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安全性は低い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557400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7B06E2-7F95-D700-3142-7C4F61A81DBF}"/>
              </a:ext>
            </a:extLst>
          </p:cNvPr>
          <p:cNvSpPr txBox="1"/>
          <p:nvPr/>
        </p:nvSpPr>
        <p:spPr>
          <a:xfrm>
            <a:off x="342000" y="5648499"/>
            <a:ext cx="846000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金融商品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を活用して資産形成を検討する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ときは、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目的に応じて使い分け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たり、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組み合わせる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ことが大切です。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539A4C-EAA7-9EC3-B231-5EA6B7C2CB3E}"/>
              </a:ext>
            </a:extLst>
          </p:cNvPr>
          <p:cNvSpPr txBox="1"/>
          <p:nvPr/>
        </p:nvSpPr>
        <p:spPr>
          <a:xfrm>
            <a:off x="3203281" y="656608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A49336-13B8-2081-99D5-752DAF2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353524" y="723545"/>
            <a:ext cx="5999718" cy="4139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イメージ図。実際のリスクとリターンは商品によって異なります。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3CF98C-159B-A970-82E5-568A6159DF4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リターン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の関係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963B6E-E64F-ED04-C91E-463F74E218C6}"/>
              </a:ext>
            </a:extLst>
          </p:cNvPr>
          <p:cNvGrpSpPr/>
          <p:nvPr/>
        </p:nvGrpSpPr>
        <p:grpSpPr>
          <a:xfrm>
            <a:off x="181900" y="991210"/>
            <a:ext cx="8416814" cy="5694272"/>
            <a:chOff x="49883" y="969294"/>
            <a:chExt cx="9217798" cy="6054619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547814" y="6141184"/>
              <a:ext cx="8357678" cy="42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低　 　　　　　                       　　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リスク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　　                     　　　　　</a:t>
              </a: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高</a:t>
              </a:r>
              <a:endPara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D0C0856-EFD0-DD15-E113-5EC4923E22CB}"/>
                </a:ext>
              </a:extLst>
            </p:cNvPr>
            <p:cNvGrpSpPr/>
            <p:nvPr/>
          </p:nvGrpSpPr>
          <p:grpSpPr>
            <a:xfrm>
              <a:off x="599343" y="1055691"/>
              <a:ext cx="8135082" cy="4963636"/>
              <a:chOff x="1225016" y="1548701"/>
              <a:chExt cx="6487678" cy="4417599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>
                <a:off x="1225016" y="5959043"/>
                <a:ext cx="6487678" cy="7257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V="1">
                <a:off x="1244752" y="1548701"/>
                <a:ext cx="0" cy="4410346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F65FBE4-D67A-CB40-DE89-EB537D5089EF}"/>
                </a:ext>
              </a:extLst>
            </p:cNvPr>
            <p:cNvGrpSpPr/>
            <p:nvPr/>
          </p:nvGrpSpPr>
          <p:grpSpPr>
            <a:xfrm>
              <a:off x="295101" y="1404100"/>
              <a:ext cx="0" cy="4423001"/>
              <a:chOff x="799926" y="1404100"/>
              <a:chExt cx="0" cy="4423001"/>
            </a:xfrm>
          </p:grpSpPr>
          <p:cxnSp>
            <p:nvCxnSpPr>
              <p:cNvPr id="36" name="直線コネクタ 35"/>
              <p:cNvCxnSpPr/>
              <p:nvPr/>
            </p:nvCxnSpPr>
            <p:spPr bwMode="auto">
              <a:xfrm flipV="1">
                <a:off x="799926" y="1404100"/>
                <a:ext cx="0" cy="1476001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 bwMode="auto">
              <a:xfrm>
                <a:off x="799926" y="4387101"/>
                <a:ext cx="0" cy="144000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/>
            <p:cNvSpPr txBox="1"/>
            <p:nvPr/>
          </p:nvSpPr>
          <p:spPr>
            <a:xfrm>
              <a:off x="49883" y="1080154"/>
              <a:ext cx="505599" cy="59437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高　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   　　  　  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リターン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低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35AE931-EDC7-3BD9-0F79-4DECC0889C94}"/>
                </a:ext>
              </a:extLst>
            </p:cNvPr>
            <p:cNvGrpSpPr/>
            <p:nvPr/>
          </p:nvGrpSpPr>
          <p:grpSpPr>
            <a:xfrm>
              <a:off x="990114" y="6351190"/>
              <a:ext cx="7132430" cy="15248"/>
              <a:chOff x="1056789" y="6313090"/>
              <a:chExt cx="7132430" cy="15248"/>
            </a:xfrm>
          </p:grpSpPr>
          <p:cxnSp>
            <p:nvCxnSpPr>
              <p:cNvPr id="45" name="直線コネクタ 44"/>
              <p:cNvCxnSpPr/>
              <p:nvPr/>
            </p:nvCxnSpPr>
            <p:spPr bwMode="auto">
              <a:xfrm flipH="1">
                <a:off x="1056789" y="6328338"/>
                <a:ext cx="320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auto">
              <a:xfrm>
                <a:off x="5165219" y="6313090"/>
                <a:ext cx="302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044984" y="3890550"/>
              <a:ext cx="2151633" cy="1926651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5950533" y="1608136"/>
              <a:ext cx="2123290" cy="2019732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834405" y="1189486"/>
              <a:ext cx="4035844" cy="8818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リターン</a:t>
              </a:r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 </a:t>
              </a:r>
              <a:endPara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＝お金を運用した結果としての利益や損失</a:t>
              </a:r>
              <a:endParaRPr lang="ja-JP" altLang="en-US" sz="1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694277" y="4940143"/>
              <a:ext cx="4176438" cy="9887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リスク</a:t>
              </a:r>
              <a:r>
                <a:rPr lang="ja-JP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＝リターン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利益や損失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の不確実性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振れ幅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05E3FC-CEDF-FDF4-117A-894CE9CD213C}"/>
                </a:ext>
              </a:extLst>
            </p:cNvPr>
            <p:cNvSpPr txBox="1"/>
            <p:nvPr/>
          </p:nvSpPr>
          <p:spPr>
            <a:xfrm>
              <a:off x="877930" y="2742191"/>
              <a:ext cx="1842721" cy="621781"/>
            </a:xfrm>
            <a:prstGeom prst="wedgeRectCallout">
              <a:avLst>
                <a:gd name="adj1" fmla="val -12072"/>
                <a:gd name="adj2" fmla="val 99455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ーリターン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246961D-B65D-5BF9-7A89-A616C1AF976F}"/>
                </a:ext>
              </a:extLst>
            </p:cNvPr>
            <p:cNvSpPr txBox="1"/>
            <p:nvPr/>
          </p:nvSpPr>
          <p:spPr>
            <a:xfrm>
              <a:off x="7277889" y="969294"/>
              <a:ext cx="1989792" cy="621781"/>
            </a:xfrm>
            <a:prstGeom prst="wedgeRectCallout">
              <a:avLst>
                <a:gd name="adj1" fmla="val -40811"/>
                <a:gd name="adj2" fmla="val 83416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リターン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A45A3E1-0983-A805-B1F7-6CB8984E0C15}"/>
                </a:ext>
              </a:extLst>
            </p:cNvPr>
            <p:cNvGrpSpPr/>
            <p:nvPr/>
          </p:nvGrpSpPr>
          <p:grpSpPr>
            <a:xfrm>
              <a:off x="2703940" y="3157270"/>
              <a:ext cx="2151636" cy="2016000"/>
              <a:chOff x="2703940" y="3157270"/>
              <a:chExt cx="2151636" cy="2016000"/>
            </a:xfrm>
          </p:grpSpPr>
          <p:sp>
            <p:nvSpPr>
              <p:cNvPr id="20" name="円/楕円 19"/>
              <p:cNvSpPr>
                <a:spLocks noChangeAspect="1"/>
              </p:cNvSpPr>
              <p:nvPr/>
            </p:nvSpPr>
            <p:spPr>
              <a:xfrm>
                <a:off x="2703940" y="3157270"/>
                <a:ext cx="2151636" cy="2016000"/>
              </a:xfrm>
              <a:prstGeom prst="ellipse">
                <a:avLst/>
              </a:prstGeom>
              <a:solidFill>
                <a:srgbClr val="14AAEB">
                  <a:alpha val="24000"/>
                </a:srgbClr>
              </a:solidFill>
              <a:ln>
                <a:solidFill>
                  <a:srgbClr val="14AA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債券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4E9A3CE-0546-5A2F-1469-9C664C534B60}"/>
                  </a:ext>
                </a:extLst>
              </p:cNvPr>
              <p:cNvSpPr txBox="1"/>
              <p:nvPr/>
            </p:nvSpPr>
            <p:spPr>
              <a:xfrm>
                <a:off x="3163928" y="4188207"/>
                <a:ext cx="1563039" cy="8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満期まで保有すれば、原則額面金額を受け取れる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DF91FB0-49C2-F94B-3619-96B3C8D537F4}"/>
                </a:ext>
              </a:extLst>
            </p:cNvPr>
            <p:cNvGrpSpPr/>
            <p:nvPr/>
          </p:nvGrpSpPr>
          <p:grpSpPr>
            <a:xfrm>
              <a:off x="4273735" y="2396644"/>
              <a:ext cx="2245686" cy="2061487"/>
              <a:chOff x="4167291" y="1685665"/>
              <a:chExt cx="3084561" cy="3009687"/>
            </a:xfrm>
          </p:grpSpPr>
          <p:sp>
            <p:nvSpPr>
              <p:cNvPr id="17" name="円/楕円 16"/>
              <p:cNvSpPr>
                <a:spLocks noChangeAspect="1"/>
              </p:cNvSpPr>
              <p:nvPr/>
            </p:nvSpPr>
            <p:spPr>
              <a:xfrm>
                <a:off x="4167291" y="1685665"/>
                <a:ext cx="3084561" cy="2949596"/>
              </a:xfrm>
              <a:prstGeom prst="ellipse">
                <a:avLst/>
              </a:prstGeom>
              <a:solidFill>
                <a:srgbClr val="14AAEB">
                  <a:alpha val="24000"/>
                </a:srgbClr>
              </a:solidFill>
              <a:ln>
                <a:solidFill>
                  <a:srgbClr val="14AA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投資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信託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1B9081C-620B-CEE2-4A52-1571B8E2E050}"/>
                  </a:ext>
                </a:extLst>
              </p:cNvPr>
              <p:cNvSpPr txBox="1"/>
              <p:nvPr/>
            </p:nvSpPr>
            <p:spPr>
              <a:xfrm>
                <a:off x="5066831" y="3530427"/>
                <a:ext cx="1934343" cy="116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商品によって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リスク・リターンは異なる</a:t>
                </a:r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369B03-2ECC-B728-1692-43B0C3914A14}"/>
              </a:ext>
            </a:extLst>
          </p:cNvPr>
          <p:cNvSpPr txBox="1"/>
          <p:nvPr/>
        </p:nvSpPr>
        <p:spPr>
          <a:xfrm>
            <a:off x="3055197" y="630513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BBB37-47C6-8AEF-3139-0F1F2583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690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4149</Words>
  <Application>Microsoft Office PowerPoint</Application>
  <PresentationFormat>画面に合わせる (4:3)</PresentationFormat>
  <Paragraphs>495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Helvetica Neue</vt:lpstr>
      <vt:lpstr>Meiryo UI</vt:lpstr>
      <vt:lpstr>ＭＳ Ｐゴシック</vt:lpstr>
      <vt:lpstr>ヒラギノ角ゴ Pro W6</vt:lpstr>
      <vt:lpstr>ヒラギノ丸ゴ Pro W4</vt:lpstr>
      <vt:lpstr>メイリオ</vt:lpstr>
      <vt:lpstr>Arial</vt:lpstr>
      <vt:lpstr>Calibri</vt:lpstr>
      <vt:lpstr>Courier New</vt:lpstr>
      <vt:lpstr>Wingdings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2025-03-13T03:17:49Z</dcterms:modified>
</cp:coreProperties>
</file>