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6" r:id="rId2"/>
    <p:sldId id="257" r:id="rId3"/>
    <p:sldId id="258" r:id="rId4"/>
    <p:sldId id="28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6" r:id="rId18"/>
    <p:sldId id="294" r:id="rId19"/>
    <p:sldId id="355" r:id="rId20"/>
    <p:sldId id="296" r:id="rId21"/>
    <p:sldId id="454" r:id="rId22"/>
    <p:sldId id="422" r:id="rId23"/>
    <p:sldId id="423" r:id="rId24"/>
    <p:sldId id="424" r:id="rId25"/>
    <p:sldId id="304" r:id="rId26"/>
    <p:sldId id="292" r:id="rId27"/>
    <p:sldId id="281" r:id="rId28"/>
    <p:sldId id="282" r:id="rId29"/>
    <p:sldId id="289" r:id="rId30"/>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381B6"/>
    <a:srgbClr val="EA8C78"/>
    <a:srgbClr val="E2E9F0"/>
    <a:srgbClr val="FDEDE6"/>
    <a:srgbClr val="EBEFF6"/>
    <a:srgbClr val="FDF3EE"/>
    <a:srgbClr val="8A87B3"/>
    <a:srgbClr val="A8A6C7"/>
    <a:srgbClr val="CABA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6139" autoAdjust="0"/>
  </p:normalViewPr>
  <p:slideViewPr>
    <p:cSldViewPr snapToGrid="0" snapToObjects="1">
      <p:cViewPr varScale="1">
        <p:scale>
          <a:sx n="67" d="100"/>
          <a:sy n="67" d="100"/>
        </p:scale>
        <p:origin x="1244" y="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48FE93B-7EF7-D949-AB83-86D30216FA05}" type="datetimeFigureOut">
              <a:rPr kumimoji="1" lang="ja-JP" altLang="en-US" smtClean="0"/>
              <a:t>2024/5/15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361950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15232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154604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1371240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13</a:t>
            </a:fld>
            <a:endParaRPr kumimoji="1" lang="ja-JP" altLang="en-US"/>
          </a:p>
        </p:txBody>
      </p:sp>
    </p:spTree>
    <p:extLst>
      <p:ext uri="{BB962C8B-B14F-4D97-AF65-F5344CB8AC3E}">
        <p14:creationId xmlns:p14="http://schemas.microsoft.com/office/powerpoint/2010/main" val="383319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108293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243125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223358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3981025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18</a:t>
            </a:fld>
            <a:endParaRPr kumimoji="1" lang="ja-JP" altLang="en-US"/>
          </a:p>
        </p:txBody>
      </p:sp>
    </p:spTree>
    <p:extLst>
      <p:ext uri="{BB962C8B-B14F-4D97-AF65-F5344CB8AC3E}">
        <p14:creationId xmlns:p14="http://schemas.microsoft.com/office/powerpoint/2010/main" val="32619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83484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21237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229521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21</a:t>
            </a:fld>
            <a:endParaRPr kumimoji="1" lang="ja-JP" altLang="en-US"/>
          </a:p>
        </p:txBody>
      </p:sp>
    </p:spTree>
    <p:extLst>
      <p:ext uri="{BB962C8B-B14F-4D97-AF65-F5344CB8AC3E}">
        <p14:creationId xmlns:p14="http://schemas.microsoft.com/office/powerpoint/2010/main" val="2279581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22</a:t>
            </a:fld>
            <a:endParaRPr kumimoji="1" lang="ja-JP" altLang="en-US"/>
          </a:p>
        </p:txBody>
      </p:sp>
    </p:spTree>
    <p:extLst>
      <p:ext uri="{BB962C8B-B14F-4D97-AF65-F5344CB8AC3E}">
        <p14:creationId xmlns:p14="http://schemas.microsoft.com/office/powerpoint/2010/main" val="93915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23</a:t>
            </a:fld>
            <a:endParaRPr kumimoji="1" lang="ja-JP" altLang="en-US"/>
          </a:p>
        </p:txBody>
      </p:sp>
    </p:spTree>
    <p:extLst>
      <p:ext uri="{BB962C8B-B14F-4D97-AF65-F5344CB8AC3E}">
        <p14:creationId xmlns:p14="http://schemas.microsoft.com/office/powerpoint/2010/main" val="373160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24</a:t>
            </a:fld>
            <a:endParaRPr kumimoji="1" lang="ja-JP" altLang="en-US"/>
          </a:p>
        </p:txBody>
      </p:sp>
    </p:spTree>
    <p:extLst>
      <p:ext uri="{BB962C8B-B14F-4D97-AF65-F5344CB8AC3E}">
        <p14:creationId xmlns:p14="http://schemas.microsoft.com/office/powerpoint/2010/main" val="179783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25</a:t>
            </a:fld>
            <a:endParaRPr kumimoji="1" lang="ja-JP" altLang="en-US"/>
          </a:p>
        </p:txBody>
      </p:sp>
    </p:spTree>
    <p:extLst>
      <p:ext uri="{BB962C8B-B14F-4D97-AF65-F5344CB8AC3E}">
        <p14:creationId xmlns:p14="http://schemas.microsoft.com/office/powerpoint/2010/main" val="603907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26</a:t>
            </a:fld>
            <a:endParaRPr kumimoji="1" lang="ja-JP" altLang="en-US"/>
          </a:p>
        </p:txBody>
      </p:sp>
    </p:spTree>
    <p:extLst>
      <p:ext uri="{BB962C8B-B14F-4D97-AF65-F5344CB8AC3E}">
        <p14:creationId xmlns:p14="http://schemas.microsoft.com/office/powerpoint/2010/main" val="1221302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2152388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983569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404265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59728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357089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326664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8</a:t>
            </a:fld>
            <a:endParaRPr kumimoji="1" lang="ja-JP" altLang="en-US"/>
          </a:p>
        </p:txBody>
      </p:sp>
    </p:spTree>
    <p:extLst>
      <p:ext uri="{BB962C8B-B14F-4D97-AF65-F5344CB8AC3E}">
        <p14:creationId xmlns:p14="http://schemas.microsoft.com/office/powerpoint/2010/main" val="171559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279390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2024/5/15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2024/5/15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2024/5/15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2024/5/15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2024/5/15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2024/5/15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1458541" y="4113397"/>
            <a:ext cx="2734676" cy="2476477"/>
            <a:chOff x="1458541" y="4113397"/>
            <a:chExt cx="2734676" cy="2476477"/>
          </a:xfrm>
        </p:grpSpPr>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5"/>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3" name="グループ化 32">
            <a:extLst>
              <a:ext uri="{FF2B5EF4-FFF2-40B4-BE49-F238E27FC236}">
                <a16:creationId xmlns:a16="http://schemas.microsoft.com/office/drawing/2014/main" id="{92A2A58C-59C0-47D2-9ECA-A4950F17CEE9}"/>
              </a:ext>
            </a:extLst>
          </p:cNvPr>
          <p:cNvGrpSpPr/>
          <p:nvPr/>
        </p:nvGrpSpPr>
        <p:grpSpPr>
          <a:xfrm>
            <a:off x="5128443" y="4263365"/>
            <a:ext cx="2493818" cy="2326508"/>
            <a:chOff x="3324736" y="1624360"/>
            <a:chExt cx="2493818" cy="2326508"/>
          </a:xfrm>
        </p:grpSpPr>
        <p:pic>
          <p:nvPicPr>
            <p:cNvPr id="26" name="図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4801" y="1624360"/>
              <a:ext cx="1766386" cy="1940761"/>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3324736" y="3463575"/>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財布を紛失</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7"/>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extLst>
              <p:ext uri="{D42A27DB-BD31-4B8C-83A1-F6EECF244321}">
                <p14:modId xmlns:p14="http://schemas.microsoft.com/office/powerpoint/2010/main" val="1601289830"/>
              </p:ext>
            </p:extLst>
          </p:nvPr>
        </p:nvGraphicFramePr>
        <p:xfrm>
          <a:off x="263100" y="84004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2"/>
            <a:ext cx="2493818" cy="743762"/>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12" name="図 11"/>
          <p:cNvPicPr>
            <a:picLocks noChangeAspect="1"/>
          </p:cNvPicPr>
          <p:nvPr/>
        </p:nvPicPr>
        <p:blipFill>
          <a:blip r:embed="rId3"/>
          <a:srcRect/>
          <a:stretch/>
        </p:blipFill>
        <p:spPr>
          <a:xfrm>
            <a:off x="330439" y="2143540"/>
            <a:ext cx="2412773" cy="1517446"/>
          </a:xfrm>
          <a:prstGeom prst="rect">
            <a:avLst/>
          </a:prstGeom>
        </p:spPr>
      </p:pic>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2"/>
            <a:ext cx="2493818" cy="743762"/>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2"/>
            <a:ext cx="2493818" cy="743762"/>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42892" y="1055067"/>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8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825430"/>
            <a:ext cx="2702984" cy="1446550"/>
          </a:xfrm>
          <a:prstGeom prst="rect">
            <a:avLst/>
          </a:prstGeom>
          <a:noFill/>
        </p:spPr>
        <p:txBody>
          <a:bodyPr wrap="none" rtlCol="0">
            <a:spAutoFit/>
          </a:bodyPr>
          <a:lstStyle/>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交通事故の</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年間発生件数</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300,839</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0" y="3825430"/>
            <a:ext cx="2459328" cy="1446550"/>
          </a:xfrm>
          <a:prstGeom prst="rect">
            <a:avLst/>
          </a:prstGeom>
          <a:noFill/>
        </p:spPr>
        <p:txBody>
          <a:bodyPr wrap="none" rtlCol="0">
            <a:spAutoFit/>
          </a:bodyPr>
          <a:lstStyle/>
          <a:p>
            <a:pPr algn="ctr">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B.</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日平均</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新入院患者数</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825430"/>
            <a:ext cx="2765501" cy="954107"/>
          </a:xfrm>
          <a:prstGeom prst="rect">
            <a:avLst/>
          </a:prstGeom>
          <a:noFill/>
        </p:spPr>
        <p:txBody>
          <a:bodyPr wrap="none" rtlCol="0">
            <a:spAutoFit/>
          </a:bodyPr>
          <a:lstStyle/>
          <a:p>
            <a:pPr algn="ctr">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C.</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65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歳までに</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亡くなる人の割合</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13" name="図形グループ 12"/>
          <p:cNvGrpSpPr/>
          <p:nvPr/>
        </p:nvGrpSpPr>
        <p:grpSpPr>
          <a:xfrm>
            <a:off x="292718" y="549690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105</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grpSp>
        <p:nvGrpSpPr>
          <p:cNvPr id="32" name="図形グループ 31"/>
          <p:cNvGrpSpPr/>
          <p:nvPr/>
        </p:nvGrpSpPr>
        <p:grpSpPr>
          <a:xfrm>
            <a:off x="3348341" y="548702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20" name="テキスト ボックス 19"/>
          <p:cNvSpPr txBox="1"/>
          <p:nvPr/>
        </p:nvSpPr>
        <p:spPr>
          <a:xfrm>
            <a:off x="5927684" y="4776343"/>
            <a:ext cx="3023158" cy="1553246"/>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10.4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5.6</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72357"/>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4</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4"/>
          <a:stretch>
            <a:fillRect/>
          </a:stretch>
        </p:blipFill>
        <p:spPr>
          <a:xfrm>
            <a:off x="6013071" y="1845509"/>
            <a:ext cx="2852384" cy="1835271"/>
          </a:xfrm>
          <a:prstGeom prst="rect">
            <a:avLst/>
          </a:prstGeom>
        </p:spPr>
      </p:pic>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2850" y="1641918"/>
            <a:ext cx="2590148" cy="2357595"/>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11</a:t>
            </a:fld>
            <a:endParaRPr kumimoji="1" lang="ja-JP" altLang="en-US" dirty="0"/>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3"/>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701374"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男子高校生が昼間、自転車横断帯のかなり手前の歩道から車道を斜めに横断し、対向車線を自転車で直進してきた男性会社員（</a:t>
              </a:r>
              <a:r>
                <a:rPr lang="en-US" altLang="ja-JP" sz="3000" dirty="0">
                  <a:solidFill>
                    <a:srgbClr val="17375E"/>
                  </a:solidFill>
                  <a:latin typeface="Meiryo UI" panose="020B0604030504040204" pitchFamily="50" charset="-128"/>
                  <a:ea typeface="Meiryo UI" panose="020B0604030504040204" pitchFamily="50" charset="-128"/>
                  <a:cs typeface="ヒラギノ丸ゴ Pro W4"/>
                </a:rPr>
                <a:t>24</a:t>
              </a: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歳）と衝突。男性会社員に重大な障害（言語機能の喪失等）が残った。</a:t>
              </a:r>
              <a:endParaRPr lang="en-US" altLang="ja-JP" sz="3000" dirty="0">
                <a:solidFill>
                  <a:srgbClr val="17375E"/>
                </a:solidFill>
                <a:latin typeface="Meiryo UI" panose="020B0604030504040204" pitchFamily="50" charset="-128"/>
                <a:ea typeface="Meiryo UI" panose="020B0604030504040204" pitchFamily="50" charset="-128"/>
                <a:cs typeface="ヒラギノ丸ゴ Pro W4"/>
              </a:endParaRP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2023</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12</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7" grpId="0" animBg="1"/>
      <p:bldP spid="38" grpId="0" animBg="1"/>
      <p:bldP spid="30"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Tree>
    <p:extLst>
      <p:ext uri="{BB962C8B-B14F-4D97-AF65-F5344CB8AC3E}">
        <p14:creationId xmlns:p14="http://schemas.microsoft.com/office/powerpoint/2010/main" val="282860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３</a:t>
            </a:r>
            <a:r>
              <a:rPr lang="en-US" altLang="ja-JP" sz="6000" b="1" dirty="0">
                <a:solidFill>
                  <a:srgbClr val="298054"/>
                </a:solidFill>
                <a:latin typeface="Meiryo UI" panose="020B0604030504040204" pitchFamily="50" charset="-128"/>
                <a:ea typeface="Meiryo UI" panose="020B0604030504040204" pitchFamily="50" charset="-128"/>
                <a:cs typeface="ヒラギノ角ゴ Pro W6"/>
              </a:rPr>
              <a:t>. </a:t>
            </a: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solidFill>
                <a:srgbClr val="298054"/>
              </a:solidFill>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solidFill>
                  <a:srgbClr val="298054"/>
                </a:solidFill>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solidFill>
                <a:srgbClr val="298054"/>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574856"/>
            <a:ext cx="3457279" cy="972000"/>
            <a:chOff x="5280819" y="2574856"/>
            <a:chExt cx="3457279" cy="972000"/>
          </a:xfrm>
        </p:grpSpPr>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収入が無くなった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505614" y="4028859"/>
            <a:ext cx="2106810"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一家の働き手が交通事故で亡くなった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2933766"/>
            <a:ext cx="3186772" cy="523220"/>
          </a:xfrm>
          <a:prstGeom prst="rect">
            <a:avLst/>
          </a:prstGeom>
          <a:noFill/>
          <a:ln w="38100" cmpd="sng">
            <a:noFill/>
            <a:miter lim="800000"/>
          </a:ln>
        </p:spPr>
        <p:txBody>
          <a:bodyPr wrap="square" rtlCol="0" anchor="ctr">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1996590"/>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892410"/>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54643"/>
            <a:ext cx="3485380"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16878"/>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116" y="2065898"/>
            <a:ext cx="1283723" cy="1196924"/>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8"/>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Tree>
    <p:extLst>
      <p:ext uri="{BB962C8B-B14F-4D97-AF65-F5344CB8AC3E}">
        <p14:creationId xmlns:p14="http://schemas.microsoft.com/office/powerpoint/2010/main" val="16575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Tree>
    <p:extLst>
      <p:ext uri="{BB962C8B-B14F-4D97-AF65-F5344CB8AC3E}">
        <p14:creationId xmlns:p14="http://schemas.microsoft.com/office/powerpoint/2010/main" val="189441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8" name="スライド番号プレースホルダー 17"/>
          <p:cNvSpPr>
            <a:spLocks noGrp="1"/>
          </p:cNvSpPr>
          <p:nvPr>
            <p:ph type="sldNum" sz="quarter" idx="12"/>
          </p:nvPr>
        </p:nvSpPr>
        <p:spPr>
          <a:xfrm>
            <a:off x="7018814" y="6488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1B4017BE-287B-80BF-F7D9-F7F72D405521}"/>
              </a:ext>
            </a:extLst>
          </p:cNvPr>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0" name="表 19">
            <a:extLst>
              <a:ext uri="{FF2B5EF4-FFF2-40B4-BE49-F238E27FC236}">
                <a16:creationId xmlns:a16="http://schemas.microsoft.com/office/drawing/2014/main" id="{4FEE6356-3257-48DD-BB1D-C874C9474396}"/>
              </a:ext>
            </a:extLst>
          </p:cNvPr>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1" name="表 20">
            <a:extLst>
              <a:ext uri="{FF2B5EF4-FFF2-40B4-BE49-F238E27FC236}">
                <a16:creationId xmlns:a16="http://schemas.microsoft.com/office/drawing/2014/main" id="{647785F8-72D4-D87A-A12B-6D0322557D34}"/>
              </a:ext>
            </a:extLst>
          </p:cNvPr>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22" name="図 21">
            <a:extLst>
              <a:ext uri="{FF2B5EF4-FFF2-40B4-BE49-F238E27FC236}">
                <a16:creationId xmlns:a16="http://schemas.microsoft.com/office/drawing/2014/main" id="{F07ECA74-E5CC-9B88-2337-4F40F0DAD5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23" name="グループ化 22">
            <a:extLst>
              <a:ext uri="{FF2B5EF4-FFF2-40B4-BE49-F238E27FC236}">
                <a16:creationId xmlns:a16="http://schemas.microsoft.com/office/drawing/2014/main" id="{79E6730B-3DE6-D770-21B2-357F54A43438}"/>
              </a:ext>
            </a:extLst>
          </p:cNvPr>
          <p:cNvGrpSpPr/>
          <p:nvPr/>
        </p:nvGrpSpPr>
        <p:grpSpPr>
          <a:xfrm>
            <a:off x="1465688" y="2558439"/>
            <a:ext cx="1597813" cy="914705"/>
            <a:chOff x="1465688" y="2558439"/>
            <a:chExt cx="1597813" cy="914705"/>
          </a:xfrm>
        </p:grpSpPr>
        <p:sp>
          <p:nvSpPr>
            <p:cNvPr id="24" name="右矢印 10">
              <a:extLst>
                <a:ext uri="{FF2B5EF4-FFF2-40B4-BE49-F238E27FC236}">
                  <a16:creationId xmlns:a16="http://schemas.microsoft.com/office/drawing/2014/main" id="{179885B4-3063-165D-1469-FBE0577B3882}"/>
                </a:ext>
              </a:extLst>
            </p:cNvPr>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AD40431-1761-43EF-B412-9E50E638F784}"/>
                </a:ext>
              </a:extLst>
            </p:cNvPr>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26" name="グループ化 25">
            <a:extLst>
              <a:ext uri="{FF2B5EF4-FFF2-40B4-BE49-F238E27FC236}">
                <a16:creationId xmlns:a16="http://schemas.microsoft.com/office/drawing/2014/main" id="{E94CCC02-2458-9AC8-CFEE-2AFB9AD85127}"/>
              </a:ext>
            </a:extLst>
          </p:cNvPr>
          <p:cNvGrpSpPr/>
          <p:nvPr/>
        </p:nvGrpSpPr>
        <p:grpSpPr>
          <a:xfrm>
            <a:off x="1428601" y="4493423"/>
            <a:ext cx="1761318" cy="929642"/>
            <a:chOff x="1428601" y="4493423"/>
            <a:chExt cx="1761318" cy="929642"/>
          </a:xfrm>
        </p:grpSpPr>
        <p:sp>
          <p:nvSpPr>
            <p:cNvPr id="32" name="右矢印 12">
              <a:extLst>
                <a:ext uri="{FF2B5EF4-FFF2-40B4-BE49-F238E27FC236}">
                  <a16:creationId xmlns:a16="http://schemas.microsoft.com/office/drawing/2014/main" id="{600C6990-6977-C249-37F3-916D91D2D910}"/>
                </a:ext>
              </a:extLst>
            </p:cNvPr>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74C575A-E8C3-EFF5-4877-C7FFCF47156C}"/>
                </a:ext>
              </a:extLst>
            </p:cNvPr>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34" name="図 33">
            <a:extLst>
              <a:ext uri="{FF2B5EF4-FFF2-40B4-BE49-F238E27FC236}">
                <a16:creationId xmlns:a16="http://schemas.microsoft.com/office/drawing/2014/main" id="{E35C5695-9505-69A7-0325-F8F993B647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35" name="グループ化 34">
            <a:extLst>
              <a:ext uri="{FF2B5EF4-FFF2-40B4-BE49-F238E27FC236}">
                <a16:creationId xmlns:a16="http://schemas.microsoft.com/office/drawing/2014/main" id="{22CACD13-2AEE-3433-A62F-98A2B422F794}"/>
              </a:ext>
            </a:extLst>
          </p:cNvPr>
          <p:cNvGrpSpPr/>
          <p:nvPr/>
        </p:nvGrpSpPr>
        <p:grpSpPr>
          <a:xfrm rot="21250923">
            <a:off x="5990055" y="4342785"/>
            <a:ext cx="1910884" cy="904066"/>
            <a:chOff x="6138786" y="4287654"/>
            <a:chExt cx="1910884" cy="767104"/>
          </a:xfrm>
        </p:grpSpPr>
        <p:sp>
          <p:nvSpPr>
            <p:cNvPr id="38" name="右矢印 28">
              <a:extLst>
                <a:ext uri="{FF2B5EF4-FFF2-40B4-BE49-F238E27FC236}">
                  <a16:creationId xmlns:a16="http://schemas.microsoft.com/office/drawing/2014/main" id="{B364FFEF-6231-FB69-F5B1-A6F81E7D12A4}"/>
                </a:ext>
              </a:extLst>
            </p:cNvPr>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7AFC4967-323F-E8FD-D533-6DB913A3BBD2}"/>
                </a:ext>
              </a:extLst>
            </p:cNvPr>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41" name="図 40">
            <a:extLst>
              <a:ext uri="{FF2B5EF4-FFF2-40B4-BE49-F238E27FC236}">
                <a16:creationId xmlns:a16="http://schemas.microsoft.com/office/drawing/2014/main" id="{4E8B7997-7095-243A-4DFC-E9815BF4E3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5" name="図 44">
            <a:extLst>
              <a:ext uri="{FF2B5EF4-FFF2-40B4-BE49-F238E27FC236}">
                <a16:creationId xmlns:a16="http://schemas.microsoft.com/office/drawing/2014/main" id="{AD5C0569-B299-A548-3D7D-70A5FEE4BA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6" name="図 45">
            <a:extLst>
              <a:ext uri="{FF2B5EF4-FFF2-40B4-BE49-F238E27FC236}">
                <a16:creationId xmlns:a16="http://schemas.microsoft.com/office/drawing/2014/main" id="{D4DD1AF2-D068-E87A-8880-4E184EE42C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7" name="図 46">
            <a:extLst>
              <a:ext uri="{FF2B5EF4-FFF2-40B4-BE49-F238E27FC236}">
                <a16:creationId xmlns:a16="http://schemas.microsoft.com/office/drawing/2014/main" id="{8F67A00E-154E-E3F7-9ECE-2DFB212A2D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49" name="図 48" descr="おもちゃ, 人形, 写真, 異なる が含まれている画像&#10;&#10;自動的に生成された説明">
            <a:extLst>
              <a:ext uri="{FF2B5EF4-FFF2-40B4-BE49-F238E27FC236}">
                <a16:creationId xmlns:a16="http://schemas.microsoft.com/office/drawing/2014/main" id="{EA456822-8318-BCCA-1AD3-C63970B476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50" name="グループ化 49">
            <a:extLst>
              <a:ext uri="{FF2B5EF4-FFF2-40B4-BE49-F238E27FC236}">
                <a16:creationId xmlns:a16="http://schemas.microsoft.com/office/drawing/2014/main" id="{91631AF9-7C52-C5D1-6ECC-4760B1F54DD3}"/>
              </a:ext>
            </a:extLst>
          </p:cNvPr>
          <p:cNvGrpSpPr/>
          <p:nvPr/>
        </p:nvGrpSpPr>
        <p:grpSpPr>
          <a:xfrm>
            <a:off x="6162685" y="2860509"/>
            <a:ext cx="1673736" cy="823030"/>
            <a:chOff x="6222848" y="3002696"/>
            <a:chExt cx="1673736" cy="823030"/>
          </a:xfrm>
        </p:grpSpPr>
        <p:sp>
          <p:nvSpPr>
            <p:cNvPr id="51" name="右矢印 26">
              <a:extLst>
                <a:ext uri="{FF2B5EF4-FFF2-40B4-BE49-F238E27FC236}">
                  <a16:creationId xmlns:a16="http://schemas.microsoft.com/office/drawing/2014/main" id="{0206D32E-CA2A-9983-FC96-6DB8DBF0B557}"/>
                </a:ext>
              </a:extLst>
            </p:cNvPr>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4BFEA7D-7F40-65DA-0F46-941916A9E248}"/>
                </a:ext>
              </a:extLst>
            </p:cNvPr>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3" name="図 52">
            <a:extLst>
              <a:ext uri="{FF2B5EF4-FFF2-40B4-BE49-F238E27FC236}">
                <a16:creationId xmlns:a16="http://schemas.microsoft.com/office/drawing/2014/main" id="{0231A8DF-7882-F53B-12BD-96EC2BF92058}"/>
              </a:ext>
            </a:extLst>
          </p:cNvPr>
          <p:cNvPicPr>
            <a:picLocks noChangeAspect="1"/>
          </p:cNvPicPr>
          <p:nvPr/>
        </p:nvPicPr>
        <p:blipFill>
          <a:blip r:embed="rId10"/>
          <a:stretch>
            <a:fillRect/>
          </a:stretch>
        </p:blipFill>
        <p:spPr>
          <a:xfrm>
            <a:off x="678628" y="3780667"/>
            <a:ext cx="1254450" cy="1014150"/>
          </a:xfrm>
          <a:prstGeom prst="rect">
            <a:avLst/>
          </a:prstGeom>
        </p:spPr>
      </p:pic>
      <p:pic>
        <p:nvPicPr>
          <p:cNvPr id="54" name="図 53" descr="ブラック, 時計, 立つ が含まれている画像&#10;&#10;自動的に生成された説明">
            <a:extLst>
              <a:ext uri="{FF2B5EF4-FFF2-40B4-BE49-F238E27FC236}">
                <a16:creationId xmlns:a16="http://schemas.microsoft.com/office/drawing/2014/main" id="{BBBF491D-95DA-ACE3-6089-A9F6E22AB526}"/>
              </a:ext>
            </a:extLst>
          </p:cNvPr>
          <p:cNvPicPr>
            <a:picLocks noChangeAspect="1"/>
          </p:cNvPicPr>
          <p:nvPr/>
        </p:nvPicPr>
        <p:blipFill>
          <a:blip r:embed="rId11"/>
          <a:stretch>
            <a:fillRect/>
          </a:stretch>
        </p:blipFill>
        <p:spPr>
          <a:xfrm>
            <a:off x="649451" y="5304317"/>
            <a:ext cx="1119742" cy="805469"/>
          </a:xfrm>
          <a:prstGeom prst="rect">
            <a:avLst/>
          </a:prstGeom>
        </p:spPr>
      </p:pic>
      <p:sp>
        <p:nvSpPr>
          <p:cNvPr id="56" name="テキスト ボックス 55">
            <a:extLst>
              <a:ext uri="{FF2B5EF4-FFF2-40B4-BE49-F238E27FC236}">
                <a16:creationId xmlns:a16="http://schemas.microsoft.com/office/drawing/2014/main" id="{D492582D-9B4D-5C84-CBB3-EAC8D4C5B594}"/>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57" name="テキスト ボックス 56">
            <a:extLst>
              <a:ext uri="{FF2B5EF4-FFF2-40B4-BE49-F238E27FC236}">
                <a16:creationId xmlns:a16="http://schemas.microsoft.com/office/drawing/2014/main" id="{C14934A2-A05B-B7EA-2CAD-FCD105CDA027}"/>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pic>
        <p:nvPicPr>
          <p:cNvPr id="3" name="図 2" descr="ロゴ&#10;&#10;中程度の精度で自動的に生成された説明">
            <a:extLst>
              <a:ext uri="{FF2B5EF4-FFF2-40B4-BE49-F238E27FC236}">
                <a16:creationId xmlns:a16="http://schemas.microsoft.com/office/drawing/2014/main" id="{686C722D-A2BA-B41E-7555-B97204E47A8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Tree>
    <p:extLst>
      <p:ext uri="{BB962C8B-B14F-4D97-AF65-F5344CB8AC3E}">
        <p14:creationId xmlns:p14="http://schemas.microsoft.com/office/powerpoint/2010/main" val="49195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１</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生活設計とお金</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r>
              <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endPar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20</a:t>
            </a:fld>
            <a:endParaRPr kumimoji="1" lang="ja-JP" altLang="en-US" dirty="0"/>
          </a:p>
        </p:txBody>
      </p:sp>
    </p:spTree>
    <p:custDataLst>
      <p:tags r:id="rId1"/>
    </p:custDataLst>
    <p:extLst>
      <p:ext uri="{BB962C8B-B14F-4D97-AF65-F5344CB8AC3E}">
        <p14:creationId xmlns:p14="http://schemas.microsoft.com/office/powerpoint/2010/main" val="2293735024"/>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21</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491774"/>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●保険の種類によっては解約しても支払った保険料の全額が戻ってこない。</a:t>
            </a:r>
            <a:endParaRPr lang="ja-JP" altLang="en-US" sz="2400" spc="-120" dirty="0">
              <a:solidFill>
                <a:srgbClr val="000000"/>
              </a:solidFill>
              <a:latin typeface="Meiryo UI" panose="020B0604030504040204" pitchFamily="50" charset="-128"/>
              <a:ea typeface="Meiryo UI" panose="020B0604030504040204" pitchFamily="50" charset="-128"/>
              <a:cs typeface="ヒラギノ角ゴ Pro W6"/>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3"/>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22</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4"/>
            <a:stretch>
              <a:fillRect/>
            </a:stretch>
          </p:blipFill>
          <p:spPr>
            <a:xfrm>
              <a:off x="7788557" y="1281043"/>
              <a:ext cx="682764" cy="1999206"/>
            </a:xfrm>
            <a:prstGeom prst="rect">
              <a:avLst/>
            </a:prstGeom>
          </p:spPr>
        </p:pic>
      </p:gr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66" name="右矢印 65"/>
          <p:cNvSpPr/>
          <p:nvPr/>
        </p:nvSpPr>
        <p:spPr bwMode="gray">
          <a:xfrm rot="5400000">
            <a:off x="4175336" y="2741030"/>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744977"/>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744977"/>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744977"/>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744977"/>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744977"/>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0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3"/>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4"/>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7" name="テキスト ボックス 16"/>
          <p:cNvSpPr txBox="1"/>
          <p:nvPr/>
        </p:nvSpPr>
        <p:spPr>
          <a:xfrm>
            <a:off x="6365862" y="3055715"/>
            <a:ext cx="1440923" cy="338554"/>
          </a:xfrm>
          <a:prstGeom prst="rect">
            <a:avLst/>
          </a:prstGeom>
          <a:noFill/>
        </p:spPr>
        <p:txBody>
          <a:bodyPr wrap="square" rtlCol="0">
            <a:spAutoFit/>
          </a:bodyPr>
          <a:lstStyle/>
          <a:p>
            <a:r>
              <a:rPr kumimoji="1" lang="ja-JP" altLang="en-US" sz="1600" dirty="0" err="1">
                <a:latin typeface="Meiryo UI" panose="020B0604030504040204" pitchFamily="50" charset="-128"/>
                <a:ea typeface="Meiryo UI" panose="020B0604030504040204" pitchFamily="50" charset="-128"/>
              </a:rPr>
              <a:t>じっそん</a:t>
            </a:r>
            <a:r>
              <a:rPr kumimoji="1" lang="ja-JP" altLang="en-US" sz="1600" dirty="0">
                <a:latin typeface="Meiryo UI" panose="020B0604030504040204" pitchFamily="50" charset="-128"/>
                <a:ea typeface="Meiryo UI" panose="020B0604030504040204" pitchFamily="50" charset="-128"/>
              </a:rPr>
              <a:t>てんぽ</a:t>
            </a:r>
          </a:p>
        </p:txBody>
      </p:sp>
      <p:sp>
        <p:nvSpPr>
          <p:cNvPr id="18" name="スライド番号プレースホルダー 12"/>
          <p:cNvSpPr>
            <a:spLocks noGrp="1"/>
          </p:cNvSpPr>
          <p:nvPr>
            <p:ph type="sldNum" sz="quarter" idx="4294967295"/>
          </p:nvPr>
        </p:nvSpPr>
        <p:spPr>
          <a:xfrm>
            <a:off x="7086600" y="6492566"/>
            <a:ext cx="2057400" cy="365125"/>
          </a:xfrm>
        </p:spPr>
        <p:txBody>
          <a:bodyPr/>
          <a:lstStyle/>
          <a:p>
            <a:fld id="{CFE1D277-9C57-4E30-9C75-4A0776A97483}" type="slidenum">
              <a:rPr kumimoji="1" lang="ja-JP" altLang="en-US" smtClean="0"/>
              <a:t>25</a:t>
            </a:fld>
            <a:endParaRPr kumimoji="1" lang="ja-JP" altLang="en-US" dirty="0"/>
          </a:p>
        </p:txBody>
      </p:sp>
    </p:spTree>
    <p:extLst>
      <p:ext uri="{BB962C8B-B14F-4D97-AF65-F5344CB8AC3E}">
        <p14:creationId xmlns:p14="http://schemas.microsoft.com/office/powerpoint/2010/main" val="19176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4" name="正方形/長方形 43">
            <a:extLst>
              <a:ext uri="{FF2B5EF4-FFF2-40B4-BE49-F238E27FC236}">
                <a16:creationId xmlns:a16="http://schemas.microsoft.com/office/drawing/2014/main" id="{EB657857-4554-47A1-BEE0-9CC4923AE5C7}"/>
              </a:ext>
            </a:extLst>
          </p:cNvPr>
          <p:cNvSpPr/>
          <p:nvPr/>
        </p:nvSpPr>
        <p:spPr>
          <a:xfrm>
            <a:off x="662349" y="4956996"/>
            <a:ext cx="2506452" cy="178749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956996"/>
            <a:ext cx="2382544" cy="1787497"/>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956996"/>
            <a:ext cx="3016130" cy="1787497"/>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712991" y="4961594"/>
            <a:ext cx="2455810" cy="1508105"/>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solidFill>
                <a:schemeClr val="accent2"/>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残される配偶者の</a:t>
            </a: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ため</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に</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死亡保障が</a:t>
            </a: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必要となります。</a:t>
            </a:r>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944909"/>
            <a:ext cx="2541278" cy="1815882"/>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遺族の生活費や教育費をまかなうために、</a:t>
            </a: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より大きな保障が必要となります。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961594"/>
            <a:ext cx="3409778" cy="1508105"/>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親としての責任は減るため、</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死亡保障の必要な金額は</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00290" y="330156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88258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415803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415803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415803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415803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415803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415803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55324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304705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67294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31491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27946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526822"/>
            <a:ext cx="553998" cy="1631216"/>
          </a:xfrm>
          <a:prstGeom prst="rect">
            <a:avLst/>
          </a:prstGeom>
          <a:noFill/>
        </p:spPr>
        <p:txBody>
          <a:bodyPr vert="eaVert" wrap="none" rtlCol="0">
            <a:spAutoFit/>
          </a:bodyPr>
          <a:lstStyle/>
          <a:p>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3"/>
          <a:stretch>
            <a:fillRect/>
          </a:stretch>
        </p:blipFill>
        <p:spPr>
          <a:xfrm>
            <a:off x="897371" y="308485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4"/>
          <a:srcRect b="34457"/>
          <a:stretch/>
        </p:blipFill>
        <p:spPr>
          <a:xfrm>
            <a:off x="1669285" y="308485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5"/>
          <a:stretch>
            <a:fillRect/>
          </a:stretch>
        </p:blipFill>
        <p:spPr>
          <a:xfrm>
            <a:off x="3267508" y="347400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6"/>
          <a:stretch>
            <a:fillRect/>
          </a:stretch>
        </p:blipFill>
        <p:spPr>
          <a:xfrm>
            <a:off x="4590862" y="343018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7"/>
          <a:stretch>
            <a:fillRect/>
          </a:stretch>
        </p:blipFill>
        <p:spPr>
          <a:xfrm>
            <a:off x="5696244" y="306132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8"/>
          <a:stretch>
            <a:fillRect/>
          </a:stretch>
        </p:blipFill>
        <p:spPr>
          <a:xfrm>
            <a:off x="7058213" y="307759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26</a:t>
            </a:fld>
            <a:endParaRPr kumimoji="1" lang="ja-JP" altLang="en-US"/>
          </a:p>
        </p:txBody>
      </p:sp>
    </p:spTree>
    <p:extLst>
      <p:ext uri="{BB962C8B-B14F-4D97-AF65-F5344CB8AC3E}">
        <p14:creationId xmlns:p14="http://schemas.microsoft.com/office/powerpoint/2010/main" val="168200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Tree>
    <p:extLst>
      <p:ext uri="{BB962C8B-B14F-4D97-AF65-F5344CB8AC3E}">
        <p14:creationId xmlns:p14="http://schemas.microsoft.com/office/powerpoint/2010/main" val="282860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solidFill>
                  <a:schemeClr val="accent2"/>
                </a:solidFill>
                <a:latin typeface="Meiryo UI" panose="020B0604030504040204" pitchFamily="50" charset="-128"/>
                <a:ea typeface="Meiryo UI" panose="020B0604030504040204" pitchFamily="50" charset="-128"/>
              </a:rPr>
              <a:t>４</a:t>
            </a:r>
            <a:r>
              <a:rPr lang="en-US" altLang="ja-JP" sz="6600" b="1" dirty="0">
                <a:solidFill>
                  <a:schemeClr val="accent2"/>
                </a:solidFill>
                <a:latin typeface="Meiryo UI" panose="020B0604030504040204" pitchFamily="50" charset="-128"/>
                <a:ea typeface="Meiryo UI" panose="020B0604030504040204" pitchFamily="50" charset="-128"/>
              </a:rPr>
              <a:t>. </a:t>
            </a:r>
            <a:r>
              <a:rPr kumimoji="1" lang="ja-JP" altLang="en-US" sz="6600" b="1" dirty="0">
                <a:solidFill>
                  <a:schemeClr val="accent2"/>
                </a:solidFill>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6" name="グループ化 5"/>
          <p:cNvGrpSpPr/>
          <p:nvPr/>
        </p:nvGrpSpPr>
        <p:grpSpPr>
          <a:xfrm>
            <a:off x="186322" y="4781708"/>
            <a:ext cx="8790274" cy="1283939"/>
            <a:chOff x="267648" y="4781708"/>
            <a:chExt cx="8469225" cy="1283939"/>
          </a:xfrm>
        </p:grpSpPr>
        <p:sp>
          <p:nvSpPr>
            <p:cNvPr id="15" name="正方形/長方形 14"/>
            <p:cNvSpPr/>
            <p:nvPr/>
          </p:nvSpPr>
          <p:spPr>
            <a:xfrm>
              <a:off x="657318"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5" name="グループ化 4"/>
          <p:cNvGrpSpPr/>
          <p:nvPr/>
        </p:nvGrpSpPr>
        <p:grpSpPr>
          <a:xfrm>
            <a:off x="186323" y="3414553"/>
            <a:ext cx="8932884" cy="1083980"/>
            <a:chOff x="240626" y="3414553"/>
            <a:chExt cx="9066741" cy="1083980"/>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spTree>
    <p:extLst>
      <p:ext uri="{BB962C8B-B14F-4D97-AF65-F5344CB8AC3E}">
        <p14:creationId xmlns:p14="http://schemas.microsoft.com/office/powerpoint/2010/main" val="42459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3919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435710"/>
            </a:xfrm>
            <a:prstGeom prst="rect">
              <a:avLst/>
            </a:prstGeom>
            <a:noFill/>
          </p:spPr>
          <p:txBody>
            <a:bodyPr wrap="square" rtlCol="0">
              <a:spAutoFit/>
            </a:bodyPr>
            <a:lstStyle/>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179959" y="5551062"/>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3" name="正方形/長方形 12">
            <a:extLst>
              <a:ext uri="{FF2B5EF4-FFF2-40B4-BE49-F238E27FC236}">
                <a16:creationId xmlns:a16="http://schemas.microsoft.com/office/drawing/2014/main" id="{FBADB4C4-5251-41C1-8FED-B8404F1B59AB}"/>
              </a:ext>
            </a:extLst>
          </p:cNvPr>
          <p:cNvSpPr/>
          <p:nvPr/>
        </p:nvSpPr>
        <p:spPr>
          <a:xfrm>
            <a:off x="179959" y="6005431"/>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Tree>
    <p:extLst>
      <p:ext uri="{BB962C8B-B14F-4D97-AF65-F5344CB8AC3E}">
        <p14:creationId xmlns:p14="http://schemas.microsoft.com/office/powerpoint/2010/main" val="42059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それぞれの生き方を</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ライフコース</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とよぶ</a:t>
            </a:r>
            <a:endParaRPr lang="en-US" altLang="ja-JP" sz="3800" b="1" dirty="0">
              <a:solidFill>
                <a:schemeClr val="tx2"/>
              </a:solidFill>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62782" y="2088359"/>
            <a:ext cx="8115819" cy="4305077"/>
            <a:chOff x="662782" y="2088359"/>
            <a:chExt cx="8115819"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62782" y="2088359"/>
              <a:ext cx="8115819" cy="4305077"/>
              <a:chOff x="515045" y="1715465"/>
              <a:chExt cx="8115819"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574621"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353923"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257323"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305966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941010"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721556"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402470"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73838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42119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625281"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246217"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100483" y="1781602"/>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780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3"/>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8">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Tree>
    <p:extLst>
      <p:ext uri="{BB962C8B-B14F-4D97-AF65-F5344CB8AC3E}">
        <p14:creationId xmlns:p14="http://schemas.microsoft.com/office/powerpoint/2010/main" val="19278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結納・婚約～新婚旅行までにかかった総額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Ｂ</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420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415.7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4,694</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2,700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4,700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6,700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3982750"/>
            <a:ext cx="6180017" cy="1247618"/>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r>
              <a:rPr lang="ja-JP" altLang="en-US" sz="2800" b="1" dirty="0">
                <a:solidFill>
                  <a:schemeClr val="tx1"/>
                </a:solidFill>
                <a:latin typeface="Meiryo UI" panose="020B0604030504040204" pitchFamily="50" charset="-128"/>
                <a:ea typeface="Meiryo UI" panose="020B0604030504040204" pitchFamily="50" charset="-128"/>
                <a:cs typeface="メイリオ" pitchFamily="50" charset="-128"/>
              </a:rPr>
              <a:t>？</a:t>
            </a:r>
            <a:endParaRPr lang="en-US" altLang="ja-JP" sz="28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50000"/>
              </a:lnSpc>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39" y="790664"/>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65152" y="3314941"/>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a:p>
        </p:txBody>
      </p:sp>
      <p:grpSp>
        <p:nvGrpSpPr>
          <p:cNvPr id="8" name="グループ化 7">
            <a:extLst>
              <a:ext uri="{FF2B5EF4-FFF2-40B4-BE49-F238E27FC236}">
                <a16:creationId xmlns:a16="http://schemas.microsoft.com/office/drawing/2014/main" id="{FCFBCC86-8DC6-48F7-8815-80BEDF30C13B}"/>
              </a:ext>
            </a:extLst>
          </p:cNvPr>
          <p:cNvGrpSpPr/>
          <p:nvPr/>
        </p:nvGrpSpPr>
        <p:grpSpPr>
          <a:xfrm>
            <a:off x="353277" y="4065235"/>
            <a:ext cx="2365722" cy="2397387"/>
            <a:chOff x="382763" y="4145597"/>
            <a:chExt cx="2336236" cy="2320692"/>
          </a:xfrm>
        </p:grpSpPr>
        <p:pic>
          <p:nvPicPr>
            <p:cNvPr id="30" name="図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31" name="角丸四角形 30"/>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角丸四角形 31"/>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33" name="正方形/長方形 32"/>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pSp>
        <p:nvGrpSpPr>
          <p:cNvPr id="4" name="グループ化 3">
            <a:extLst>
              <a:ext uri="{FF2B5EF4-FFF2-40B4-BE49-F238E27FC236}">
                <a16:creationId xmlns:a16="http://schemas.microsoft.com/office/drawing/2014/main" id="{919F4394-B9CC-4BBB-8896-D1F84B3222A0}"/>
              </a:ext>
            </a:extLst>
          </p:cNvPr>
          <p:cNvGrpSpPr/>
          <p:nvPr/>
        </p:nvGrpSpPr>
        <p:grpSpPr>
          <a:xfrm>
            <a:off x="261638" y="658429"/>
            <a:ext cx="2680448" cy="2390208"/>
            <a:chOff x="261638" y="658429"/>
            <a:chExt cx="2680448" cy="2390208"/>
          </a:xfrm>
        </p:grpSpPr>
        <p:pic>
          <p:nvPicPr>
            <p:cNvPr id="6" name="図 5"/>
            <p:cNvPicPr>
              <a:picLocks noChangeAspect="1"/>
            </p:cNvPicPr>
            <p:nvPr/>
          </p:nvPicPr>
          <p:blipFill>
            <a:blip r:embed="rId3"/>
            <a:stretch>
              <a:fillRect/>
            </a:stretch>
          </p:blipFill>
          <p:spPr>
            <a:xfrm>
              <a:off x="261638" y="658429"/>
              <a:ext cx="2680448" cy="2214831"/>
            </a:xfrm>
            <a:prstGeom prst="rect">
              <a:avLst/>
            </a:prstGeom>
          </p:spPr>
        </p:pic>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4" name="コンテンツ プレースホルダー 1"/>
          <p:cNvSpPr txBox="1">
            <a:spLocks/>
          </p:cNvSpPr>
          <p:nvPr/>
        </p:nvSpPr>
        <p:spPr bwMode="auto">
          <a:xfrm>
            <a:off x="2961592" y="2605095"/>
            <a:ext cx="6025389"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982</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678661"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どれくらい？</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extLst>
              <p:ext uri="{D42A27DB-BD31-4B8C-83A1-F6EECF244321}">
                <p14:modId xmlns:p14="http://schemas.microsoft.com/office/powerpoint/2010/main" val="3198451389"/>
              </p:ext>
            </p:extLst>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47</a:t>
                      </a:r>
                    </a:p>
                  </a:txBody>
                  <a:tcPr anchor="ctr">
                    <a:solidFill>
                      <a:schemeClr val="accent4">
                        <a:lumMod val="40000"/>
                        <a:lumOff val="60000"/>
                      </a:schemeClr>
                    </a:solidFill>
                  </a:tcPr>
                </a:tc>
                <a:tc>
                  <a:txBody>
                    <a:bodyPr/>
                    <a:lstStyle/>
                    <a:p>
                      <a:pPr algn="ctr"/>
                      <a:r>
                        <a:rPr kumimoji="1" lang="en-US" altLang="ja-JP" sz="2200" b="0" i="0">
                          <a:latin typeface="Meiryo UI" panose="020B0604030504040204" pitchFamily="50" charset="-128"/>
                          <a:ea typeface="Meiryo UI" panose="020B0604030504040204" pitchFamily="50" charset="-128"/>
                          <a:cs typeface="ヒラギノ角ゴ Pro W6"/>
                        </a:rPr>
                        <a:t>92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1,000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430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316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文部科学省「</a:t>
            </a:r>
            <a:r>
              <a:rPr lang="ja-JP" altLang="en-US" sz="900" dirty="0">
                <a:latin typeface="Meiryo UI" panose="020B0604030504040204" pitchFamily="50" charset="-128"/>
                <a:ea typeface="Meiryo UI" panose="020B0604030504040204" pitchFamily="50" charset="-128"/>
              </a:rPr>
              <a:t>子供</a:t>
            </a:r>
            <a:r>
              <a:rPr kumimoji="1" lang="ja-JP" altLang="en-US" sz="900" dirty="0">
                <a:latin typeface="Meiryo UI" panose="020B0604030504040204" pitchFamily="50" charset="-128"/>
                <a:ea typeface="Meiryo UI" panose="020B0604030504040204" pitchFamily="50" charset="-128"/>
              </a:rPr>
              <a:t>の学習費調査」（</a:t>
            </a:r>
            <a:r>
              <a:rPr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年度）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①</a:t>
            </a:r>
            <a:r>
              <a:rPr kumimoji="1" lang="en-US" altLang="ja-JP" sz="900" dirty="0">
                <a:latin typeface="Meiryo UI" panose="020B0604030504040204" pitchFamily="50" charset="-128"/>
                <a:ea typeface="Meiryo UI" panose="020B0604030504040204" pitchFamily="50" charset="-128"/>
              </a:rPr>
              <a:t>2019</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月から</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歳までの子どもが利用する幼稚園・保育所の</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利用料は無料。</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722284657"/>
              </p:ext>
            </p:extLst>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408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551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2,396</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a:t>
            </a:r>
            <a:r>
              <a:rPr kumimoji="1" lang="en-US" altLang="ja-JP" sz="900" dirty="0">
                <a:latin typeface="Meiryo UI" panose="020B0604030504040204" pitchFamily="50" charset="-128"/>
                <a:ea typeface="Meiryo UI" panose="020B0604030504040204" pitchFamily="50" charset="-128"/>
              </a:rPr>
              <a:t>2020</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月から「</a:t>
            </a:r>
            <a:r>
              <a:rPr lang="ja-JP" altLang="en-US" sz="900" dirty="0">
                <a:latin typeface="Meiryo UI" panose="020B0604030504040204" pitchFamily="50" charset="-128"/>
                <a:ea typeface="Meiryo UI" panose="020B0604030504040204" pitchFamily="50" charset="-128"/>
              </a:rPr>
              <a:t>高等教育の修学支援新制度</a:t>
            </a:r>
            <a:r>
              <a:rPr kumimoji="1" lang="ja-JP" altLang="en-US" sz="900" dirty="0">
                <a:latin typeface="Meiryo UI" panose="020B0604030504040204" pitchFamily="50" charset="-128"/>
                <a:ea typeface="Meiryo UI" panose="020B0604030504040204" pitchFamily="50" charset="-128"/>
              </a:rPr>
              <a:t>」の適用により、要件を満た</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8</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Tree>
    <p:extLst>
      <p:ext uri="{BB962C8B-B14F-4D97-AF65-F5344CB8AC3E}">
        <p14:creationId xmlns:p14="http://schemas.microsoft.com/office/powerpoint/2010/main" val="282860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２</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リスクへの備え</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画面に合わせる (4:3)</PresentationFormat>
  <Paragraphs>458</Paragraphs>
  <Slides>29</Slides>
  <Notes>29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29</vt:i4>
      </vt:variant>
    </vt:vector>
  </HeadingPairs>
  <TitlesOfParts>
    <vt:vector size="37" baseType="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2024-05-15T08:01:57Z</dcterms:modified>
</cp:coreProperties>
</file>