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2" r:id="rId2"/>
  </p:sldMasterIdLst>
  <p:notesMasterIdLst>
    <p:notesMasterId r:id="rId53"/>
  </p:notesMasterIdLst>
  <p:handoutMasterIdLst>
    <p:handoutMasterId r:id="rId54"/>
  </p:handoutMasterIdLst>
  <p:sldIdLst>
    <p:sldId id="390" r:id="rId3"/>
    <p:sldId id="446" r:id="rId4"/>
    <p:sldId id="411" r:id="rId5"/>
    <p:sldId id="468" r:id="rId6"/>
    <p:sldId id="463" r:id="rId7"/>
    <p:sldId id="457" r:id="rId8"/>
    <p:sldId id="455" r:id="rId9"/>
    <p:sldId id="464" r:id="rId10"/>
    <p:sldId id="477" r:id="rId11"/>
    <p:sldId id="471" r:id="rId12"/>
    <p:sldId id="467" r:id="rId13"/>
    <p:sldId id="412" r:id="rId14"/>
    <p:sldId id="265" r:id="rId15"/>
    <p:sldId id="413" r:id="rId16"/>
    <p:sldId id="414" r:id="rId17"/>
    <p:sldId id="415" r:id="rId18"/>
    <p:sldId id="416" r:id="rId19"/>
    <p:sldId id="417" r:id="rId20"/>
    <p:sldId id="418" r:id="rId21"/>
    <p:sldId id="419" r:id="rId22"/>
    <p:sldId id="420" r:id="rId23"/>
    <p:sldId id="421" r:id="rId24"/>
    <p:sldId id="422" r:id="rId25"/>
    <p:sldId id="454" r:id="rId26"/>
    <p:sldId id="481" r:id="rId27"/>
    <p:sldId id="352" r:id="rId28"/>
    <p:sldId id="295" r:id="rId29"/>
    <p:sldId id="316" r:id="rId30"/>
    <p:sldId id="399" r:id="rId31"/>
    <p:sldId id="479" r:id="rId32"/>
    <p:sldId id="300" r:id="rId33"/>
    <p:sldId id="458" r:id="rId34"/>
    <p:sldId id="441" r:id="rId35"/>
    <p:sldId id="444" r:id="rId36"/>
    <p:sldId id="445" r:id="rId37"/>
    <p:sldId id="480" r:id="rId38"/>
    <p:sldId id="436" r:id="rId39"/>
    <p:sldId id="437" r:id="rId40"/>
    <p:sldId id="438" r:id="rId41"/>
    <p:sldId id="424" r:id="rId42"/>
    <p:sldId id="435" r:id="rId43"/>
    <p:sldId id="460" r:id="rId44"/>
    <p:sldId id="462" r:id="rId45"/>
    <p:sldId id="425" r:id="rId46"/>
    <p:sldId id="426" r:id="rId47"/>
    <p:sldId id="427" r:id="rId48"/>
    <p:sldId id="478" r:id="rId49"/>
    <p:sldId id="389" r:id="rId50"/>
    <p:sldId id="447" r:id="rId51"/>
    <p:sldId id="461" r:id="rId52"/>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倉田 紀美恵" initials="倉田" lastIdx="1" clrIdx="0">
    <p:extLst>
      <p:ext uri="{19B8F6BF-5375-455C-9EA6-DF929625EA0E}">
        <p15:presenceInfo xmlns:p15="http://schemas.microsoft.com/office/powerpoint/2012/main" userId="倉田 紀美恵"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0066"/>
    <a:srgbClr val="CC3300"/>
    <a:srgbClr val="FF5050"/>
    <a:srgbClr val="FFFFCC"/>
    <a:srgbClr val="FF6699"/>
    <a:srgbClr val="FF99CC"/>
    <a:srgbClr val="FF99FF"/>
    <a:srgbClr val="3399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9010" autoAdjust="0"/>
  </p:normalViewPr>
  <p:slideViewPr>
    <p:cSldViewPr snapToGrid="0" snapToObjects="1">
      <p:cViewPr varScale="1">
        <p:scale>
          <a:sx n="114" d="100"/>
          <a:sy n="114" d="100"/>
        </p:scale>
        <p:origin x="13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4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6263774494837"/>
          <c:y val="9.5047898393214189E-2"/>
          <c:w val="0.86676191251821599"/>
          <c:h val="0.76537127586761411"/>
        </c:manualLayout>
      </c:layout>
      <c:barChart>
        <c:barDir val="col"/>
        <c:grouping val="clustered"/>
        <c:varyColors val="0"/>
        <c:ser>
          <c:idx val="0"/>
          <c:order val="0"/>
          <c:spPr>
            <a:solidFill>
              <a:schemeClr val="accent6"/>
            </a:solidFill>
            <a:ln>
              <a:noFill/>
            </a:ln>
            <a:effectLst/>
          </c:spPr>
          <c:invertIfNegative val="0"/>
          <c:cat>
            <c:strRef>
              <c:f>'Sheet1 (2)'!$C$3:$C$7</c:f>
              <c:strCache>
                <c:ptCount val="5"/>
                <c:pt idx="0">
                  <c:v>1963年</c:v>
                </c:pt>
                <c:pt idx="1">
                  <c:v>1981年</c:v>
                </c:pt>
                <c:pt idx="2">
                  <c:v>1998年</c:v>
                </c:pt>
                <c:pt idx="3">
                  <c:v>2012年</c:v>
                </c:pt>
                <c:pt idx="4">
                  <c:v>2023年</c:v>
                </c:pt>
              </c:strCache>
            </c:strRef>
          </c:cat>
          <c:val>
            <c:numRef>
              <c:f>'Sheet1 (2)'!$D$3:$D$7</c:f>
              <c:numCache>
                <c:formatCode>#,##0_ </c:formatCode>
                <c:ptCount val="5"/>
                <c:pt idx="0">
                  <c:v>153</c:v>
                </c:pt>
                <c:pt idx="1">
                  <c:v>1072</c:v>
                </c:pt>
                <c:pt idx="2">
                  <c:v>10158</c:v>
                </c:pt>
                <c:pt idx="3">
                  <c:v>51376</c:v>
                </c:pt>
                <c:pt idx="4">
                  <c:v>92139</c:v>
                </c:pt>
              </c:numCache>
            </c:numRef>
          </c:val>
          <c:extLst>
            <c:ext xmlns:c16="http://schemas.microsoft.com/office/drawing/2014/chart" uri="{C3380CC4-5D6E-409C-BE32-E72D297353CC}">
              <c16:uniqueId val="{00000000-667F-4B61-9D82-F222B086AD5A}"/>
            </c:ext>
          </c:extLst>
        </c:ser>
        <c:dLbls>
          <c:showLegendKey val="0"/>
          <c:showVal val="0"/>
          <c:showCatName val="0"/>
          <c:showSerName val="0"/>
          <c:showPercent val="0"/>
          <c:showBubbleSize val="0"/>
        </c:dLbls>
        <c:gapWidth val="219"/>
        <c:overlap val="-27"/>
        <c:axId val="357162560"/>
        <c:axId val="268157128"/>
      </c:barChart>
      <c:catAx>
        <c:axId val="35716256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a:latin typeface="Meiryo UI" panose="020B0604030504040204" pitchFamily="50" charset="-128"/>
                    <a:ea typeface="Meiryo UI" panose="020B0604030504040204" pitchFamily="50" charset="-128"/>
                  </a:rPr>
                  <a:t>（人）</a:t>
                </a:r>
              </a:p>
            </c:rich>
          </c:tx>
          <c:layout>
            <c:manualLayout>
              <c:xMode val="edge"/>
              <c:yMode val="edge"/>
              <c:x val="1.0526717067837101E-3"/>
              <c:y val="1.55530936086619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68157128"/>
        <c:crosses val="autoZero"/>
        <c:auto val="1"/>
        <c:lblAlgn val="ctr"/>
        <c:lblOffset val="100"/>
        <c:noMultiLvlLbl val="0"/>
      </c:catAx>
      <c:valAx>
        <c:axId val="26815712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71625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45206373279487"/>
          <c:y val="0.11026706231454005"/>
          <c:w val="0.833911878036522"/>
          <c:h val="0.61426785672562456"/>
        </c:manualLayout>
      </c:layout>
      <c:lineChart>
        <c:grouping val="standard"/>
        <c:varyColors val="0"/>
        <c:ser>
          <c:idx val="0"/>
          <c:order val="0"/>
          <c:tx>
            <c:strRef>
              <c:f>平均寿命!$C$2</c:f>
              <c:strCache>
                <c:ptCount val="1"/>
                <c:pt idx="0">
                  <c:v>男性</c:v>
                </c:pt>
              </c:strCache>
            </c:strRef>
          </c:tx>
          <c:spPr>
            <a:ln w="28575" cap="rnd">
              <a:solidFill>
                <a:schemeClr val="accent1"/>
              </a:solidFill>
              <a:round/>
            </a:ln>
            <a:effectLst/>
          </c:spPr>
          <c:marker>
            <c:symbol val="circle"/>
            <c:size val="5"/>
            <c:spPr>
              <a:solidFill>
                <a:sysClr val="windowText" lastClr="000000"/>
              </a:solidFill>
              <a:ln w="9525">
                <a:solidFill>
                  <a:schemeClr val="accent1"/>
                </a:solidFill>
              </a:ln>
              <a:effectLst/>
            </c:spPr>
          </c:marker>
          <c:cat>
            <c:strRef>
              <c:f>平均寿命!$B$3:$B$5</c:f>
              <c:strCache>
                <c:ptCount val="3"/>
                <c:pt idx="0">
                  <c:v>1950年</c:v>
                </c:pt>
                <c:pt idx="1">
                  <c:v>1975年</c:v>
                </c:pt>
                <c:pt idx="2">
                  <c:v>2022年</c:v>
                </c:pt>
              </c:strCache>
            </c:strRef>
          </c:cat>
          <c:val>
            <c:numRef>
              <c:f>平均寿命!$C$3:$C$5</c:f>
              <c:numCache>
                <c:formatCode>General</c:formatCode>
                <c:ptCount val="3"/>
                <c:pt idx="0" formatCode="0.0_ ">
                  <c:v>58</c:v>
                </c:pt>
                <c:pt idx="1">
                  <c:v>71.7</c:v>
                </c:pt>
                <c:pt idx="2">
                  <c:v>81.099999999999994</c:v>
                </c:pt>
              </c:numCache>
            </c:numRef>
          </c:val>
          <c:smooth val="0"/>
          <c:extLst>
            <c:ext xmlns:c16="http://schemas.microsoft.com/office/drawing/2014/chart" uri="{C3380CC4-5D6E-409C-BE32-E72D297353CC}">
              <c16:uniqueId val="{00000000-2380-4B34-8E0A-2D37E3C56655}"/>
            </c:ext>
          </c:extLst>
        </c:ser>
        <c:ser>
          <c:idx val="1"/>
          <c:order val="1"/>
          <c:tx>
            <c:strRef>
              <c:f>平均寿命!$D$2</c:f>
              <c:strCache>
                <c:ptCount val="1"/>
                <c:pt idx="0">
                  <c:v>女性</c:v>
                </c:pt>
              </c:strCache>
            </c:strRef>
          </c:tx>
          <c:spPr>
            <a:ln w="28575" cap="rnd">
              <a:solidFill>
                <a:schemeClr val="accent2"/>
              </a:solidFill>
              <a:round/>
            </a:ln>
            <a:effectLst/>
          </c:spPr>
          <c:marker>
            <c:symbol val="circle"/>
            <c:size val="5"/>
            <c:spPr>
              <a:solidFill>
                <a:sysClr val="windowText" lastClr="000000"/>
              </a:solidFill>
              <a:ln w="9525">
                <a:solidFill>
                  <a:schemeClr val="accent2"/>
                </a:solidFill>
              </a:ln>
              <a:effectLst/>
            </c:spPr>
          </c:marker>
          <c:cat>
            <c:strRef>
              <c:f>平均寿命!$B$3:$B$5</c:f>
              <c:strCache>
                <c:ptCount val="3"/>
                <c:pt idx="0">
                  <c:v>1950年</c:v>
                </c:pt>
                <c:pt idx="1">
                  <c:v>1975年</c:v>
                </c:pt>
                <c:pt idx="2">
                  <c:v>2022年</c:v>
                </c:pt>
              </c:strCache>
            </c:strRef>
          </c:cat>
          <c:val>
            <c:numRef>
              <c:f>平均寿命!$D$3:$D$5</c:f>
              <c:numCache>
                <c:formatCode>General</c:formatCode>
                <c:ptCount val="3"/>
                <c:pt idx="0">
                  <c:v>61.5</c:v>
                </c:pt>
                <c:pt idx="1">
                  <c:v>76.900000000000006</c:v>
                </c:pt>
                <c:pt idx="2">
                  <c:v>87.1</c:v>
                </c:pt>
              </c:numCache>
            </c:numRef>
          </c:val>
          <c:smooth val="0"/>
          <c:extLst>
            <c:ext xmlns:c16="http://schemas.microsoft.com/office/drawing/2014/chart" uri="{C3380CC4-5D6E-409C-BE32-E72D297353CC}">
              <c16:uniqueId val="{00000001-2380-4B34-8E0A-2D37E3C56655}"/>
            </c:ext>
          </c:extLst>
        </c:ser>
        <c:dLbls>
          <c:showLegendKey val="0"/>
          <c:showVal val="0"/>
          <c:showCatName val="0"/>
          <c:showSerName val="0"/>
          <c:showPercent val="0"/>
          <c:showBubbleSize val="0"/>
        </c:dLbls>
        <c:marker val="1"/>
        <c:smooth val="0"/>
        <c:axId val="462909400"/>
        <c:axId val="462913336"/>
      </c:lineChart>
      <c:catAx>
        <c:axId val="4629094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a:latin typeface="Meiryo UI" panose="020B0604030504040204" pitchFamily="50" charset="-128"/>
                    <a:ea typeface="Meiryo UI" panose="020B0604030504040204" pitchFamily="50" charset="-128"/>
                  </a:rPr>
                  <a:t>（歳）</a:t>
                </a:r>
              </a:p>
            </c:rich>
          </c:tx>
          <c:layout>
            <c:manualLayout>
              <c:xMode val="edge"/>
              <c:yMode val="edge"/>
              <c:x val="4.0821388918048387E-2"/>
              <c:y val="1.579420197615577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2913336"/>
        <c:crosses val="autoZero"/>
        <c:auto val="1"/>
        <c:lblAlgn val="ctr"/>
        <c:lblOffset val="100"/>
        <c:noMultiLvlLbl val="0"/>
      </c:catAx>
      <c:valAx>
        <c:axId val="462913336"/>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2909400"/>
        <c:crosses val="autoZero"/>
        <c:crossBetween val="between"/>
      </c:valAx>
      <c:spPr>
        <a:noFill/>
        <a:ln>
          <a:noFill/>
        </a:ln>
        <a:effectLst/>
      </c:spPr>
    </c:plotArea>
    <c:legend>
      <c:legendPos val="r"/>
      <c:layout>
        <c:manualLayout>
          <c:xMode val="edge"/>
          <c:yMode val="edge"/>
          <c:x val="0.82145110764106677"/>
          <c:y val="0.47973006254715672"/>
          <c:w val="0.12989921612541994"/>
          <c:h val="0.140071964298231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w="19050" cmpd="thickThin">
              <a:solidFill>
                <a:schemeClr val="accent6"/>
              </a:solidFill>
            </a:ln>
            <a:effectLst/>
          </c:spPr>
          <c:invertIfNegative val="0"/>
          <c:cat>
            <c:strRef>
              <c:f>Sheet2!$B$2:$B$10</c:f>
              <c:strCache>
                <c:ptCount val="9"/>
                <c:pt idx="0">
                  <c:v>脳血管疾患</c:v>
                </c:pt>
                <c:pt idx="1">
                  <c:v>結核</c:v>
                </c:pt>
                <c:pt idx="2">
                  <c:v>高血圧性疾患</c:v>
                </c:pt>
                <c:pt idx="3">
                  <c:v>骨折</c:v>
                </c:pt>
                <c:pt idx="4">
                  <c:v>肺炎</c:v>
                </c:pt>
                <c:pt idx="5">
                  <c:v>糖尿病</c:v>
                </c:pt>
                <c:pt idx="6">
                  <c:v>心疾患</c:v>
                </c:pt>
                <c:pt idx="7">
                  <c:v>肝疾患</c:v>
                </c:pt>
                <c:pt idx="8">
                  <c:v>悪性新生物</c:v>
                </c:pt>
              </c:strCache>
            </c:strRef>
          </c:cat>
          <c:val>
            <c:numRef>
              <c:f>Sheet2!$C$2:$C$10</c:f>
              <c:numCache>
                <c:formatCode>General</c:formatCode>
                <c:ptCount val="9"/>
                <c:pt idx="0">
                  <c:v>77.400000000000006</c:v>
                </c:pt>
                <c:pt idx="1">
                  <c:v>59.5</c:v>
                </c:pt>
                <c:pt idx="2">
                  <c:v>47.6</c:v>
                </c:pt>
                <c:pt idx="3">
                  <c:v>38.5</c:v>
                </c:pt>
                <c:pt idx="4">
                  <c:v>38</c:v>
                </c:pt>
                <c:pt idx="5">
                  <c:v>30.6</c:v>
                </c:pt>
                <c:pt idx="6">
                  <c:v>24.6</c:v>
                </c:pt>
                <c:pt idx="7">
                  <c:v>23.4</c:v>
                </c:pt>
                <c:pt idx="8">
                  <c:v>19.600000000000001</c:v>
                </c:pt>
              </c:numCache>
            </c:numRef>
          </c:val>
          <c:extLst>
            <c:ext xmlns:c16="http://schemas.microsoft.com/office/drawing/2014/chart" uri="{C3380CC4-5D6E-409C-BE32-E72D297353CC}">
              <c16:uniqueId val="{00000000-5EAE-4A0B-B41E-CC1489DB8A20}"/>
            </c:ext>
          </c:extLst>
        </c:ser>
        <c:dLbls>
          <c:showLegendKey val="0"/>
          <c:showVal val="0"/>
          <c:showCatName val="0"/>
          <c:showSerName val="0"/>
          <c:showPercent val="0"/>
          <c:showBubbleSize val="0"/>
        </c:dLbls>
        <c:gapWidth val="182"/>
        <c:axId val="745536240"/>
        <c:axId val="745534600"/>
      </c:barChart>
      <c:catAx>
        <c:axId val="74553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4600"/>
        <c:crosses val="autoZero"/>
        <c:auto val="1"/>
        <c:lblAlgn val="ctr"/>
        <c:lblOffset val="100"/>
        <c:noMultiLvlLbl val="0"/>
      </c:catAx>
      <c:valAx>
        <c:axId val="745534600"/>
        <c:scaling>
          <c:orientation val="minMax"/>
        </c:scaling>
        <c:delete val="0"/>
        <c:axPos val="b"/>
        <c:majorGridlines>
          <c:spPr>
            <a:ln w="9525" cap="flat" cmpd="sng" algn="ctr">
              <a:solidFill>
                <a:srgbClr val="003399"/>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solidFill>
                      <a:schemeClr val="tx1"/>
                    </a:solidFill>
                    <a:latin typeface="Meiryo UI" panose="020B0604030504040204" pitchFamily="50" charset="-128"/>
                    <a:ea typeface="Meiryo UI" panose="020B0604030504040204" pitchFamily="50" charset="-128"/>
                  </a:rPr>
                  <a:t>（日数）</a:t>
                </a:r>
              </a:p>
            </c:rich>
          </c:tx>
          <c:layout>
            <c:manualLayout>
              <c:xMode val="edge"/>
              <c:yMode val="edge"/>
              <c:x val="6.6155207856154655E-2"/>
              <c:y val="0.861552134483536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6240"/>
        <c:crosses val="max"/>
        <c:crossBetween val="between"/>
      </c:valAx>
      <c:spPr>
        <a:solidFill>
          <a:schemeClr val="bg1"/>
        </a:solidFill>
        <a:ln>
          <a:solidFill>
            <a:srgbClr val="003399"/>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46298310251711E-2"/>
          <c:y val="0.11682624857699042"/>
          <c:w val="0.92215614195074769"/>
          <c:h val="0.68122356430961761"/>
        </c:manualLayout>
      </c:layout>
      <c:barChart>
        <c:barDir val="col"/>
        <c:grouping val="clustered"/>
        <c:varyColors val="0"/>
        <c:ser>
          <c:idx val="0"/>
          <c:order val="0"/>
          <c:spPr>
            <a:solidFill>
              <a:schemeClr val="accent6"/>
            </a:solidFill>
            <a:ln>
              <a:solidFill>
                <a:schemeClr val="accent6"/>
              </a:solidFill>
            </a:ln>
            <a:effectLst/>
          </c:spPr>
          <c:invertIfNegative val="0"/>
          <c:cat>
            <c:strRef>
              <c:f>Sheet3!$B$2:$B$7</c:f>
              <c:strCache>
                <c:ptCount val="6"/>
                <c:pt idx="0">
                  <c:v>40～64歳</c:v>
                </c:pt>
                <c:pt idx="1">
                  <c:v>65～69歳</c:v>
                </c:pt>
                <c:pt idx="2">
                  <c:v>70～74歳</c:v>
                </c:pt>
                <c:pt idx="3">
                  <c:v>75～79歳</c:v>
                </c:pt>
                <c:pt idx="4">
                  <c:v>80～84歳</c:v>
                </c:pt>
                <c:pt idx="5">
                  <c:v>85歳以上</c:v>
                </c:pt>
              </c:strCache>
            </c:strRef>
          </c:cat>
          <c:val>
            <c:numRef>
              <c:f>Sheet3!$C$2:$C$7</c:f>
              <c:numCache>
                <c:formatCode>0.0_);[Red]\(0.0\)</c:formatCode>
                <c:ptCount val="6"/>
                <c:pt idx="0">
                  <c:v>0.4</c:v>
                </c:pt>
                <c:pt idx="1">
                  <c:v>2.9</c:v>
                </c:pt>
                <c:pt idx="2">
                  <c:v>5.8</c:v>
                </c:pt>
                <c:pt idx="3">
                  <c:v>12.4</c:v>
                </c:pt>
                <c:pt idx="4">
                  <c:v>26</c:v>
                </c:pt>
                <c:pt idx="5">
                  <c:v>59.5</c:v>
                </c:pt>
              </c:numCache>
            </c:numRef>
          </c:val>
          <c:extLst>
            <c:ext xmlns:c16="http://schemas.microsoft.com/office/drawing/2014/chart" uri="{C3380CC4-5D6E-409C-BE32-E72D297353CC}">
              <c16:uniqueId val="{00000000-6A3B-43AA-B6E5-B401610846B1}"/>
            </c:ext>
          </c:extLst>
        </c:ser>
        <c:dLbls>
          <c:showLegendKey val="0"/>
          <c:showVal val="0"/>
          <c:showCatName val="0"/>
          <c:showSerName val="0"/>
          <c:showPercent val="0"/>
          <c:showBubbleSize val="0"/>
        </c:dLbls>
        <c:gapWidth val="219"/>
        <c:overlap val="-27"/>
        <c:axId val="507017936"/>
        <c:axId val="507009736"/>
      </c:barChart>
      <c:catAx>
        <c:axId val="50701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t>（％）</a:t>
                </a:r>
              </a:p>
            </c:rich>
          </c:tx>
          <c:layout>
            <c:manualLayout>
              <c:xMode val="edge"/>
              <c:yMode val="edge"/>
              <c:x val="3.8532741422490089E-4"/>
              <c:y val="2.12120864939856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09736"/>
        <c:crosses val="autoZero"/>
        <c:auto val="1"/>
        <c:lblAlgn val="ctr"/>
        <c:lblOffset val="100"/>
        <c:noMultiLvlLbl val="0"/>
      </c:catAx>
      <c:valAx>
        <c:axId val="507009736"/>
        <c:scaling>
          <c:orientation val="minMax"/>
          <c:max val="60"/>
        </c:scaling>
        <c:delete val="0"/>
        <c:axPos val="l"/>
        <c:majorGridlines>
          <c:spPr>
            <a:ln w="9525" cap="flat" cmpd="sng" algn="ctr">
              <a:solidFill>
                <a:srgbClr val="003366"/>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179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Sheet1!$A$21</c:f>
              <c:strCache>
                <c:ptCount val="1"/>
                <c:pt idx="0">
                  <c:v>65歳以上（老年人口）</c:v>
                </c:pt>
              </c:strCache>
            </c:strRef>
          </c:tx>
          <c:spPr>
            <a:solidFill>
              <a:schemeClr val="accent5">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27099FBC-5EDE-43FC-9F05-583BF1C15D40}" type="VALUE">
                      <a:rPr lang="en-US" altLang="ja-JP" sz="900"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3B-449F-9694-86EF6EB078BA}"/>
                </c:ext>
              </c:extLst>
            </c:dLbl>
            <c:dLbl>
              <c:idx val="15"/>
              <c:tx>
                <c:rich>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fld id="{4361E0DC-F0F0-407F-AB55-82C034FDD3AD}" type="VALUE">
                      <a:rPr lang="en-US" altLang="ja-JP" sz="1050" b="1">
                        <a:solidFill>
                          <a:srgbClr val="FF0000"/>
                        </a:solidFill>
                      </a:rPr>
                      <a:pPr>
                        <a:defRPr b="1">
                          <a:solidFill>
                            <a:srgbClr val="FF0000"/>
                          </a:solidFill>
                        </a:defRPr>
                      </a:pPr>
                      <a:t>[値]</a:t>
                    </a:fld>
                    <a:endParaRPr lang="ja-JP" altLang="en-US"/>
                  </a:p>
                </c:rich>
              </c:tx>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E3-44B8-A3D0-CD58BF68E44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2022年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Sheet1!$B$21:$AA$21</c:f>
              <c:numCache>
                <c:formatCode>0.0_ </c:formatCode>
                <c:ptCount val="26"/>
                <c:pt idx="0">
                  <c:v>4.9453162149310508</c:v>
                </c:pt>
                <c:pt idx="1">
                  <c:v>5.2964690206528982</c:v>
                </c:pt>
                <c:pt idx="2">
                  <c:v>5.7264050901378578</c:v>
                </c:pt>
                <c:pt idx="3">
                  <c:v>6.280241935483871</c:v>
                </c:pt>
                <c:pt idx="4">
                  <c:v>7.0698385401738797</c:v>
                </c:pt>
                <c:pt idx="5">
                  <c:v>7.9184913754580393</c:v>
                </c:pt>
                <c:pt idx="6">
                  <c:v>9.1033421659970948</c:v>
                </c:pt>
                <c:pt idx="7">
                  <c:v>10.304933476572185</c:v>
                </c:pt>
                <c:pt idx="8">
                  <c:v>12.078195976638547</c:v>
                </c:pt>
                <c:pt idx="9">
                  <c:v>14.557920752611016</c:v>
                </c:pt>
                <c:pt idx="10">
                  <c:v>17.371744277821627</c:v>
                </c:pt>
                <c:pt idx="11">
                  <c:v>20.168133249528598</c:v>
                </c:pt>
                <c:pt idx="12">
                  <c:v>23.01093885260093</c:v>
                </c:pt>
                <c:pt idx="13">
                  <c:v>26.587457707136675</c:v>
                </c:pt>
                <c:pt idx="14">
                  <c:v>28.553309552120492</c:v>
                </c:pt>
                <c:pt idx="15">
                  <c:v>29</c:v>
                </c:pt>
                <c:pt idx="16">
                  <c:v>29.636540645789388</c:v>
                </c:pt>
                <c:pt idx="17">
                  <c:v>30.76923076923077</c:v>
                </c:pt>
                <c:pt idx="18">
                  <c:v>32.347393689986284</c:v>
                </c:pt>
                <c:pt idx="19">
                  <c:v>34.813436142869804</c:v>
                </c:pt>
                <c:pt idx="20">
                  <c:v>36.259191176470587</c:v>
                </c:pt>
                <c:pt idx="21">
                  <c:v>37.138217594803706</c:v>
                </c:pt>
                <c:pt idx="22">
                  <c:v>37.588299671674456</c:v>
                </c:pt>
                <c:pt idx="23">
                  <c:v>37.899115964638582</c:v>
                </c:pt>
                <c:pt idx="24">
                  <c:v>38.359903909150468</c:v>
                </c:pt>
                <c:pt idx="25">
                  <c:v>38.705598344637316</c:v>
                </c:pt>
              </c:numCache>
            </c:numRef>
          </c:val>
          <c:extLst>
            <c:ext xmlns:c16="http://schemas.microsoft.com/office/drawing/2014/chart" uri="{C3380CC4-5D6E-409C-BE32-E72D297353CC}">
              <c16:uniqueId val="{00000000-433B-449F-9694-86EF6EB078BA}"/>
            </c:ext>
          </c:extLst>
        </c:ser>
        <c:ser>
          <c:idx val="1"/>
          <c:order val="1"/>
          <c:tx>
            <c:strRef>
              <c:f>Sheet1!$A$22</c:f>
              <c:strCache>
                <c:ptCount val="1"/>
                <c:pt idx="0">
                  <c:v>15～64歳（生産年齢人口）</c:v>
                </c:pt>
              </c:strCache>
            </c:strRef>
          </c:tx>
          <c:spPr>
            <a:solidFill>
              <a:schemeClr val="accent6"/>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83E95702-8FE1-45CD-9DAB-9A8FD9168B4C}" type="VALUE">
                      <a:rPr lang="en-US" altLang="ja-JP" sz="900"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33B-449F-9694-86EF6EB078BA}"/>
                </c:ext>
              </c:extLst>
            </c:dLbl>
            <c:dLbl>
              <c:idx val="15"/>
              <c:tx>
                <c:rich>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fld id="{7A31ED7A-93DD-49FB-9476-7CB1BCE36241}" type="VALUE">
                      <a:rPr lang="en-US" altLang="ja-JP" sz="1050" b="1">
                        <a:solidFill>
                          <a:srgbClr val="FF0000"/>
                        </a:solidFill>
                      </a:rPr>
                      <a:pPr>
                        <a:defRPr b="1">
                          <a:solidFill>
                            <a:srgbClr val="FF0000"/>
                          </a:solidFill>
                        </a:defRPr>
                      </a:pPr>
                      <a:t>[値]</a:t>
                    </a:fld>
                    <a:endParaRPr lang="ja-JP" altLang="en-US"/>
                  </a:p>
                </c:rich>
              </c:tx>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E3-44B8-A3D0-CD58BF68E44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2022年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Sheet1!$B$22:$AA$22</c:f>
              <c:numCache>
                <c:formatCode>0.0_ </c:formatCode>
                <c:ptCount val="26"/>
                <c:pt idx="0">
                  <c:v>59.640989063242991</c:v>
                </c:pt>
                <c:pt idx="1">
                  <c:v>61.259160559626913</c:v>
                </c:pt>
                <c:pt idx="2">
                  <c:v>64.125132555673375</c:v>
                </c:pt>
                <c:pt idx="3">
                  <c:v>67.983870967741936</c:v>
                </c:pt>
                <c:pt idx="4">
                  <c:v>68.902264259100036</c:v>
                </c:pt>
                <c:pt idx="5">
                  <c:v>67.754044150504953</c:v>
                </c:pt>
                <c:pt idx="6">
                  <c:v>67.381827506624504</c:v>
                </c:pt>
                <c:pt idx="7">
                  <c:v>68.184447566316834</c:v>
                </c:pt>
                <c:pt idx="8">
                  <c:v>69.678780012978578</c:v>
                </c:pt>
                <c:pt idx="9">
                  <c:v>69.488957984533201</c:v>
                </c:pt>
                <c:pt idx="10">
                  <c:v>68.050513022888708</c:v>
                </c:pt>
                <c:pt idx="11">
                  <c:v>66.066939032055316</c:v>
                </c:pt>
                <c:pt idx="12">
                  <c:v>63.76800188872275</c:v>
                </c:pt>
                <c:pt idx="13">
                  <c:v>60.862380989849719</c:v>
                </c:pt>
                <c:pt idx="14">
                  <c:v>59.524375743162906</c:v>
                </c:pt>
                <c:pt idx="15">
                  <c:v>59.396510324955976</c:v>
                </c:pt>
                <c:pt idx="16">
                  <c:v>59.305533019633295</c:v>
                </c:pt>
                <c:pt idx="17">
                  <c:v>58.907758907758911</c:v>
                </c:pt>
                <c:pt idx="18">
                  <c:v>57.630315500685867</c:v>
                </c:pt>
                <c:pt idx="19">
                  <c:v>55.065142249401752</c:v>
                </c:pt>
                <c:pt idx="20">
                  <c:v>53.602941176470587</c:v>
                </c:pt>
                <c:pt idx="21">
                  <c:v>52.918139268315976</c:v>
                </c:pt>
                <c:pt idx="22">
                  <c:v>52.800716346632171</c:v>
                </c:pt>
                <c:pt idx="23">
                  <c:v>52.8133125325013</c:v>
                </c:pt>
                <c:pt idx="24">
                  <c:v>52.511465385455338</c:v>
                </c:pt>
                <c:pt idx="25">
                  <c:v>52.132429014829299</c:v>
                </c:pt>
              </c:numCache>
            </c:numRef>
          </c:val>
          <c:extLst>
            <c:ext xmlns:c16="http://schemas.microsoft.com/office/drawing/2014/chart" uri="{C3380CC4-5D6E-409C-BE32-E72D297353CC}">
              <c16:uniqueId val="{00000001-433B-449F-9694-86EF6EB078BA}"/>
            </c:ext>
          </c:extLst>
        </c:ser>
        <c:ser>
          <c:idx val="0"/>
          <c:order val="2"/>
          <c:tx>
            <c:strRef>
              <c:f>Sheet1!$A$23</c:f>
              <c:strCache>
                <c:ptCount val="1"/>
                <c:pt idx="0">
                  <c:v>0～14歳（年少人口）</c:v>
                </c:pt>
              </c:strCache>
            </c:strRef>
          </c:tx>
          <c:spPr>
            <a:solidFill>
              <a:schemeClr val="accent3">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ln>
                          <a:noFill/>
                        </a:ln>
                        <a:solidFill>
                          <a:schemeClr val="tx1"/>
                        </a:solidFill>
                        <a:latin typeface="Meiryo UI" panose="020B0604030504040204" pitchFamily="50" charset="-128"/>
                        <a:ea typeface="Meiryo UI" panose="020B0604030504040204" pitchFamily="50" charset="-128"/>
                        <a:cs typeface="+mn-cs"/>
                      </a:defRPr>
                    </a:pPr>
                    <a:fld id="{710A5960-6363-4C91-BF03-BEED3275B25E}" type="VALUE">
                      <a:rPr lang="en-US" altLang="ja-JP" b="0" smtClean="0">
                        <a:ln>
                          <a:noFill/>
                        </a:ln>
                        <a:solidFill>
                          <a:schemeClr val="tx1"/>
                        </a:solidFill>
                      </a:rPr>
                      <a:pPr>
                        <a:defRPr sz="1050">
                          <a:ln>
                            <a:noFill/>
                          </a:ln>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ln>
                        <a:noFill/>
                      </a:ln>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3B-449F-9694-86EF6EB078BA}"/>
                </c:ext>
              </c:extLst>
            </c:dLbl>
            <c:dLbl>
              <c:idx val="15"/>
              <c:tx>
                <c:rich>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fld id="{48F9B35D-BB02-4A27-AA0F-3FA3868E4588}" type="VALUE">
                      <a:rPr lang="en-US" altLang="ja-JP" sz="1050" b="1">
                        <a:solidFill>
                          <a:srgbClr val="FF0000"/>
                        </a:solidFill>
                      </a:rPr>
                      <a:pPr>
                        <a:defRPr sz="1000" b="1">
                          <a:solidFill>
                            <a:srgbClr val="FF0000"/>
                          </a:solidFill>
                        </a:defRPr>
                      </a:pPr>
                      <a:t>[値]</a:t>
                    </a:fld>
                    <a:endParaRPr lang="ja-JP" altLang="en-US"/>
                  </a:p>
                </c:rich>
              </c:tx>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E3-44B8-A3D0-CD58BF68E44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2022年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Sheet1!$B$23:$AA$23</c:f>
              <c:numCache>
                <c:formatCode>0.0_ </c:formatCode>
                <c:ptCount val="26"/>
                <c:pt idx="0">
                  <c:v>35.413694721825962</c:v>
                </c:pt>
                <c:pt idx="1">
                  <c:v>33.444370419720187</c:v>
                </c:pt>
                <c:pt idx="2">
                  <c:v>30.148462354188759</c:v>
                </c:pt>
                <c:pt idx="3">
                  <c:v>25.735887096774196</c:v>
                </c:pt>
                <c:pt idx="4">
                  <c:v>24.027897200726091</c:v>
                </c:pt>
                <c:pt idx="5">
                  <c:v>24.327464474037001</c:v>
                </c:pt>
                <c:pt idx="6">
                  <c:v>23.514830327378409</c:v>
                </c:pt>
                <c:pt idx="7">
                  <c:v>21.510618957110982</c:v>
                </c:pt>
                <c:pt idx="8">
                  <c:v>18.243024010382868</c:v>
                </c:pt>
                <c:pt idx="9">
                  <c:v>15.953121262855777</c:v>
                </c:pt>
                <c:pt idx="10">
                  <c:v>14.577742699289661</c:v>
                </c:pt>
                <c:pt idx="11">
                  <c:v>13.764927718416089</c:v>
                </c:pt>
                <c:pt idx="12">
                  <c:v>13.221059258676322</c:v>
                </c:pt>
                <c:pt idx="13">
                  <c:v>12.550161303013613</c:v>
                </c:pt>
                <c:pt idx="14">
                  <c:v>11.914387633769321</c:v>
                </c:pt>
                <c:pt idx="15">
                  <c:v>11.6</c:v>
                </c:pt>
                <c:pt idx="16">
                  <c:v>11.057926334577315</c:v>
                </c:pt>
                <c:pt idx="17">
                  <c:v>10.323010323010323</c:v>
                </c:pt>
                <c:pt idx="18">
                  <c:v>10.022290809327847</c:v>
                </c:pt>
                <c:pt idx="19">
                  <c:v>10.121421607728442</c:v>
                </c:pt>
                <c:pt idx="20">
                  <c:v>10.137867647058824</c:v>
                </c:pt>
                <c:pt idx="21">
                  <c:v>9.9436431368803131</c:v>
                </c:pt>
                <c:pt idx="22">
                  <c:v>9.610983981693364</c:v>
                </c:pt>
                <c:pt idx="23">
                  <c:v>9.2875715028601142</c:v>
                </c:pt>
                <c:pt idx="24">
                  <c:v>9.1286307053941904</c:v>
                </c:pt>
                <c:pt idx="25">
                  <c:v>9.1619726405333939</c:v>
                </c:pt>
              </c:numCache>
            </c:numRef>
          </c:val>
          <c:extLst>
            <c:ext xmlns:c16="http://schemas.microsoft.com/office/drawing/2014/chart" uri="{C3380CC4-5D6E-409C-BE32-E72D297353CC}">
              <c16:uniqueId val="{00000002-433B-449F-9694-86EF6EB078BA}"/>
            </c:ext>
          </c:extLst>
        </c:ser>
        <c:dLbls>
          <c:dLblPos val="ctr"/>
          <c:showLegendKey val="0"/>
          <c:showVal val="1"/>
          <c:showCatName val="0"/>
          <c:showSerName val="0"/>
          <c:showPercent val="0"/>
          <c:showBubbleSize val="0"/>
        </c:dLbls>
        <c:gapWidth val="20"/>
        <c:overlap val="100"/>
        <c:axId val="469843632"/>
        <c:axId val="469849208"/>
      </c:barChart>
      <c:catAx>
        <c:axId val="4698436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849208"/>
        <c:crosses val="autoZero"/>
        <c:auto val="0"/>
        <c:lblAlgn val="ctr"/>
        <c:lblOffset val="100"/>
        <c:noMultiLvlLbl val="0"/>
      </c:catAx>
      <c:valAx>
        <c:axId val="469849208"/>
        <c:scaling>
          <c:orientation val="minMax"/>
        </c:scaling>
        <c:delete val="1"/>
        <c:axPos val="l"/>
        <c:numFmt formatCode="0%" sourceLinked="1"/>
        <c:majorTickMark val="none"/>
        <c:minorTickMark val="none"/>
        <c:tickLblPos val="nextTo"/>
        <c:crossAx val="46984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281268615605"/>
          <c:y val="0.13468772947365509"/>
          <c:w val="0.77765176842136841"/>
          <c:h val="0.66873081974366155"/>
        </c:manualLayout>
      </c:layout>
      <c:barChart>
        <c:barDir val="col"/>
        <c:grouping val="stacked"/>
        <c:varyColors val="0"/>
        <c:ser>
          <c:idx val="0"/>
          <c:order val="0"/>
          <c:tx>
            <c:strRef>
              <c:f>Sheet1!$B$1</c:f>
              <c:strCache>
                <c:ptCount val="1"/>
                <c:pt idx="0">
                  <c:v>年金</c:v>
                </c:pt>
              </c:strCache>
            </c:strRef>
          </c:tx>
          <c:spPr>
            <a:solidFill>
              <a:schemeClr val="accent1"/>
            </a:solidFill>
            <a:ln w="12700">
              <a:solidFill>
                <a:schemeClr val="bg1"/>
              </a:solidFill>
            </a:ln>
            <a:effectLst>
              <a:outerShdw blurRad="50800" dist="50800" dir="5400000" algn="ctr" rotWithShape="0">
                <a:schemeClr val="bg1">
                  <a:lumMod val="75000"/>
                </a:schemeClr>
              </a:outerShdw>
            </a:effectLst>
          </c:spPr>
          <c:invertIfNegative val="0"/>
          <c:cat>
            <c:strRef>
              <c:f>Sheet1!$A$2:$A$9</c:f>
              <c:strCache>
                <c:ptCount val="8"/>
                <c:pt idx="0">
                  <c:v>1970年度</c:v>
                </c:pt>
                <c:pt idx="1">
                  <c:v>1980年度</c:v>
                </c:pt>
                <c:pt idx="2">
                  <c:v>1990年度</c:v>
                </c:pt>
                <c:pt idx="3">
                  <c:v>2000年度</c:v>
                </c:pt>
                <c:pt idx="4">
                  <c:v>2010年度</c:v>
                </c:pt>
                <c:pt idx="5">
                  <c:v>2021年度</c:v>
                </c:pt>
                <c:pt idx="6">
                  <c:v>2025年度</c:v>
                </c:pt>
                <c:pt idx="7">
                  <c:v>2040年度</c:v>
                </c:pt>
              </c:strCache>
            </c:strRef>
          </c:cat>
          <c:val>
            <c:numRef>
              <c:f>Sheet1!$B$2:$B$9</c:f>
              <c:numCache>
                <c:formatCode>#,##0.0000</c:formatCode>
                <c:ptCount val="8"/>
                <c:pt idx="0">
                  <c:v>0.85619999999999996</c:v>
                </c:pt>
                <c:pt idx="1">
                  <c:v>10.333</c:v>
                </c:pt>
                <c:pt idx="2">
                  <c:v>23.777200000000001</c:v>
                </c:pt>
                <c:pt idx="3">
                  <c:v>40.536700000000003</c:v>
                </c:pt>
                <c:pt idx="4">
                  <c:v>52.2286</c:v>
                </c:pt>
                <c:pt idx="5">
                  <c:v>55.815100000000001</c:v>
                </c:pt>
                <c:pt idx="6" formatCode="General">
                  <c:v>59.9</c:v>
                </c:pt>
                <c:pt idx="7" formatCode="General">
                  <c:v>73.2</c:v>
                </c:pt>
              </c:numCache>
            </c:numRef>
          </c:val>
          <c:extLst>
            <c:ext xmlns:c16="http://schemas.microsoft.com/office/drawing/2014/chart" uri="{C3380CC4-5D6E-409C-BE32-E72D297353CC}">
              <c16:uniqueId val="{00000000-342F-4369-A5D0-642A2DA05135}"/>
            </c:ext>
          </c:extLst>
        </c:ser>
        <c:ser>
          <c:idx val="1"/>
          <c:order val="1"/>
          <c:tx>
            <c:strRef>
              <c:f>Sheet1!$C$1</c:f>
              <c:strCache>
                <c:ptCount val="1"/>
                <c:pt idx="0">
                  <c:v>医療</c:v>
                </c:pt>
              </c:strCache>
            </c:strRef>
          </c:tx>
          <c:spPr>
            <a:solidFill>
              <a:schemeClr val="accent2"/>
            </a:solidFill>
            <a:ln w="12700">
              <a:solidFill>
                <a:schemeClr val="bg1"/>
              </a:solidFill>
            </a:ln>
            <a:effectLst>
              <a:outerShdw blurRad="50800" dist="50800" dir="5400000" algn="ctr" rotWithShape="0">
                <a:schemeClr val="bg1">
                  <a:lumMod val="85000"/>
                </a:schemeClr>
              </a:outerShdw>
            </a:effectLst>
          </c:spPr>
          <c:invertIfNegative val="0"/>
          <c:cat>
            <c:strRef>
              <c:f>Sheet1!$A$2:$A$9</c:f>
              <c:strCache>
                <c:ptCount val="8"/>
                <c:pt idx="0">
                  <c:v>1970年度</c:v>
                </c:pt>
                <c:pt idx="1">
                  <c:v>1980年度</c:v>
                </c:pt>
                <c:pt idx="2">
                  <c:v>1990年度</c:v>
                </c:pt>
                <c:pt idx="3">
                  <c:v>2000年度</c:v>
                </c:pt>
                <c:pt idx="4">
                  <c:v>2010年度</c:v>
                </c:pt>
                <c:pt idx="5">
                  <c:v>2021年度</c:v>
                </c:pt>
                <c:pt idx="6">
                  <c:v>2025年度</c:v>
                </c:pt>
                <c:pt idx="7">
                  <c:v>2040年度</c:v>
                </c:pt>
              </c:strCache>
            </c:strRef>
          </c:cat>
          <c:val>
            <c:numRef>
              <c:f>Sheet1!$C$2:$C$9</c:f>
              <c:numCache>
                <c:formatCode>#,##0.0000</c:formatCode>
                <c:ptCount val="8"/>
                <c:pt idx="0">
                  <c:v>2.0758000000000001</c:v>
                </c:pt>
                <c:pt idx="1">
                  <c:v>10.7598</c:v>
                </c:pt>
                <c:pt idx="2">
                  <c:v>18.625399999999999</c:v>
                </c:pt>
                <c:pt idx="3">
                  <c:v>26.606200000000001</c:v>
                </c:pt>
                <c:pt idx="4">
                  <c:v>33.645299999999999</c:v>
                </c:pt>
                <c:pt idx="5">
                  <c:v>47.420499999999997</c:v>
                </c:pt>
                <c:pt idx="6" formatCode="General">
                  <c:v>48.3</c:v>
                </c:pt>
                <c:pt idx="7" formatCode="General">
                  <c:v>68.3</c:v>
                </c:pt>
              </c:numCache>
            </c:numRef>
          </c:val>
          <c:extLst>
            <c:ext xmlns:c16="http://schemas.microsoft.com/office/drawing/2014/chart" uri="{C3380CC4-5D6E-409C-BE32-E72D297353CC}">
              <c16:uniqueId val="{00000001-342F-4369-A5D0-642A2DA05135}"/>
            </c:ext>
          </c:extLst>
        </c:ser>
        <c:ser>
          <c:idx val="2"/>
          <c:order val="2"/>
          <c:tx>
            <c:strRef>
              <c:f>Sheet1!$D$1</c:f>
              <c:strCache>
                <c:ptCount val="1"/>
                <c:pt idx="0">
                  <c:v>介護</c:v>
                </c:pt>
              </c:strCache>
            </c:strRef>
          </c:tx>
          <c:spPr>
            <a:solidFill>
              <a:schemeClr val="accent3"/>
            </a:solidFill>
            <a:ln w="12700">
              <a:solidFill>
                <a:schemeClr val="bg1"/>
              </a:solidFill>
            </a:ln>
            <a:effectLst>
              <a:outerShdw blurRad="50800" dist="50800" dir="5400000" algn="ctr" rotWithShape="0">
                <a:schemeClr val="bg1">
                  <a:lumMod val="85000"/>
                </a:schemeClr>
              </a:outerShdw>
            </a:effectLst>
          </c:spPr>
          <c:invertIfNegative val="0"/>
          <c:cat>
            <c:strRef>
              <c:f>Sheet1!$A$2:$A$9</c:f>
              <c:strCache>
                <c:ptCount val="8"/>
                <c:pt idx="0">
                  <c:v>1970年度</c:v>
                </c:pt>
                <c:pt idx="1">
                  <c:v>1980年度</c:v>
                </c:pt>
                <c:pt idx="2">
                  <c:v>1990年度</c:v>
                </c:pt>
                <c:pt idx="3">
                  <c:v>2000年度</c:v>
                </c:pt>
                <c:pt idx="4">
                  <c:v>2010年度</c:v>
                </c:pt>
                <c:pt idx="5">
                  <c:v>2021年度</c:v>
                </c:pt>
                <c:pt idx="6">
                  <c:v>2025年度</c:v>
                </c:pt>
                <c:pt idx="7">
                  <c:v>2040年度</c:v>
                </c:pt>
              </c:strCache>
            </c:strRef>
          </c:cat>
          <c:val>
            <c:numRef>
              <c:f>Sheet1!$D$2:$D$9</c:f>
              <c:numCache>
                <c:formatCode>#,##0.0000</c:formatCode>
                <c:ptCount val="8"/>
                <c:pt idx="0">
                  <c:v>0</c:v>
                </c:pt>
                <c:pt idx="1">
                  <c:v>0</c:v>
                </c:pt>
                <c:pt idx="2">
                  <c:v>0</c:v>
                </c:pt>
                <c:pt idx="3">
                  <c:v>3.2806000000000002</c:v>
                </c:pt>
                <c:pt idx="4">
                  <c:v>7.5082000000000004</c:v>
                </c:pt>
                <c:pt idx="5">
                  <c:v>11.2117</c:v>
                </c:pt>
                <c:pt idx="6" formatCode="General">
                  <c:v>14.6</c:v>
                </c:pt>
                <c:pt idx="7" formatCode="General">
                  <c:v>24.6</c:v>
                </c:pt>
              </c:numCache>
            </c:numRef>
          </c:val>
          <c:extLst>
            <c:ext xmlns:c16="http://schemas.microsoft.com/office/drawing/2014/chart" uri="{C3380CC4-5D6E-409C-BE32-E72D297353CC}">
              <c16:uniqueId val="{00000002-342F-4369-A5D0-642A2DA05135}"/>
            </c:ext>
          </c:extLst>
        </c:ser>
        <c:ser>
          <c:idx val="3"/>
          <c:order val="3"/>
          <c:tx>
            <c:strRef>
              <c:f>Sheet1!$E$1</c:f>
              <c:strCache>
                <c:ptCount val="1"/>
                <c:pt idx="0">
                  <c:v>その他</c:v>
                </c:pt>
              </c:strCache>
            </c:strRef>
          </c:tx>
          <c:spPr>
            <a:solidFill>
              <a:schemeClr val="accent4"/>
            </a:solidFill>
            <a:ln w="12700">
              <a:solidFill>
                <a:schemeClr val="bg1"/>
              </a:solidFill>
            </a:ln>
            <a:effectLst>
              <a:outerShdw blurRad="50800" dist="50800" dir="5400000" algn="ctr" rotWithShape="0">
                <a:schemeClr val="bg1">
                  <a:lumMod val="85000"/>
                </a:schemeClr>
              </a:outerShdw>
            </a:effectLst>
          </c:spPr>
          <c:invertIfNegative val="0"/>
          <c:cat>
            <c:strRef>
              <c:f>Sheet1!$A$2:$A$9</c:f>
              <c:strCache>
                <c:ptCount val="8"/>
                <c:pt idx="0">
                  <c:v>1970年度</c:v>
                </c:pt>
                <c:pt idx="1">
                  <c:v>1980年度</c:v>
                </c:pt>
                <c:pt idx="2">
                  <c:v>1990年度</c:v>
                </c:pt>
                <c:pt idx="3">
                  <c:v>2000年度</c:v>
                </c:pt>
                <c:pt idx="4">
                  <c:v>2010年度</c:v>
                </c:pt>
                <c:pt idx="5">
                  <c:v>2021年度</c:v>
                </c:pt>
                <c:pt idx="6">
                  <c:v>2025年度</c:v>
                </c:pt>
                <c:pt idx="7">
                  <c:v>2040年度</c:v>
                </c:pt>
              </c:strCache>
            </c:strRef>
          </c:cat>
          <c:val>
            <c:numRef>
              <c:f>Sheet1!$E$2:$E$9</c:f>
              <c:numCache>
                <c:formatCode>#,##0.0000</c:formatCode>
                <c:ptCount val="8"/>
                <c:pt idx="0">
                  <c:v>0.59199999999999997</c:v>
                </c:pt>
                <c:pt idx="1">
                  <c:v>3.8361999999999998</c:v>
                </c:pt>
                <c:pt idx="2">
                  <c:v>5.0212000000000003</c:v>
                </c:pt>
                <c:pt idx="3">
                  <c:v>7.984</c:v>
                </c:pt>
                <c:pt idx="4">
                  <c:v>11.9839</c:v>
                </c:pt>
                <c:pt idx="5">
                  <c:v>24.295899999999996</c:v>
                </c:pt>
                <c:pt idx="6" formatCode="General">
                  <c:v>17.7</c:v>
                </c:pt>
                <c:pt idx="7" formatCode="General">
                  <c:v>22.5</c:v>
                </c:pt>
              </c:numCache>
            </c:numRef>
          </c:val>
          <c:extLst>
            <c:ext xmlns:c16="http://schemas.microsoft.com/office/drawing/2014/chart" uri="{C3380CC4-5D6E-409C-BE32-E72D297353CC}">
              <c16:uniqueId val="{00000003-342F-4369-A5D0-642A2DA05135}"/>
            </c:ext>
          </c:extLst>
        </c:ser>
        <c:dLbls>
          <c:showLegendKey val="0"/>
          <c:showVal val="0"/>
          <c:showCatName val="0"/>
          <c:showSerName val="0"/>
          <c:showPercent val="0"/>
          <c:showBubbleSize val="0"/>
        </c:dLbls>
        <c:gapWidth val="150"/>
        <c:overlap val="100"/>
        <c:axId val="1000337503"/>
        <c:axId val="936591583"/>
      </c:barChart>
      <c:catAx>
        <c:axId val="100033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36591583"/>
        <c:crosses val="autoZero"/>
        <c:auto val="1"/>
        <c:lblAlgn val="ctr"/>
        <c:lblOffset val="100"/>
        <c:noMultiLvlLbl val="0"/>
      </c:catAx>
      <c:valAx>
        <c:axId val="936591583"/>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003375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0.83366</cdr:x>
      <cdr:y>0.08284</cdr:y>
    </cdr:from>
    <cdr:to>
      <cdr:x>0.98261</cdr:x>
      <cdr:y>0.154</cdr:y>
    </cdr:to>
    <cdr:sp macro="" textlink="">
      <cdr:nvSpPr>
        <cdr:cNvPr id="2" name="テキスト ボックス 16"/>
        <cdr:cNvSpPr txBox="1"/>
      </cdr:nvSpPr>
      <cdr:spPr>
        <a:xfrm xmlns:a="http://schemas.openxmlformats.org/drawingml/2006/main">
          <a:off x="7394805" y="429988"/>
          <a:ext cx="132123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cs typeface="Meiryo UI" panose="020B0604030504040204" pitchFamily="50" charset="-128"/>
            </a:rPr>
            <a:t>92,139</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cdr:x>
      <cdr:y>0.68668</cdr:y>
    </cdr:from>
    <cdr:to>
      <cdr:x>0.64494</cdr:x>
      <cdr:y>0.75784</cdr:y>
    </cdr:to>
    <cdr:sp macro="" textlink="">
      <cdr:nvSpPr>
        <cdr:cNvPr id="3" name="テキスト ボックス 16"/>
        <cdr:cNvSpPr txBox="1"/>
      </cdr:nvSpPr>
      <cdr:spPr>
        <a:xfrm xmlns:a="http://schemas.openxmlformats.org/drawingml/2006/main">
          <a:off x="4435144" y="3564094"/>
          <a:ext cx="1285637" cy="3693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cs typeface="Meiryo UI" panose="020B0604030504040204" pitchFamily="50" charset="-128"/>
            </a:rPr>
            <a:t>10,158</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0.30733</cdr:x>
      <cdr:y>0.67195</cdr:y>
    </cdr:from>
    <cdr:to>
      <cdr:x>0.45613</cdr:x>
      <cdr:y>0.74311</cdr:y>
    </cdr:to>
    <cdr:sp macro="" textlink="">
      <cdr:nvSpPr>
        <cdr:cNvPr id="4" name="テキスト ボックス 16"/>
        <cdr:cNvSpPr txBox="1"/>
      </cdr:nvSpPr>
      <cdr:spPr>
        <a:xfrm xmlns:a="http://schemas.openxmlformats.org/drawingml/2006/main">
          <a:off x="2726100" y="3487642"/>
          <a:ext cx="1319899" cy="369346"/>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千人超え</a:t>
          </a:r>
          <a:endParaRPr kumimoji="1" lang="ja-JP" altLang="en-US"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cdr:txBody>
    </cdr:sp>
  </cdr:relSizeAnchor>
  <cdr:relSizeAnchor xmlns:cdr="http://schemas.openxmlformats.org/drawingml/2006/chartDrawing">
    <cdr:from>
      <cdr:x>0.16698</cdr:x>
      <cdr:y>0.7826</cdr:y>
    </cdr:from>
    <cdr:to>
      <cdr:x>0.29264</cdr:x>
      <cdr:y>0.85375</cdr:y>
    </cdr:to>
    <cdr:sp macro="" textlink="">
      <cdr:nvSpPr>
        <cdr:cNvPr id="5" name="テキスト ボックス 16"/>
        <cdr:cNvSpPr txBox="1"/>
      </cdr:nvSpPr>
      <cdr:spPr>
        <a:xfrm xmlns:a="http://schemas.openxmlformats.org/drawingml/2006/main">
          <a:off x="1481194" y="4061977"/>
          <a:ext cx="1114642" cy="3692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cs typeface="Meiryo UI" panose="020B0604030504040204" pitchFamily="50" charset="-128"/>
            </a:rPr>
            <a:t>153</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0.32736</cdr:x>
      <cdr:y>0.75721</cdr:y>
    </cdr:from>
    <cdr:to>
      <cdr:x>0.47547</cdr:x>
      <cdr:y>0.82837</cdr:y>
    </cdr:to>
    <cdr:sp macro="" textlink="">
      <cdr:nvSpPr>
        <cdr:cNvPr id="7" name="テキスト ボックス 16"/>
        <cdr:cNvSpPr txBox="1"/>
      </cdr:nvSpPr>
      <cdr:spPr>
        <a:xfrm xmlns:a="http://schemas.openxmlformats.org/drawingml/2006/main">
          <a:off x="2903778" y="3930194"/>
          <a:ext cx="131377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800" dirty="0">
              <a:latin typeface="Meiryo UI" panose="020B0604030504040204" pitchFamily="50" charset="-128"/>
              <a:ea typeface="Meiryo UI" panose="020B0604030504040204" pitchFamily="50" charset="-128"/>
              <a:cs typeface="Meiryo UI" panose="020B0604030504040204" pitchFamily="50" charset="-128"/>
            </a:rPr>
            <a:t>1,072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0.48667</cdr:x>
      <cdr:y>0.60365</cdr:y>
    </cdr:from>
    <cdr:to>
      <cdr:x>0.63546</cdr:x>
      <cdr:y>0.6748</cdr:y>
    </cdr:to>
    <cdr:sp macro="" textlink="">
      <cdr:nvSpPr>
        <cdr:cNvPr id="8" name="テキスト ボックス 16"/>
        <cdr:cNvSpPr txBox="1"/>
      </cdr:nvSpPr>
      <cdr:spPr>
        <a:xfrm xmlns:a="http://schemas.openxmlformats.org/drawingml/2006/main">
          <a:off x="4316888" y="3133148"/>
          <a:ext cx="1319811" cy="369294"/>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万人超え</a:t>
          </a:r>
          <a:endParaRPr kumimoji="1"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0.41152</cdr:x>
      <cdr:y>0.49029</cdr:y>
    </cdr:from>
    <cdr:to>
      <cdr:x>0.51783</cdr:x>
      <cdr:y>0.55526</cdr:y>
    </cdr:to>
    <cdr:sp macro="" textlink="">
      <cdr:nvSpPr>
        <cdr:cNvPr id="2" name="テキスト ボックス 2"/>
        <cdr:cNvSpPr txBox="1"/>
      </cdr:nvSpPr>
      <cdr:spPr>
        <a:xfrm xmlns:a="http://schemas.openxmlformats.org/drawingml/2006/main">
          <a:off x="3575339" y="2787015"/>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rPr>
            <a:t>30</a:t>
          </a:r>
          <a:r>
            <a:rPr lang="en-US" altLang="ja-JP" sz="1800" dirty="0">
              <a:solidFill>
                <a:schemeClr val="tx1"/>
              </a:solidFill>
              <a:latin typeface="Meiryo UI" panose="020B0604030504040204" pitchFamily="50" charset="-128"/>
              <a:ea typeface="Meiryo UI" panose="020B0604030504040204" pitchFamily="50" charset="-128"/>
            </a:rPr>
            <a:t>.6</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0.47802</cdr:x>
      <cdr:y>0.39893</cdr:y>
    </cdr:from>
    <cdr:to>
      <cdr:x>0.58433</cdr:x>
      <cdr:y>0.46391</cdr:y>
    </cdr:to>
    <cdr:sp macro="" textlink="">
      <cdr:nvSpPr>
        <cdr:cNvPr id="3" name="テキスト ボックス 2"/>
        <cdr:cNvSpPr txBox="1"/>
      </cdr:nvSpPr>
      <cdr:spPr>
        <a:xfrm xmlns:a="http://schemas.openxmlformats.org/drawingml/2006/main">
          <a:off x="4153177" y="2267714"/>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38.0</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0.47805</cdr:x>
      <cdr:y>0.30982</cdr:y>
    </cdr:from>
    <cdr:to>
      <cdr:x>0.58436</cdr:x>
      <cdr:y>0.37479</cdr:y>
    </cdr:to>
    <cdr:sp macro="" textlink="">
      <cdr:nvSpPr>
        <cdr:cNvPr id="4" name="テキスト ボックス 2"/>
        <cdr:cNvSpPr txBox="1"/>
      </cdr:nvSpPr>
      <cdr:spPr>
        <a:xfrm xmlns:a="http://schemas.openxmlformats.org/drawingml/2006/main">
          <a:off x="4153429" y="1761148"/>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38.5</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0.54933</cdr:x>
      <cdr:y>0.22077</cdr:y>
    </cdr:from>
    <cdr:to>
      <cdr:x>0.65564</cdr:x>
      <cdr:y>0.28574</cdr:y>
    </cdr:to>
    <cdr:sp macro="" textlink="">
      <cdr:nvSpPr>
        <cdr:cNvPr id="5" name="テキスト ボックス 2"/>
        <cdr:cNvSpPr txBox="1"/>
      </cdr:nvSpPr>
      <cdr:spPr>
        <a:xfrm xmlns:a="http://schemas.openxmlformats.org/drawingml/2006/main">
          <a:off x="4772715" y="1254943"/>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47.6</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0.77914</cdr:x>
      <cdr:y>0.03673</cdr:y>
    </cdr:from>
    <cdr:to>
      <cdr:x>0.88545</cdr:x>
      <cdr:y>0.1017</cdr:y>
    </cdr:to>
    <cdr:sp macro="" textlink="">
      <cdr:nvSpPr>
        <cdr:cNvPr id="6" name="テキスト ボックス 2"/>
        <cdr:cNvSpPr txBox="1"/>
      </cdr:nvSpPr>
      <cdr:spPr>
        <a:xfrm xmlns:a="http://schemas.openxmlformats.org/drawingml/2006/main">
          <a:off x="6769364" y="208799"/>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latin typeface="Meiryo UI" panose="020B0604030504040204" pitchFamily="50" charset="-128"/>
              <a:ea typeface="Meiryo UI" panose="020B0604030504040204" pitchFamily="50" charset="-128"/>
            </a:rPr>
            <a:t>77.4</a:t>
          </a:r>
          <a:r>
            <a:rPr kumimoji="1" lang="ja-JP" altLang="en-US" sz="1800" dirty="0">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0.79491</cdr:x>
      <cdr:y>0.47355</cdr:y>
    </cdr:from>
    <cdr:to>
      <cdr:x>0.9608</cdr:x>
      <cdr:y>0.83979</cdr:y>
    </cdr:to>
    <cdr:pic>
      <cdr:nvPicPr>
        <cdr:cNvPr id="8" name="図 7">
          <a:extLst xmlns:a="http://schemas.openxmlformats.org/drawingml/2006/main">
            <a:ext uri="{FF2B5EF4-FFF2-40B4-BE49-F238E27FC236}">
              <a16:creationId xmlns:a16="http://schemas.microsoft.com/office/drawing/2014/main" id="{BCE85B6B-F090-45AF-ADB9-1FE6772FBF8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screen">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6906375" y="2691867"/>
          <a:ext cx="1441276" cy="2081844"/>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0.5629</cdr:x>
      <cdr:y>0.58353</cdr:y>
    </cdr:from>
    <cdr:to>
      <cdr:x>0.67376</cdr:x>
      <cdr:y>0.66047</cdr:y>
    </cdr:to>
    <cdr:sp macro="" textlink="">
      <cdr:nvSpPr>
        <cdr:cNvPr id="2" name="テキスト ボックス 1"/>
        <cdr:cNvSpPr txBox="1"/>
      </cdr:nvSpPr>
      <cdr:spPr>
        <a:xfrm xmlns:a="http://schemas.openxmlformats.org/drawingml/2006/main">
          <a:off x="4885034" y="2801274"/>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11</a:t>
          </a:r>
          <a:r>
            <a:rPr lang="en-US" altLang="ja-JP" sz="1800" b="1" dirty="0">
              <a:solidFill>
                <a:schemeClr val="tx1"/>
              </a:solidFill>
              <a:latin typeface="Meiryo UI" panose="020B0604030504040204" pitchFamily="50" charset="-128"/>
              <a:ea typeface="Meiryo UI" panose="020B0604030504040204" pitchFamily="50" charset="-128"/>
            </a:rPr>
            <a:t>.9</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0.71406</cdr:x>
      <cdr:y>0.42306</cdr:y>
    </cdr:from>
    <cdr:to>
      <cdr:x>0.82492</cdr:x>
      <cdr:y>0.5</cdr:y>
    </cdr:to>
    <cdr:sp macro="" textlink="">
      <cdr:nvSpPr>
        <cdr:cNvPr id="3" name="テキスト ボックス 1"/>
        <cdr:cNvSpPr txBox="1"/>
      </cdr:nvSpPr>
      <cdr:spPr>
        <a:xfrm xmlns:a="http://schemas.openxmlformats.org/drawingml/2006/main">
          <a:off x="6196851" y="2030927"/>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25</a:t>
          </a:r>
          <a:r>
            <a:rPr lang="en-US" altLang="ja-JP" sz="1800" b="1" dirty="0">
              <a:solidFill>
                <a:schemeClr val="tx1"/>
              </a:solidFill>
              <a:latin typeface="Meiryo UI" panose="020B0604030504040204" pitchFamily="50" charset="-128"/>
              <a:ea typeface="Meiryo UI" panose="020B0604030504040204" pitchFamily="50" charset="-128"/>
            </a:rPr>
            <a:t>.6</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B250FA9-E667-4195-9886-C8D7DC448350}"/>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D3EFD42-CB6B-4A0E-859E-A4CFF5D7C73B}"/>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0EE45CC-0838-431A-A9D4-1F82302FF60E}" type="datetimeFigureOut">
              <a:rPr kumimoji="1" lang="ja-JP" altLang="en-US" smtClean="0"/>
              <a:t>2024/3/14</a:t>
            </a:fld>
            <a:endParaRPr kumimoji="1" lang="ja-JP" altLang="en-US"/>
          </a:p>
        </p:txBody>
      </p:sp>
      <p:sp>
        <p:nvSpPr>
          <p:cNvPr id="4" name="フッター プレースホルダー 3">
            <a:extLst>
              <a:ext uri="{FF2B5EF4-FFF2-40B4-BE49-F238E27FC236}">
                <a16:creationId xmlns:a16="http://schemas.microsoft.com/office/drawing/2014/main" id="{1AD62D48-1330-410C-B821-AF54D683EE47}"/>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E925E8-F01A-4AC5-A51A-AE0A18FE3A7F}"/>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2E4872D3-F81D-4E25-8C60-D3B3776D4C66}" type="slidenum">
              <a:rPr kumimoji="1" lang="ja-JP" altLang="en-US" smtClean="0"/>
              <a:t>‹#›</a:t>
            </a:fld>
            <a:endParaRPr kumimoji="1" lang="ja-JP" altLang="en-US"/>
          </a:p>
        </p:txBody>
      </p:sp>
    </p:spTree>
    <p:extLst>
      <p:ext uri="{BB962C8B-B14F-4D97-AF65-F5344CB8AC3E}">
        <p14:creationId xmlns:p14="http://schemas.microsoft.com/office/powerpoint/2010/main" val="1414730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a:t>
            </a:fld>
            <a:endParaRPr kumimoji="1" lang="ja-JP" altLang="en-US"/>
          </a:p>
        </p:txBody>
      </p:sp>
    </p:spTree>
    <p:extLst>
      <p:ext uri="{BB962C8B-B14F-4D97-AF65-F5344CB8AC3E}">
        <p14:creationId xmlns:p14="http://schemas.microsoft.com/office/powerpoint/2010/main" val="258179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B752-289A-A48D-9D3C-7CD80F8B63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746581-C710-33FB-D878-10084BFA52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9CF25D-FE44-4C2E-9FBA-70113C86937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8692E62-AC61-139A-0E6E-2E722DC7EAD1}"/>
              </a:ext>
            </a:extLst>
          </p:cNvPr>
          <p:cNvSpPr>
            <a:spLocks noGrp="1"/>
          </p:cNvSpPr>
          <p:nvPr>
            <p:ph type="sldNum" sz="quarter" idx="10"/>
          </p:nvPr>
        </p:nvSpPr>
        <p:spPr/>
        <p:txBody>
          <a:bodyPr/>
          <a:lstStyle/>
          <a:p>
            <a:fld id="{5BCF20F6-02F4-5F40-A8D1-3F65F449E5E0}" type="slidenum">
              <a:rPr kumimoji="1" lang="ja-JP" altLang="en-US" smtClean="0"/>
              <a:t>30</a:t>
            </a:fld>
            <a:endParaRPr kumimoji="1" lang="ja-JP" altLang="en-US"/>
          </a:p>
        </p:txBody>
      </p:sp>
    </p:spTree>
    <p:extLst>
      <p:ext uri="{BB962C8B-B14F-4D97-AF65-F5344CB8AC3E}">
        <p14:creationId xmlns:p14="http://schemas.microsoft.com/office/powerpoint/2010/main" val="70369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31</a:t>
            </a:fld>
            <a:endParaRPr kumimoji="1" lang="ja-JP" altLang="en-US"/>
          </a:p>
        </p:txBody>
      </p:sp>
    </p:spTree>
    <p:extLst>
      <p:ext uri="{BB962C8B-B14F-4D97-AF65-F5344CB8AC3E}">
        <p14:creationId xmlns:p14="http://schemas.microsoft.com/office/powerpoint/2010/main" val="2339709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32</a:t>
            </a:fld>
            <a:endParaRPr kumimoji="1" lang="ja-JP" altLang="en-US"/>
          </a:p>
        </p:txBody>
      </p:sp>
    </p:spTree>
    <p:extLst>
      <p:ext uri="{BB962C8B-B14F-4D97-AF65-F5344CB8AC3E}">
        <p14:creationId xmlns:p14="http://schemas.microsoft.com/office/powerpoint/2010/main" val="243288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33</a:t>
            </a:fld>
            <a:endParaRPr kumimoji="1" lang="ja-JP" altLang="en-US"/>
          </a:p>
        </p:txBody>
      </p:sp>
    </p:spTree>
    <p:extLst>
      <p:ext uri="{BB962C8B-B14F-4D97-AF65-F5344CB8AC3E}">
        <p14:creationId xmlns:p14="http://schemas.microsoft.com/office/powerpoint/2010/main" val="345856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37</a:t>
            </a:fld>
            <a:endParaRPr kumimoji="1" lang="ja-JP" altLang="en-US"/>
          </a:p>
        </p:txBody>
      </p:sp>
    </p:spTree>
    <p:extLst>
      <p:ext uri="{BB962C8B-B14F-4D97-AF65-F5344CB8AC3E}">
        <p14:creationId xmlns:p14="http://schemas.microsoft.com/office/powerpoint/2010/main" val="210283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41</a:t>
            </a:fld>
            <a:endParaRPr kumimoji="1" lang="ja-JP" altLang="en-US"/>
          </a:p>
        </p:txBody>
      </p:sp>
    </p:spTree>
    <p:extLst>
      <p:ext uri="{BB962C8B-B14F-4D97-AF65-F5344CB8AC3E}">
        <p14:creationId xmlns:p14="http://schemas.microsoft.com/office/powerpoint/2010/main" val="295678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48</a:t>
            </a:fld>
            <a:endParaRPr kumimoji="1" lang="ja-JP" altLang="en-US"/>
          </a:p>
        </p:txBody>
      </p:sp>
    </p:spTree>
    <p:extLst>
      <p:ext uri="{BB962C8B-B14F-4D97-AF65-F5344CB8AC3E}">
        <p14:creationId xmlns:p14="http://schemas.microsoft.com/office/powerpoint/2010/main" val="2660142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49</a:t>
            </a:fld>
            <a:endParaRPr kumimoji="1" lang="ja-JP" altLang="en-US"/>
          </a:p>
        </p:txBody>
      </p:sp>
    </p:spTree>
    <p:extLst>
      <p:ext uri="{BB962C8B-B14F-4D97-AF65-F5344CB8AC3E}">
        <p14:creationId xmlns:p14="http://schemas.microsoft.com/office/powerpoint/2010/main" val="21096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50</a:t>
            </a:fld>
            <a:endParaRPr kumimoji="1" lang="ja-JP" altLang="en-US"/>
          </a:p>
        </p:txBody>
      </p:sp>
    </p:spTree>
    <p:extLst>
      <p:ext uri="{BB962C8B-B14F-4D97-AF65-F5344CB8AC3E}">
        <p14:creationId xmlns:p14="http://schemas.microsoft.com/office/powerpoint/2010/main" val="122008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a:t>
            </a:fld>
            <a:endParaRPr kumimoji="1" lang="ja-JP" altLang="en-US"/>
          </a:p>
        </p:txBody>
      </p:sp>
    </p:spTree>
    <p:extLst>
      <p:ext uri="{BB962C8B-B14F-4D97-AF65-F5344CB8AC3E}">
        <p14:creationId xmlns:p14="http://schemas.microsoft.com/office/powerpoint/2010/main" val="237642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362757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a:t>
            </a:fld>
            <a:endParaRPr kumimoji="1" lang="ja-JP" altLang="en-US"/>
          </a:p>
        </p:txBody>
      </p:sp>
    </p:spTree>
    <p:extLst>
      <p:ext uri="{BB962C8B-B14F-4D97-AF65-F5344CB8AC3E}">
        <p14:creationId xmlns:p14="http://schemas.microsoft.com/office/powerpoint/2010/main" val="345562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3483944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424778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26</a:t>
            </a:fld>
            <a:endParaRPr kumimoji="1" lang="ja-JP" altLang="en-US"/>
          </a:p>
        </p:txBody>
      </p:sp>
    </p:spTree>
    <p:extLst>
      <p:ext uri="{BB962C8B-B14F-4D97-AF65-F5344CB8AC3E}">
        <p14:creationId xmlns:p14="http://schemas.microsoft.com/office/powerpoint/2010/main" val="137780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27</a:t>
            </a:fld>
            <a:endParaRPr kumimoji="1" lang="ja-JP" altLang="en-US"/>
          </a:p>
        </p:txBody>
      </p:sp>
    </p:spTree>
    <p:extLst>
      <p:ext uri="{BB962C8B-B14F-4D97-AF65-F5344CB8AC3E}">
        <p14:creationId xmlns:p14="http://schemas.microsoft.com/office/powerpoint/2010/main" val="88528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28</a:t>
            </a:fld>
            <a:endParaRPr kumimoji="1" lang="ja-JP" altLang="en-US"/>
          </a:p>
        </p:txBody>
      </p:sp>
    </p:spTree>
    <p:extLst>
      <p:ext uri="{BB962C8B-B14F-4D97-AF65-F5344CB8AC3E}">
        <p14:creationId xmlns:p14="http://schemas.microsoft.com/office/powerpoint/2010/main" val="51086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12357FB-FAA2-4E18-9163-2D4DF4B7E96D}" type="datetime1">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4">
            <a:extLst>
              <a:ext uri="{FF2B5EF4-FFF2-40B4-BE49-F238E27FC236}">
                <a16:creationId xmlns:a16="http://schemas.microsoft.com/office/drawing/2014/main" id="{10F84E62-9F0C-4405-B536-228BB70C8C29}"/>
              </a:ext>
            </a:extLst>
          </p:cNvPr>
          <p:cNvSpPr>
            <a:spLocks noGrp="1"/>
          </p:cNvSpPr>
          <p:nvPr>
            <p:ph type="sldNum" sz="quarter" idx="12"/>
          </p:nvPr>
        </p:nvSpPr>
        <p:spPr>
          <a:xfrm>
            <a:off x="6457950" y="6356350"/>
            <a:ext cx="2057400" cy="365125"/>
          </a:xfrm>
        </p:spPr>
        <p:txBody>
          <a:body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8F94380-71E8-47C5-B160-E169F1FCCECF}"/>
              </a:ext>
            </a:extLst>
          </p:cNvPr>
          <p:cNvSpPr>
            <a:spLocks noGrp="1"/>
          </p:cNvSpPr>
          <p:nvPr>
            <p:ph type="dt" sz="half" idx="10"/>
          </p:nvPr>
        </p:nvSpPr>
        <p:spPr/>
        <p:txBody>
          <a:bodyPr/>
          <a:lstStyle/>
          <a:p>
            <a:fld id="{0FC3234A-01CD-4D6E-BA78-9AB60181412D}" type="datetime1">
              <a:rPr kumimoji="1" lang="ja-JP" altLang="en-US" smtClean="0"/>
              <a:t>2024/3/14</a:t>
            </a:fld>
            <a:endParaRPr kumimoji="1" lang="ja-JP" altLang="en-US"/>
          </a:p>
        </p:txBody>
      </p:sp>
      <p:sp>
        <p:nvSpPr>
          <p:cNvPr id="3" name="フッター プレースホルダー 2">
            <a:extLst>
              <a:ext uri="{FF2B5EF4-FFF2-40B4-BE49-F238E27FC236}">
                <a16:creationId xmlns:a16="http://schemas.microsoft.com/office/drawing/2014/main" id="{7E16423A-A5B6-47AC-A8C6-F788E635632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3B577E-2AC0-4BD3-8512-B82416EAE046}"/>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49571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73E018-F711-4811-8369-EA1BB192F3B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1E47A8-A9B8-4A67-A46F-AB5EF33C81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A09DE6-DABE-41E4-8DB6-89CA536E248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0F8CB4-E357-4DA1-A286-6599ECF88A21}"/>
              </a:ext>
            </a:extLst>
          </p:cNvPr>
          <p:cNvSpPr>
            <a:spLocks noGrp="1"/>
          </p:cNvSpPr>
          <p:nvPr>
            <p:ph type="dt" sz="half" idx="10"/>
          </p:nvPr>
        </p:nvSpPr>
        <p:spPr/>
        <p:txBody>
          <a:bodyPr/>
          <a:lstStyle/>
          <a:p>
            <a:fld id="{E87E5582-87D6-4FA8-8864-73746B1FFBE9}" type="datetime1">
              <a:rPr kumimoji="1" lang="ja-JP" altLang="en-US" smtClean="0"/>
              <a:t>2024/3/14</a:t>
            </a:fld>
            <a:endParaRPr kumimoji="1" lang="ja-JP" altLang="en-US"/>
          </a:p>
        </p:txBody>
      </p:sp>
      <p:sp>
        <p:nvSpPr>
          <p:cNvPr id="6" name="フッター プレースホルダー 5">
            <a:extLst>
              <a:ext uri="{FF2B5EF4-FFF2-40B4-BE49-F238E27FC236}">
                <a16:creationId xmlns:a16="http://schemas.microsoft.com/office/drawing/2014/main" id="{5AC7FB8C-1891-4DD6-91E0-0C104A2759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E636D9-E373-49D1-B8B5-F9B0921F12E0}"/>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80870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9B86A3-E22D-4F45-8447-74D3E0DDD88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75C59B6-28DD-4BE4-B98B-308040B69B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56C4DF5-58D6-43A2-822A-134243D22A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91D300-9B42-4EA1-845E-EF464D6142E4}"/>
              </a:ext>
            </a:extLst>
          </p:cNvPr>
          <p:cNvSpPr>
            <a:spLocks noGrp="1"/>
          </p:cNvSpPr>
          <p:nvPr>
            <p:ph type="dt" sz="half" idx="10"/>
          </p:nvPr>
        </p:nvSpPr>
        <p:spPr/>
        <p:txBody>
          <a:bodyPr/>
          <a:lstStyle/>
          <a:p>
            <a:fld id="{F5CC5D17-420D-4D8A-8085-AB6EBA198671}" type="datetime1">
              <a:rPr kumimoji="1" lang="ja-JP" altLang="en-US" smtClean="0"/>
              <a:t>2024/3/14</a:t>
            </a:fld>
            <a:endParaRPr kumimoji="1" lang="ja-JP" altLang="en-US"/>
          </a:p>
        </p:txBody>
      </p:sp>
      <p:sp>
        <p:nvSpPr>
          <p:cNvPr id="6" name="フッター プレースホルダー 5">
            <a:extLst>
              <a:ext uri="{FF2B5EF4-FFF2-40B4-BE49-F238E27FC236}">
                <a16:creationId xmlns:a16="http://schemas.microsoft.com/office/drawing/2014/main" id="{1A7AE9E6-58A1-476B-BF1E-2C602693D0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200A5F-F945-4321-9342-848F751C58B2}"/>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240297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5683B7-F737-481B-90A5-5F8C9E29C54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9EFF7B-06E1-4AB9-9E4A-919987C384A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BB04AF-398F-4708-AA9E-4D86B09AD8C6}"/>
              </a:ext>
            </a:extLst>
          </p:cNvPr>
          <p:cNvSpPr>
            <a:spLocks noGrp="1"/>
          </p:cNvSpPr>
          <p:nvPr>
            <p:ph type="dt" sz="half" idx="10"/>
          </p:nvPr>
        </p:nvSpPr>
        <p:spPr/>
        <p:txBody>
          <a:bodyPr/>
          <a:lstStyle/>
          <a:p>
            <a:fld id="{2B014BC4-3B4F-424C-9CB3-791F4B5D4986}" type="datetime1">
              <a:rPr kumimoji="1" lang="ja-JP" altLang="en-US" smtClean="0"/>
              <a:t>2024/3/14</a:t>
            </a:fld>
            <a:endParaRPr kumimoji="1" lang="ja-JP" altLang="en-US"/>
          </a:p>
        </p:txBody>
      </p:sp>
      <p:sp>
        <p:nvSpPr>
          <p:cNvPr id="5" name="フッター プレースホルダー 4">
            <a:extLst>
              <a:ext uri="{FF2B5EF4-FFF2-40B4-BE49-F238E27FC236}">
                <a16:creationId xmlns:a16="http://schemas.microsoft.com/office/drawing/2014/main" id="{DC968722-F201-4538-943C-41EACF009A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1112DC-316B-4E4E-8AD0-A43B65D271A5}"/>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2393692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74B14DA-D289-4A68-9E01-EF081B6A01A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0512DC-024F-411E-A78E-0C5B65B5ED4E}"/>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C35EC2-55DE-445A-9377-FD1B42D1ED64}"/>
              </a:ext>
            </a:extLst>
          </p:cNvPr>
          <p:cNvSpPr>
            <a:spLocks noGrp="1"/>
          </p:cNvSpPr>
          <p:nvPr>
            <p:ph type="dt" sz="half" idx="10"/>
          </p:nvPr>
        </p:nvSpPr>
        <p:spPr/>
        <p:txBody>
          <a:bodyPr/>
          <a:lstStyle/>
          <a:p>
            <a:fld id="{A3D8637A-4837-405C-B03E-40EE7E0859C4}" type="datetime1">
              <a:rPr kumimoji="1" lang="ja-JP" altLang="en-US" smtClean="0"/>
              <a:t>2024/3/14</a:t>
            </a:fld>
            <a:endParaRPr kumimoji="1" lang="ja-JP" altLang="en-US"/>
          </a:p>
        </p:txBody>
      </p:sp>
      <p:sp>
        <p:nvSpPr>
          <p:cNvPr id="5" name="フッター プレースホルダー 4">
            <a:extLst>
              <a:ext uri="{FF2B5EF4-FFF2-40B4-BE49-F238E27FC236}">
                <a16:creationId xmlns:a16="http://schemas.microsoft.com/office/drawing/2014/main" id="{4EC4D08E-C9D6-4827-8DB0-3DEE15743F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31C1C7-081B-4044-BB08-55028D8C76AC}"/>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409523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7B7294-79BD-4F07-9A0C-15FD1F822A0C}" type="datetime1">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タイトル 5">
            <a:extLst>
              <a:ext uri="{FF2B5EF4-FFF2-40B4-BE49-F238E27FC236}">
                <a16:creationId xmlns:a16="http://schemas.microsoft.com/office/drawing/2014/main" id="{1AB5953D-1A78-4763-ADD9-9A421B7344C8}"/>
              </a:ext>
            </a:extLst>
          </p:cNvPr>
          <p:cNvSpPr>
            <a:spLocks noGrp="1"/>
          </p:cNvSpPr>
          <p:nvPr>
            <p:ph type="title"/>
          </p:nvPr>
        </p:nvSpPr>
        <p:spPr/>
        <p:txBody>
          <a:bodyPr/>
          <a:lstStyle/>
          <a:p>
            <a:r>
              <a:rPr kumimoji="1" lang="ja-JP" altLang="en-US"/>
              <a:t>マスター タイトルの書式設定</a:t>
            </a:r>
          </a:p>
        </p:txBody>
      </p:sp>
      <p:sp>
        <p:nvSpPr>
          <p:cNvPr id="7" name="スライド番号プレースホルダー 4">
            <a:extLst>
              <a:ext uri="{FF2B5EF4-FFF2-40B4-BE49-F238E27FC236}">
                <a16:creationId xmlns:a16="http://schemas.microsoft.com/office/drawing/2014/main" id="{111D52CD-7166-4A82-87C7-84C320EF3DF4}"/>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9F1D2B-28AA-456C-8446-2E8E3FB628C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336AC98-F606-48DA-866A-B791C88C04EA}"/>
              </a:ext>
            </a:extLst>
          </p:cNvPr>
          <p:cNvSpPr>
            <a:spLocks noGrp="1"/>
          </p:cNvSpPr>
          <p:nvPr>
            <p:ph type="dt" sz="half" idx="10"/>
          </p:nvPr>
        </p:nvSpPr>
        <p:spPr/>
        <p:txBody>
          <a:bodyPr/>
          <a:lstStyle/>
          <a:p>
            <a:fld id="{988B7068-6792-4AED-8590-7C7596EF0E7B}" type="datetime1">
              <a:rPr kumimoji="1" lang="ja-JP" altLang="en-US" smtClean="0"/>
              <a:t>2024/3/14</a:t>
            </a:fld>
            <a:endParaRPr kumimoji="1" lang="ja-JP" altLang="en-US"/>
          </a:p>
        </p:txBody>
      </p:sp>
      <p:sp>
        <p:nvSpPr>
          <p:cNvPr id="4" name="フッター プレースホルダー 3">
            <a:extLst>
              <a:ext uri="{FF2B5EF4-FFF2-40B4-BE49-F238E27FC236}">
                <a16:creationId xmlns:a16="http://schemas.microsoft.com/office/drawing/2014/main" id="{40B886CD-D5B4-4B18-A070-D906E920A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AF23D6-1567-4A47-8580-691B52F05218}"/>
              </a:ext>
            </a:extLst>
          </p:cNvPr>
          <p:cNvSpPr>
            <a:spLocks noGrp="1"/>
          </p:cNvSpPr>
          <p:nvPr>
            <p:ph type="sldNum" sz="quarter" idx="12"/>
          </p:nvPr>
        </p:nvSpPr>
        <p:spPr/>
        <p:txBody>
          <a:body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275174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D2D57D-C472-4317-B3D5-13F96C46FB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7D66CD-9798-46F3-8960-82D4229CBA7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B185B4E-F164-4D34-84AC-19D57744DEB3}"/>
              </a:ext>
            </a:extLst>
          </p:cNvPr>
          <p:cNvSpPr>
            <a:spLocks noGrp="1"/>
          </p:cNvSpPr>
          <p:nvPr>
            <p:ph type="dt" sz="half" idx="10"/>
          </p:nvPr>
        </p:nvSpPr>
        <p:spPr/>
        <p:txBody>
          <a:bodyPr/>
          <a:lstStyle/>
          <a:p>
            <a:fld id="{2F5F3310-6A89-4DF4-8FDA-FA2F3B52F0BC}" type="datetime1">
              <a:rPr kumimoji="1" lang="ja-JP" altLang="en-US" smtClean="0"/>
              <a:t>2024/3/14</a:t>
            </a:fld>
            <a:endParaRPr kumimoji="1" lang="ja-JP" altLang="en-US"/>
          </a:p>
        </p:txBody>
      </p:sp>
      <p:sp>
        <p:nvSpPr>
          <p:cNvPr id="5" name="フッター プレースホルダー 4">
            <a:extLst>
              <a:ext uri="{FF2B5EF4-FFF2-40B4-BE49-F238E27FC236}">
                <a16:creationId xmlns:a16="http://schemas.microsoft.com/office/drawing/2014/main" id="{0F14377E-F81F-46C0-857D-227430AB68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D9F855-A91E-4106-8AAB-6B9FA78F8C76}"/>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23888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BC8816-A4F4-4652-BB2E-B225CFFFDED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F93A86-90B1-4971-B29F-14277FD6E8D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951D64-DABC-444F-8844-C1CB8C94F3A0}"/>
              </a:ext>
            </a:extLst>
          </p:cNvPr>
          <p:cNvSpPr>
            <a:spLocks noGrp="1"/>
          </p:cNvSpPr>
          <p:nvPr>
            <p:ph type="dt" sz="half" idx="10"/>
          </p:nvPr>
        </p:nvSpPr>
        <p:spPr/>
        <p:txBody>
          <a:bodyPr/>
          <a:lstStyle/>
          <a:p>
            <a:fld id="{B8B75C88-07A8-4DD3-9D4F-ED420E17DDA1}" type="datetime1">
              <a:rPr kumimoji="1" lang="ja-JP" altLang="en-US" smtClean="0"/>
              <a:t>2024/3/14</a:t>
            </a:fld>
            <a:endParaRPr kumimoji="1" lang="ja-JP" altLang="en-US"/>
          </a:p>
        </p:txBody>
      </p:sp>
      <p:sp>
        <p:nvSpPr>
          <p:cNvPr id="5" name="フッター プレースホルダー 4">
            <a:extLst>
              <a:ext uri="{FF2B5EF4-FFF2-40B4-BE49-F238E27FC236}">
                <a16:creationId xmlns:a16="http://schemas.microsoft.com/office/drawing/2014/main" id="{2D5DD78A-6541-4127-BA6C-8BD5AD64D3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E2AFD7-4764-4EBB-AA8A-2A7ADB358730}"/>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38478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7295E8-477B-49FA-950C-53B9546F8FD0}"/>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3F8F10-09FE-4B91-9181-E20E4091A32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416AA4-086D-4593-B52C-2113D1F93E00}"/>
              </a:ext>
            </a:extLst>
          </p:cNvPr>
          <p:cNvSpPr>
            <a:spLocks noGrp="1"/>
          </p:cNvSpPr>
          <p:nvPr>
            <p:ph type="dt" sz="half" idx="10"/>
          </p:nvPr>
        </p:nvSpPr>
        <p:spPr/>
        <p:txBody>
          <a:bodyPr/>
          <a:lstStyle/>
          <a:p>
            <a:fld id="{D29E2AD2-303D-4BA4-8789-260CD6F54840}" type="datetime1">
              <a:rPr kumimoji="1" lang="ja-JP" altLang="en-US" smtClean="0"/>
              <a:t>2024/3/14</a:t>
            </a:fld>
            <a:endParaRPr kumimoji="1" lang="ja-JP" altLang="en-US"/>
          </a:p>
        </p:txBody>
      </p:sp>
      <p:sp>
        <p:nvSpPr>
          <p:cNvPr id="5" name="フッター プレースホルダー 4">
            <a:extLst>
              <a:ext uri="{FF2B5EF4-FFF2-40B4-BE49-F238E27FC236}">
                <a16:creationId xmlns:a16="http://schemas.microsoft.com/office/drawing/2014/main" id="{6439B3B5-3428-454C-B853-6C2162959D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909973-AC01-43AA-89D9-948ABB69C2E9}"/>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133197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F4A26-0B11-4614-B37E-BD4069436A4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A5023D-2B19-4513-9453-E0E38C18954C}"/>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986AC14-E640-4922-8F1D-E57B83BF0DBB}"/>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1C29CB7-C546-4BCF-8508-D449B001C35D}"/>
              </a:ext>
            </a:extLst>
          </p:cNvPr>
          <p:cNvSpPr>
            <a:spLocks noGrp="1"/>
          </p:cNvSpPr>
          <p:nvPr>
            <p:ph type="dt" sz="half" idx="10"/>
          </p:nvPr>
        </p:nvSpPr>
        <p:spPr/>
        <p:txBody>
          <a:bodyPr/>
          <a:lstStyle/>
          <a:p>
            <a:fld id="{6F321DEF-7E5F-4853-9A41-85DC1DE94B96}" type="datetime1">
              <a:rPr kumimoji="1" lang="ja-JP" altLang="en-US" smtClean="0"/>
              <a:t>2024/3/14</a:t>
            </a:fld>
            <a:endParaRPr kumimoji="1" lang="ja-JP" altLang="en-US"/>
          </a:p>
        </p:txBody>
      </p:sp>
      <p:sp>
        <p:nvSpPr>
          <p:cNvPr id="6" name="フッター プレースホルダー 5">
            <a:extLst>
              <a:ext uri="{FF2B5EF4-FFF2-40B4-BE49-F238E27FC236}">
                <a16:creationId xmlns:a16="http://schemas.microsoft.com/office/drawing/2014/main" id="{8398EC2B-8A66-4204-A0F9-4C967289F6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BC02C0-7082-4B8F-9EFE-78DAD3D97E56}"/>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377391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258DC-2AA1-4C34-892C-D25F6731B6A2}"/>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79D8C8-9209-4485-83B4-B66EDDA6692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DF9322D-E537-4460-A729-EE3559B07E8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9908AE9-738A-4067-A303-99D3372B374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8187142-E503-4FF2-8D6E-998D06EEC0DA}"/>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A30EC5A-2255-402F-A010-52A01B62B20C}"/>
              </a:ext>
            </a:extLst>
          </p:cNvPr>
          <p:cNvSpPr>
            <a:spLocks noGrp="1"/>
          </p:cNvSpPr>
          <p:nvPr>
            <p:ph type="dt" sz="half" idx="10"/>
          </p:nvPr>
        </p:nvSpPr>
        <p:spPr/>
        <p:txBody>
          <a:bodyPr/>
          <a:lstStyle/>
          <a:p>
            <a:fld id="{B1FB6AA4-D620-4241-A058-9D1BC70A68B6}" type="datetime1">
              <a:rPr kumimoji="1" lang="ja-JP" altLang="en-US" smtClean="0"/>
              <a:t>2024/3/14</a:t>
            </a:fld>
            <a:endParaRPr kumimoji="1" lang="ja-JP" altLang="en-US"/>
          </a:p>
        </p:txBody>
      </p:sp>
      <p:sp>
        <p:nvSpPr>
          <p:cNvPr id="8" name="フッター プレースホルダー 7">
            <a:extLst>
              <a:ext uri="{FF2B5EF4-FFF2-40B4-BE49-F238E27FC236}">
                <a16:creationId xmlns:a16="http://schemas.microsoft.com/office/drawing/2014/main" id="{12E417BC-4217-4F26-871B-7E47045C871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871293-6CCD-4F67-9453-645C1AD1671A}"/>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8135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3B863-651C-4BF6-B8A5-24E2E1EAAA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8772F6A-58B8-4BFE-A0A2-D1D4A6217A7D}"/>
              </a:ext>
            </a:extLst>
          </p:cNvPr>
          <p:cNvSpPr>
            <a:spLocks noGrp="1"/>
          </p:cNvSpPr>
          <p:nvPr>
            <p:ph type="dt" sz="half" idx="10"/>
          </p:nvPr>
        </p:nvSpPr>
        <p:spPr/>
        <p:txBody>
          <a:bodyPr/>
          <a:lstStyle/>
          <a:p>
            <a:fld id="{5AB1ECBF-2202-49E6-8B73-0F0BF21D112F}" type="datetime1">
              <a:rPr kumimoji="1" lang="ja-JP" altLang="en-US" smtClean="0"/>
              <a:t>2024/3/14</a:t>
            </a:fld>
            <a:endParaRPr kumimoji="1" lang="ja-JP" altLang="en-US"/>
          </a:p>
        </p:txBody>
      </p:sp>
      <p:sp>
        <p:nvSpPr>
          <p:cNvPr id="4" name="フッター プレースホルダー 3">
            <a:extLst>
              <a:ext uri="{FF2B5EF4-FFF2-40B4-BE49-F238E27FC236}">
                <a16:creationId xmlns:a16="http://schemas.microsoft.com/office/drawing/2014/main" id="{CC78968C-BAED-4895-B12B-11B7AA68E92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5D6EE4B-3CC4-4241-AAEE-C15633838979}"/>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1419881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7CEB6-4B11-4909-9B43-033B958BAEC4}" type="datetime1">
              <a:rPr kumimoji="1" lang="ja-JP" altLang="en-US" smtClean="0"/>
              <a:t>2024/3/14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F5EA7D-A89D-43D2-9D91-918EBC259A8D}"/>
              </a:ext>
            </a:extLst>
          </p:cNvPr>
          <p:cNvSpPr>
            <a:spLocks noGrp="1"/>
          </p:cNvSpPr>
          <p:nvPr>
            <p:ph type="sldNum" sz="quarter" idx="4"/>
          </p:nvPr>
        </p:nvSpPr>
        <p:spPr>
          <a:xfrm>
            <a:off x="6906837" y="6361141"/>
            <a:ext cx="2057400" cy="365125"/>
          </a:xfrm>
          <a:prstGeom prst="rect">
            <a:avLst/>
          </a:prstGeom>
        </p:spPr>
        <p:txBody>
          <a:bodyPr vert="horz" lIns="91440" tIns="45720" rIns="91440" bIns="45720" rtlCol="0" anchor="ctr"/>
          <a:lstStyle>
            <a:lvl1pPr algn="r">
              <a:defRPr sz="1800" b="0" i="0" baseline="0">
                <a:solidFill>
                  <a:schemeClr val="tx1"/>
                </a:solidFill>
                <a:latin typeface="+mn-lt"/>
              </a:defRPr>
            </a:lvl1p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1DE6878-56CF-4492-8E2C-EA9B58763D4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CB8061-E252-467D-B673-F573CB55033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8660E7-9D7A-4432-8C07-D61CB1A4A2C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FC702-9D7F-496E-A8F9-4881C9C59C38}" type="datetime1">
              <a:rPr kumimoji="1" lang="ja-JP" altLang="en-US" smtClean="0"/>
              <a:t>2024/3/14</a:t>
            </a:fld>
            <a:endParaRPr kumimoji="1" lang="ja-JP" altLang="en-US"/>
          </a:p>
        </p:txBody>
      </p:sp>
      <p:sp>
        <p:nvSpPr>
          <p:cNvPr id="5" name="フッター プレースホルダー 4">
            <a:extLst>
              <a:ext uri="{FF2B5EF4-FFF2-40B4-BE49-F238E27FC236}">
                <a16:creationId xmlns:a16="http://schemas.microsoft.com/office/drawing/2014/main" id="{B31BCD67-BBBB-4B2C-A2F3-9DA5FA148C7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713322D-7324-4878-B8A4-F412BDDB7E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315944449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6.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7.png"/><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1998001" y="3247203"/>
            <a:ext cx="6767308" cy="234106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1.</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 超高齢社会について考えよう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2</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リスクについて考えよう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3.</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社会保障制度って何だろう</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endPar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4</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kumimoji="1"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預貯金」と「民間保険」の違い</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Std W8"/>
              </a:rPr>
              <a:t>って何だろう？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5.</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endParaRPr kumimoji="1"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12" name="角丸四角形 11"/>
          <p:cNvSpPr/>
          <p:nvPr/>
        </p:nvSpPr>
        <p:spPr>
          <a:xfrm>
            <a:off x="2114550" y="2708643"/>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1799" y="2632305"/>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5" y="5778653"/>
            <a:ext cx="3725603" cy="281478"/>
          </a:xfrm>
          <a:prstGeom prst="rect">
            <a:avLst/>
          </a:prstGeom>
        </p:spPr>
      </p:pic>
      <p:sp>
        <p:nvSpPr>
          <p:cNvPr id="15" name="正方形/長方形 14"/>
          <p:cNvSpPr/>
          <p:nvPr/>
        </p:nvSpPr>
        <p:spPr bwMode="gray">
          <a:xfrm>
            <a:off x="90897" y="864917"/>
            <a:ext cx="9129301" cy="1938992"/>
          </a:xfrm>
          <a:prstGeom prst="rect">
            <a:avLst/>
          </a:prstGeom>
        </p:spPr>
        <p:txBody>
          <a:bodyPr wrap="square">
            <a:spAutoFit/>
          </a:bodyPr>
          <a:lstStyle/>
          <a:p>
            <a:pPr algn="ctr">
              <a:spcBef>
                <a:spcPct val="50000"/>
              </a:spcBef>
              <a:defRPr/>
            </a:pPr>
            <a:r>
              <a:rPr lang="ja-JP" altLang="en-US" sz="2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～超高齢社会におけるリスクについて考えよう～</a:t>
            </a:r>
          </a:p>
          <a:p>
            <a:pPr algn="ctr">
              <a:spcBef>
                <a:spcPct val="50000"/>
              </a:spcBef>
              <a:defRPr/>
            </a:pPr>
            <a:r>
              <a:rPr lang="ja-JP" altLang="en-US"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人生</a:t>
            </a:r>
            <a:r>
              <a:rPr lang="en-US" altLang="ja-JP"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100</a:t>
            </a:r>
            <a:r>
              <a:rPr lang="ja-JP" altLang="en-US"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年時代に必要な備えとは</a:t>
            </a:r>
            <a:r>
              <a:rPr lang="en-US" altLang="ja-JP"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a:t>
            </a:r>
            <a:endParaRPr lang="ja-JP" altLang="en-US" sz="12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a:p>
            <a:pPr algn="ctr" eaLnBrk="1" hangingPunct="1">
              <a:spcBef>
                <a:spcPct val="50000"/>
              </a:spcBef>
              <a:buFontTx/>
              <a:buNone/>
              <a:defRPr/>
            </a:pPr>
            <a:endParaRPr lang="ja-JP" altLang="en-US" sz="24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7">
            <a:extLst>
              <a:ext uri="{FF2B5EF4-FFF2-40B4-BE49-F238E27FC236}">
                <a16:creationId xmlns:a16="http://schemas.microsoft.com/office/drawing/2014/main" id="{21D01E9A-D02F-F3AF-B846-1ADF9D719A26}"/>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1</a:t>
            </a:fld>
            <a:endParaRPr lang="ja-JP" altLang="en-US" dirty="0"/>
          </a:p>
        </p:txBody>
      </p:sp>
    </p:spTree>
    <p:extLst>
      <p:ext uri="{BB962C8B-B14F-4D97-AF65-F5344CB8AC3E}">
        <p14:creationId xmlns:p14="http://schemas.microsoft.com/office/powerpoint/2010/main" val="386162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日本の少子高齢化の現状と推計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7" name="グラフ 26"/>
          <p:cNvGraphicFramePr>
            <a:graphicFrameLocks/>
          </p:cNvGraphicFramePr>
          <p:nvPr>
            <p:extLst>
              <p:ext uri="{D42A27DB-BD31-4B8C-83A1-F6EECF244321}">
                <p14:modId xmlns:p14="http://schemas.microsoft.com/office/powerpoint/2010/main" val="757493632"/>
              </p:ext>
            </p:extLst>
          </p:nvPr>
        </p:nvGraphicFramePr>
        <p:xfrm>
          <a:off x="-14901" y="1074277"/>
          <a:ext cx="9144000" cy="546994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219456" y="816902"/>
            <a:ext cx="4279392" cy="369332"/>
          </a:xfrm>
          <a:prstGeom prst="rect">
            <a:avLst/>
          </a:prstGeom>
          <a:noFill/>
        </p:spPr>
        <p:txBody>
          <a:bodyPr wrap="square" rtlCol="0">
            <a:spAutoFit/>
          </a:bodyPr>
          <a:lstStyle/>
          <a:p>
            <a:r>
              <a:rPr kumimoji="1" lang="ja-JP" altLang="en-US" b="1" dirty="0">
                <a:solidFill>
                  <a:schemeClr val="tx2"/>
                </a:solidFill>
                <a:latin typeface="Meiryo UI" panose="020B0604030504040204" pitchFamily="50" charset="-128"/>
                <a:ea typeface="Meiryo UI" panose="020B0604030504040204" pitchFamily="50" charset="-128"/>
              </a:rPr>
              <a:t>人口に対する各年齢層の割合</a:t>
            </a:r>
          </a:p>
        </p:txBody>
      </p:sp>
      <p:sp>
        <p:nvSpPr>
          <p:cNvPr id="4" name="テキスト ボックス 3"/>
          <p:cNvSpPr txBox="1"/>
          <p:nvPr/>
        </p:nvSpPr>
        <p:spPr>
          <a:xfrm>
            <a:off x="0" y="6555555"/>
            <a:ext cx="8351520" cy="261610"/>
          </a:xfrm>
          <a:prstGeom prst="rect">
            <a:avLst/>
          </a:prstGeom>
          <a:noFill/>
        </p:spPr>
        <p:txBody>
          <a:bodyPr wrap="square"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内閣府「高齢社会白書（全体版）」（令和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年）をもとに生命保険文化センターにて作成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035514" y="1186234"/>
            <a:ext cx="592920" cy="4874334"/>
            <a:chOff x="5264901" y="1202133"/>
            <a:chExt cx="592920" cy="4874337"/>
          </a:xfrm>
        </p:grpSpPr>
        <p:sp>
          <p:nvSpPr>
            <p:cNvPr id="5" name="角丸四角形 4"/>
            <p:cNvSpPr/>
            <p:nvPr/>
          </p:nvSpPr>
          <p:spPr>
            <a:xfrm>
              <a:off x="5497821" y="1202133"/>
              <a:ext cx="360000" cy="4427991"/>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rot="2850801">
              <a:off x="5395785" y="5677002"/>
              <a:ext cx="268584" cy="53035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8" name="テキスト ボックス 7"/>
          <p:cNvSpPr txBox="1"/>
          <p:nvPr/>
        </p:nvSpPr>
        <p:spPr>
          <a:xfrm>
            <a:off x="8516112" y="913295"/>
            <a:ext cx="621792" cy="261610"/>
          </a:xfrm>
          <a:prstGeom prst="rect">
            <a:avLst/>
          </a:prstGeom>
          <a:noFill/>
        </p:spPr>
        <p:txBody>
          <a:bodyPr wrap="square" rtlCol="0">
            <a:spAutoFit/>
          </a:bodyPr>
          <a:lstStyle/>
          <a:p>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6" name="スライド番号プレースホルダー 2">
            <a:extLst>
              <a:ext uri="{FF2B5EF4-FFF2-40B4-BE49-F238E27FC236}">
                <a16:creationId xmlns:a16="http://schemas.microsoft.com/office/drawing/2014/main" id="{E34A80EE-CEC8-21F4-1418-5109CEFF014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10</a:t>
            </a:fld>
            <a:endParaRPr lang="ja-JP" altLang="en-US" dirty="0"/>
          </a:p>
        </p:txBody>
      </p:sp>
      <p:grpSp>
        <p:nvGrpSpPr>
          <p:cNvPr id="13" name="グループ化 12">
            <a:extLst>
              <a:ext uri="{FF2B5EF4-FFF2-40B4-BE49-F238E27FC236}">
                <a16:creationId xmlns:a16="http://schemas.microsoft.com/office/drawing/2014/main" id="{B64D5787-A968-7A28-B83C-C2FD0FD54AE9}"/>
              </a:ext>
            </a:extLst>
          </p:cNvPr>
          <p:cNvGrpSpPr/>
          <p:nvPr/>
        </p:nvGrpSpPr>
        <p:grpSpPr>
          <a:xfrm>
            <a:off x="2154828" y="1964020"/>
            <a:ext cx="5719216" cy="3253932"/>
            <a:chOff x="2154828" y="1964020"/>
            <a:chExt cx="5719216" cy="3253932"/>
          </a:xfrm>
        </p:grpSpPr>
        <p:sp>
          <p:nvSpPr>
            <p:cNvPr id="11" name="テキスト ボックス 10">
              <a:extLst>
                <a:ext uri="{FF2B5EF4-FFF2-40B4-BE49-F238E27FC236}">
                  <a16:creationId xmlns:a16="http://schemas.microsoft.com/office/drawing/2014/main" id="{9CB6AE5B-2E69-6DDF-B76F-70C328808254}"/>
                </a:ext>
              </a:extLst>
            </p:cNvPr>
            <p:cNvSpPr txBox="1"/>
            <p:nvPr/>
          </p:nvSpPr>
          <p:spPr>
            <a:xfrm>
              <a:off x="2154828" y="1964020"/>
              <a:ext cx="5719216" cy="2062103"/>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高齢者（</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歳以上）の割合が</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高齢化社会　</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高齢社会</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3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％超　・・・　超高齢社会</a:t>
              </a:r>
              <a:endParaRPr kumimoji="1" lang="ja-JP" altLang="en-US"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楕円 11">
              <a:extLst>
                <a:ext uri="{FF2B5EF4-FFF2-40B4-BE49-F238E27FC236}">
                  <a16:creationId xmlns:a16="http://schemas.microsoft.com/office/drawing/2014/main" id="{D48FFD36-676C-392F-21F0-0156889C3C3D}"/>
                </a:ext>
              </a:extLst>
            </p:cNvPr>
            <p:cNvSpPr/>
            <p:nvPr/>
          </p:nvSpPr>
          <p:spPr>
            <a:xfrm>
              <a:off x="5014436" y="4753077"/>
              <a:ext cx="824302" cy="464875"/>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8351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a:xfrm>
            <a:off x="248246" y="786703"/>
            <a:ext cx="8438554" cy="4307812"/>
            <a:chOff x="248246" y="786702"/>
            <a:chExt cx="8438554" cy="4398141"/>
          </a:xfrm>
        </p:grpSpPr>
        <p:grpSp>
          <p:nvGrpSpPr>
            <p:cNvPr id="32" name="グループ化 31"/>
            <p:cNvGrpSpPr/>
            <p:nvPr/>
          </p:nvGrpSpPr>
          <p:grpSpPr>
            <a:xfrm>
              <a:off x="248246" y="786702"/>
              <a:ext cx="8438554" cy="4398141"/>
              <a:chOff x="248246" y="786702"/>
              <a:chExt cx="8438554" cy="4398141"/>
            </a:xfrm>
          </p:grpSpPr>
          <p:grpSp>
            <p:nvGrpSpPr>
              <p:cNvPr id="6" name="グループ化 5"/>
              <p:cNvGrpSpPr/>
              <p:nvPr/>
            </p:nvGrpSpPr>
            <p:grpSpPr>
              <a:xfrm>
                <a:off x="248246" y="786702"/>
                <a:ext cx="8438554" cy="4398141"/>
                <a:chOff x="248246" y="786702"/>
                <a:chExt cx="8438554" cy="4398141"/>
              </a:xfrm>
            </p:grpSpPr>
            <p:sp>
              <p:nvSpPr>
                <p:cNvPr id="4" name="雲形吹き出し 3"/>
                <p:cNvSpPr/>
                <p:nvPr/>
              </p:nvSpPr>
              <p:spPr>
                <a:xfrm>
                  <a:off x="248246" y="786702"/>
                  <a:ext cx="8438554" cy="4398141"/>
                </a:xfrm>
                <a:prstGeom prst="cloudCallout">
                  <a:avLst>
                    <a:gd name="adj1" fmla="val 27253"/>
                    <a:gd name="adj2" fmla="val 61678"/>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700391" y="3021203"/>
                  <a:ext cx="875490" cy="792040"/>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角丸四角形 7"/>
              <p:cNvSpPr/>
              <p:nvPr/>
            </p:nvSpPr>
            <p:spPr>
              <a:xfrm>
                <a:off x="6488349" y="2985772"/>
                <a:ext cx="1235413" cy="821517"/>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角丸四角形 32"/>
            <p:cNvSpPr/>
            <p:nvPr/>
          </p:nvSpPr>
          <p:spPr>
            <a:xfrm>
              <a:off x="5318266" y="3975759"/>
              <a:ext cx="1315998" cy="558519"/>
            </a:xfrm>
            <a:prstGeom prst="roundRect">
              <a:avLst/>
            </a:prstGeom>
            <a:solidFill>
              <a:schemeClr val="bg1"/>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59430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人生におけるリスク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248246" y="5698059"/>
            <a:ext cx="6139844"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17375E"/>
                </a:solidFill>
                <a:latin typeface="Meiryo UI" panose="020B0604030504040204" pitchFamily="50" charset="-128"/>
                <a:ea typeface="Meiryo UI" panose="020B0604030504040204" pitchFamily="50" charset="-128"/>
                <a:cs typeface="ヒラギノ丸ゴ ProN W4"/>
              </a:rPr>
              <a:t>人生には色々なリスクがある</a:t>
            </a:r>
          </a:p>
          <a:p>
            <a:r>
              <a:rPr lang="ja-JP" altLang="en-US" sz="3600" b="1" dirty="0">
                <a:solidFill>
                  <a:srgbClr val="17375E"/>
                </a:solidFill>
                <a:latin typeface="Meiryo UI" panose="020B0604030504040204" pitchFamily="50" charset="-128"/>
                <a:ea typeface="Meiryo UI" panose="020B0604030504040204" pitchFamily="50" charset="-128"/>
                <a:cs typeface="ヒラギノ丸ゴ ProN W4"/>
              </a:rPr>
              <a:t>よね。どんなリスクがあるか、</a:t>
            </a:r>
          </a:p>
          <a:p>
            <a:r>
              <a:rPr lang="ja-JP" altLang="en-US" sz="3600" b="1" dirty="0">
                <a:solidFill>
                  <a:srgbClr val="17375E"/>
                </a:solidFill>
                <a:latin typeface="Meiryo UI" panose="020B0604030504040204" pitchFamily="50" charset="-128"/>
                <a:ea typeface="Meiryo UI" panose="020B0604030504040204" pitchFamily="50" charset="-128"/>
                <a:cs typeface="ヒラギノ丸ゴ ProN W4"/>
              </a:rPr>
              <a:t>見てみよう。</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15" name="図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4943" y="1411174"/>
            <a:ext cx="1909805" cy="1738335"/>
          </a:xfrm>
          <a:prstGeom prst="rect">
            <a:avLst/>
          </a:prstGeom>
        </p:spPr>
      </p:pic>
      <p:pic>
        <p:nvPicPr>
          <p:cNvPr id="27" name="図 26">
            <a:extLst>
              <a:ext uri="{FF2B5EF4-FFF2-40B4-BE49-F238E27FC236}">
                <a16:creationId xmlns:a16="http://schemas.microsoft.com/office/drawing/2014/main" id="{A7161817-3256-4D7C-9D8C-32A433E764DD}"/>
              </a:ext>
            </a:extLst>
          </p:cNvPr>
          <p:cNvPicPr>
            <a:picLocks noChangeAspect="1"/>
          </p:cNvPicPr>
          <p:nvPr/>
        </p:nvPicPr>
        <p:blipFill>
          <a:blip r:embed="rId4"/>
          <a:stretch>
            <a:fillRect/>
          </a:stretch>
        </p:blipFill>
        <p:spPr>
          <a:xfrm>
            <a:off x="4144276" y="3051022"/>
            <a:ext cx="2405558" cy="1547776"/>
          </a:xfrm>
          <a:prstGeom prst="rect">
            <a:avLst/>
          </a:prstGeom>
        </p:spPr>
      </p:pic>
      <p:pic>
        <p:nvPicPr>
          <p:cNvPr id="30" name="図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177" y="1351901"/>
            <a:ext cx="1539734" cy="1429360"/>
          </a:xfrm>
          <a:prstGeom prst="rect">
            <a:avLst/>
          </a:prstGeom>
        </p:spPr>
      </p:pic>
      <p:pic>
        <p:nvPicPr>
          <p:cNvPr id="28" name="図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7956" y="2068396"/>
            <a:ext cx="1743494" cy="1625607"/>
          </a:xfrm>
          <a:prstGeom prst="rect">
            <a:avLst/>
          </a:prstGeom>
        </p:spPr>
      </p:pic>
      <p:pic>
        <p:nvPicPr>
          <p:cNvPr id="29" name="図 2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7259" y="2872124"/>
            <a:ext cx="943793" cy="1383179"/>
          </a:xfrm>
          <a:prstGeom prst="rect">
            <a:avLst/>
          </a:prstGeom>
        </p:spPr>
      </p:pic>
      <p:pic>
        <p:nvPicPr>
          <p:cNvPr id="21" name="図 20">
            <a:extLst>
              <a:ext uri="{FF2B5EF4-FFF2-40B4-BE49-F238E27FC236}">
                <a16:creationId xmlns:a16="http://schemas.microsoft.com/office/drawing/2014/main" id="{BA6A45BA-CBC5-49CA-84E3-0FA8C800B93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66418" y="1478543"/>
            <a:ext cx="1196972" cy="1728960"/>
          </a:xfrm>
          <a:prstGeom prst="rect">
            <a:avLst/>
          </a:prstGeom>
        </p:spPr>
      </p:pic>
      <p:sp>
        <p:nvSpPr>
          <p:cNvPr id="3" name="スライド番号プレースホルダー 2">
            <a:extLst>
              <a:ext uri="{FF2B5EF4-FFF2-40B4-BE49-F238E27FC236}">
                <a16:creationId xmlns:a16="http://schemas.microsoft.com/office/drawing/2014/main" id="{2CACF1D3-E400-473E-B564-C6C2A9EB180A}"/>
              </a:ext>
            </a:extLst>
          </p:cNvPr>
          <p:cNvSpPr>
            <a:spLocks noGrp="1"/>
          </p:cNvSpPr>
          <p:nvPr>
            <p:ph type="sldNum" sz="quarter" idx="12"/>
          </p:nvPr>
        </p:nvSpPr>
        <p:spPr/>
        <p:txBody>
          <a:bodyPr/>
          <a:lstStyle/>
          <a:p>
            <a:fld id="{E1D7E502-7D6F-49F2-8D91-33EB17385912}" type="slidenum">
              <a:rPr lang="ja-JP" altLang="en-US" smtClean="0"/>
              <a:pPr/>
              <a:t>11</a:t>
            </a:fld>
            <a:endParaRPr lang="ja-JP" altLang="en-US" dirty="0"/>
          </a:p>
        </p:txBody>
      </p:sp>
      <p:pic>
        <p:nvPicPr>
          <p:cNvPr id="7" name="図 6" descr="ロゴ&#10;&#10;中程度の精度で自動的に生成された説明">
            <a:extLst>
              <a:ext uri="{FF2B5EF4-FFF2-40B4-BE49-F238E27FC236}">
                <a16:creationId xmlns:a16="http://schemas.microsoft.com/office/drawing/2014/main" id="{8DE09E54-780D-7B7F-25CE-A7E79254D03F}"/>
              </a:ext>
            </a:extLst>
          </p:cNvPr>
          <p:cNvPicPr>
            <a:picLocks noChangeAspect="1"/>
          </p:cNvPicPr>
          <p:nvPr/>
        </p:nvPicPr>
        <p:blipFill>
          <a:blip r:embed="rId9"/>
          <a:stretch>
            <a:fillRect/>
          </a:stretch>
        </p:blipFill>
        <p:spPr>
          <a:xfrm>
            <a:off x="2243960" y="3297684"/>
            <a:ext cx="1843832" cy="1159627"/>
          </a:xfrm>
          <a:prstGeom prst="rect">
            <a:avLst/>
          </a:prstGeom>
        </p:spPr>
      </p:pic>
    </p:spTree>
    <p:extLst>
      <p:ext uri="{BB962C8B-B14F-4D97-AF65-F5344CB8AC3E}">
        <p14:creationId xmlns:p14="http://schemas.microsoft.com/office/powerpoint/2010/main" val="30072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7828" y="0"/>
            <a:ext cx="9151827" cy="6874074"/>
          </a:xfrm>
          <a:prstGeom prst="frame">
            <a:avLst>
              <a:gd name="adj1" fmla="val 1370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2.</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リスクについて考えよう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3BE2A4EF-6283-4C42-B836-629BA4119FAB}"/>
              </a:ext>
            </a:extLst>
          </p:cNvPr>
          <p:cNvSpPr>
            <a:spLocks noGrp="1"/>
          </p:cNvSpPr>
          <p:nvPr>
            <p:ph type="sldNum" sz="quarter" idx="12"/>
          </p:nvPr>
        </p:nvSpPr>
        <p:spPr/>
        <p:txBody>
          <a:bodyPr/>
          <a:lstStyle/>
          <a:p>
            <a:fld id="{E1D7E502-7D6F-49F2-8D91-33EB17385912}" type="slidenum">
              <a:rPr lang="ja-JP" altLang="en-US" smtClean="0"/>
              <a:pPr/>
              <a:t>12</a:t>
            </a:fld>
            <a:endParaRPr lang="ja-JP" altLang="en-US" dirty="0"/>
          </a:p>
        </p:txBody>
      </p:sp>
    </p:spTree>
    <p:extLst>
      <p:ext uri="{BB962C8B-B14F-4D97-AF65-F5344CB8AC3E}">
        <p14:creationId xmlns:p14="http://schemas.microsoft.com/office/powerpoint/2010/main" val="257588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789819"/>
            <a:ext cx="2493818" cy="2306022"/>
            <a:chOff x="5018363" y="4266919"/>
            <a:chExt cx="2493818" cy="2306022"/>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1458541" y="4113397"/>
            <a:ext cx="2734676" cy="2476477"/>
            <a:chOff x="1458541" y="4113397"/>
            <a:chExt cx="2734676" cy="2476477"/>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2084516"/>
            <a:ext cx="2493818" cy="2008988"/>
            <a:chOff x="547664" y="1942276"/>
            <a:chExt cx="2493818" cy="2008988"/>
          </a:xfrm>
        </p:grpSpPr>
        <p:pic>
          <p:nvPicPr>
            <p:cNvPr id="5" name="図 4"/>
            <p:cNvPicPr>
              <a:picLocks noChangeAspect="1"/>
            </p:cNvPicPr>
            <p:nvPr/>
          </p:nvPicPr>
          <p:blipFill>
            <a:blip r:embed="rId4"/>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3" name="グループ化 32">
            <a:extLst>
              <a:ext uri="{FF2B5EF4-FFF2-40B4-BE49-F238E27FC236}">
                <a16:creationId xmlns:a16="http://schemas.microsoft.com/office/drawing/2014/main" id="{92A2A58C-59C0-47D2-9ECA-A4950F17CEE9}"/>
              </a:ext>
            </a:extLst>
          </p:cNvPr>
          <p:cNvGrpSpPr/>
          <p:nvPr/>
        </p:nvGrpSpPr>
        <p:grpSpPr>
          <a:xfrm>
            <a:off x="5128443" y="4263365"/>
            <a:ext cx="2493818" cy="2326508"/>
            <a:chOff x="3324736" y="1624360"/>
            <a:chExt cx="2493818" cy="2326508"/>
          </a:xfrm>
        </p:grpSpPr>
        <p:pic>
          <p:nvPicPr>
            <p:cNvPr id="26" name="図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4801" y="1624360"/>
              <a:ext cx="1766386" cy="1940761"/>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3324736" y="3463575"/>
              <a:ext cx="2493818" cy="487293"/>
              <a:chOff x="3324736" y="3463575"/>
              <a:chExt cx="2493818" cy="487293"/>
            </a:xfrm>
          </p:grpSpPr>
          <p:sp>
            <p:nvSpPr>
              <p:cNvPr id="12" name="角丸四角形 11"/>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201414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6"/>
            <a:srcRect/>
            <a:stretch/>
          </p:blipFill>
          <p:spPr>
            <a:xfrm>
              <a:off x="6648015" y="1851580"/>
              <a:ext cx="1558669" cy="1548429"/>
            </a:xfrm>
            <a:prstGeom prst="rect">
              <a:avLst/>
            </a:prstGeom>
          </p:spPr>
        </p:pic>
      </p:gr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13</a:t>
            </a:fld>
            <a:endParaRPr kumimoji="1" lang="ja-JP" altLang="en-US"/>
          </a:p>
        </p:txBody>
      </p:sp>
      <p:sp>
        <p:nvSpPr>
          <p:cNvPr id="31" name="テキスト ボックス 30">
            <a:extLst>
              <a:ext uri="{FF2B5EF4-FFF2-40B4-BE49-F238E27FC236}">
                <a16:creationId xmlns:a16="http://schemas.microsoft.com/office/drawing/2014/main" id="{0B52A0EE-23F2-17E4-9B6D-B955B07E45F8}"/>
              </a:ext>
            </a:extLst>
          </p:cNvPr>
          <p:cNvSpPr txBox="1"/>
          <p:nvPr/>
        </p:nvSpPr>
        <p:spPr>
          <a:xfrm>
            <a:off x="188482" y="652901"/>
            <a:ext cx="8864077" cy="1314719"/>
          </a:xfrm>
          <a:prstGeom prst="rect">
            <a:avLst/>
          </a:prstGeom>
          <a:noFill/>
        </p:spPr>
        <p:txBody>
          <a:bodyPr wrap="square">
            <a:spAutoFit/>
          </a:bodyPr>
          <a:lstStyle/>
          <a:p>
            <a:pPr>
              <a:lnSpc>
                <a:spcPct val="110000"/>
              </a:lnSpc>
            </a:pPr>
            <a:r>
              <a:rPr lang="ja-JP" altLang="en-US" sz="3800" b="1" u="sng" dirty="0">
                <a:solidFill>
                  <a:srgbClr val="FF0000"/>
                </a:solidFill>
                <a:latin typeface="Meiryo UI" panose="020B0604030504040204" pitchFamily="50" charset="-128"/>
                <a:ea typeface="Meiryo UI" panose="020B0604030504040204" pitchFamily="50" charset="-128"/>
                <a:cs typeface="ヒラギノ丸ゴ Pro W4"/>
              </a:rPr>
              <a:t>起きてほしくないことで、起きると</a:t>
            </a:r>
          </a:p>
          <a:p>
            <a:pPr>
              <a:lnSpc>
                <a:spcPct val="110000"/>
              </a:lnSpc>
            </a:pPr>
            <a:r>
              <a:rPr lang="ja-JP" altLang="en-US" sz="3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800" b="1" u="sng" dirty="0">
                <a:solidFill>
                  <a:srgbClr val="FF0000"/>
                </a:solidFill>
                <a:latin typeface="Meiryo UI" panose="020B0604030504040204" pitchFamily="50" charset="-128"/>
                <a:ea typeface="Meiryo UI" panose="020B0604030504040204" pitchFamily="50" charset="-128"/>
                <a:cs typeface="ヒラギノ丸ゴ Pro W4"/>
              </a:rPr>
              <a:t>お金がかかること</a:t>
            </a:r>
            <a:endParaRPr lang="en-US" altLang="ja-JP" sz="3800" b="1" u="sng" dirty="0">
              <a:solidFill>
                <a:srgbClr val="FF0000"/>
              </a:solidFill>
              <a:latin typeface="Meiryo UI" panose="020B0604030504040204" pitchFamily="50" charset="-128"/>
              <a:ea typeface="Meiryo UI" panose="020B0604030504040204" pitchFamily="50" charset="-128"/>
              <a:cs typeface="ヒラギノ丸ゴ Pro W4"/>
            </a:endParaRPr>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5CD12A8-FDE3-4033-AA73-CDA69A691774}"/>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3486B725-75F3-43C6-8DA8-0710034496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538" r="11973"/>
          <a:stretch/>
        </p:blipFill>
        <p:spPr>
          <a:xfrm>
            <a:off x="-306889" y="-85726"/>
            <a:ext cx="9450890" cy="6943725"/>
          </a:xfrm>
          <a:prstGeom prst="rect">
            <a:avLst/>
          </a:prstGeom>
        </p:spPr>
      </p:pic>
      <p:pic>
        <p:nvPicPr>
          <p:cNvPr id="7" name="図 6">
            <a:extLst>
              <a:ext uri="{FF2B5EF4-FFF2-40B4-BE49-F238E27FC236}">
                <a16:creationId xmlns:a16="http://schemas.microsoft.com/office/drawing/2014/main" id="{AD737177-0263-4577-AD21-200B6A6D0E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625" y="2180035"/>
            <a:ext cx="3592375" cy="2151853"/>
          </a:xfrm>
          <a:prstGeom prst="rect">
            <a:avLst/>
          </a:prstGeom>
        </p:spPr>
      </p:pic>
      <p:sp>
        <p:nvSpPr>
          <p:cNvPr id="8" name="テキスト ボックス 7">
            <a:extLst>
              <a:ext uri="{FF2B5EF4-FFF2-40B4-BE49-F238E27FC236}">
                <a16:creationId xmlns:a16="http://schemas.microsoft.com/office/drawing/2014/main" id="{0EF8F5C0-7BE7-4E37-BE63-8DE723DD6026}"/>
              </a:ext>
            </a:extLst>
          </p:cNvPr>
          <p:cNvSpPr txBox="1"/>
          <p:nvPr/>
        </p:nvSpPr>
        <p:spPr>
          <a:xfrm>
            <a:off x="2359995" y="2737124"/>
            <a:ext cx="2859705" cy="1077218"/>
          </a:xfrm>
          <a:prstGeom prst="rect">
            <a:avLst/>
          </a:prstGeom>
          <a:noFill/>
        </p:spPr>
        <p:txBody>
          <a:bodyPr wrap="square" rtlCol="0">
            <a:spAutoFit/>
          </a:bodyPr>
          <a:lstStyle/>
          <a:p>
            <a:r>
              <a:rPr kumimoji="1" lang="ja-JP" altLang="en-US" sz="3200" b="1" dirty="0"/>
              <a:t>今日は沢山</a:t>
            </a:r>
            <a:endParaRPr kumimoji="1" lang="en-US" altLang="ja-JP" sz="3200" b="1" dirty="0"/>
          </a:p>
          <a:p>
            <a:r>
              <a:rPr kumimoji="1" lang="ja-JP" altLang="en-US" sz="3200" b="1" dirty="0"/>
              <a:t>　すべるぞ～！</a:t>
            </a:r>
          </a:p>
        </p:txBody>
      </p:sp>
      <p:sp>
        <p:nvSpPr>
          <p:cNvPr id="2" name="スライド番号プレースホルダー 1">
            <a:extLst>
              <a:ext uri="{FF2B5EF4-FFF2-40B4-BE49-F238E27FC236}">
                <a16:creationId xmlns:a16="http://schemas.microsoft.com/office/drawing/2014/main" id="{B8543705-B18C-B2F7-AE08-2A1035F8A429}"/>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14</a:t>
            </a:fld>
            <a:endParaRPr lang="ja-JP" altLang="en-US" dirty="0"/>
          </a:p>
        </p:txBody>
      </p:sp>
    </p:spTree>
    <p:extLst>
      <p:ext uri="{BB962C8B-B14F-4D97-AF65-F5344CB8AC3E}">
        <p14:creationId xmlns:p14="http://schemas.microsoft.com/office/powerpoint/2010/main" val="2567421049"/>
      </p:ext>
    </p:extLst>
  </p:cSld>
  <p:clrMapOvr>
    <a:masterClrMapping/>
  </p:clrMapOvr>
  <mc:AlternateContent xmlns:mc="http://schemas.openxmlformats.org/markup-compatibility/2006" xmlns:p14="http://schemas.microsoft.com/office/powerpoint/2010/main">
    <mc:Choice Requires="p14">
      <p:transition spd="med" p14:dur="700" advTm="2300">
        <p:fade/>
      </p:transition>
    </mc:Choice>
    <mc:Fallback xmlns="">
      <p:transition spd="med" advTm="2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EFECD29-6774-4BDE-A7BC-9EE5DD96D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29" y="0"/>
            <a:ext cx="8670108" cy="6858000"/>
          </a:xfrm>
          <a:prstGeom prst="rect">
            <a:avLst/>
          </a:prstGeom>
        </p:spPr>
      </p:pic>
      <p:pic>
        <p:nvPicPr>
          <p:cNvPr id="5" name="図 4">
            <a:extLst>
              <a:ext uri="{FF2B5EF4-FFF2-40B4-BE49-F238E27FC236}">
                <a16:creationId xmlns:a16="http://schemas.microsoft.com/office/drawing/2014/main" id="{C42D80E6-8C1D-4DCB-886C-2EAAF3B9E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655" y="-4810126"/>
            <a:ext cx="9533343" cy="7858125"/>
          </a:xfrm>
          <a:prstGeom prst="rect">
            <a:avLst/>
          </a:prstGeom>
        </p:spPr>
      </p:pic>
      <p:sp>
        <p:nvSpPr>
          <p:cNvPr id="2" name="スライド番号プレースホルダー 1">
            <a:extLst>
              <a:ext uri="{FF2B5EF4-FFF2-40B4-BE49-F238E27FC236}">
                <a16:creationId xmlns:a16="http://schemas.microsoft.com/office/drawing/2014/main" id="{A62B61DD-47E7-4767-A563-D2293291D22C}"/>
              </a:ext>
            </a:extLst>
          </p:cNvPr>
          <p:cNvSpPr>
            <a:spLocks noGrp="1"/>
          </p:cNvSpPr>
          <p:nvPr>
            <p:ph type="sldNum" sz="quarter" idx="12"/>
          </p:nvPr>
        </p:nvSpPr>
        <p:spPr/>
        <p:txBody>
          <a:bodyPr/>
          <a:lstStyle/>
          <a:p>
            <a:fld id="{E1D7E502-7D6F-49F2-8D91-33EB17385912}" type="slidenum">
              <a:rPr lang="ja-JP" altLang="en-US" smtClean="0"/>
              <a:pPr/>
              <a:t>15</a:t>
            </a:fld>
            <a:endParaRPr lang="ja-JP" altLang="en-US" dirty="0"/>
          </a:p>
        </p:txBody>
      </p:sp>
    </p:spTree>
    <p:extLst>
      <p:ext uri="{BB962C8B-B14F-4D97-AF65-F5344CB8AC3E}">
        <p14:creationId xmlns:p14="http://schemas.microsoft.com/office/powerpoint/2010/main" val="19127922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2.22222E-6 L -0.46771 0.54305 " pathEditMode="relative" rAng="0" ptsTypes="AA">
                                      <p:cBhvr>
                                        <p:cTn id="6" dur="2000" fill="hold"/>
                                        <p:tgtEl>
                                          <p:spTgt spid="5"/>
                                        </p:tgtEl>
                                        <p:attrNameLst>
                                          <p:attrName>ppt_x</p:attrName>
                                          <p:attrName>ppt_y</p:attrName>
                                        </p:attrNameLst>
                                      </p:cBhvr>
                                      <p:rCtr x="-23385" y="2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B7AC6CE-400E-4E2A-BEA8-AA3FD85BA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74" y="-1511167"/>
            <a:ext cx="10048774" cy="8494296"/>
          </a:xfrm>
          <a:prstGeom prst="rect">
            <a:avLst/>
          </a:prstGeom>
        </p:spPr>
      </p:pic>
      <p:sp>
        <p:nvSpPr>
          <p:cNvPr id="2" name="スライド番号プレースホルダー 1">
            <a:extLst>
              <a:ext uri="{FF2B5EF4-FFF2-40B4-BE49-F238E27FC236}">
                <a16:creationId xmlns:a16="http://schemas.microsoft.com/office/drawing/2014/main" id="{13106AB7-F4E1-4016-8452-7660F399EBE4}"/>
              </a:ext>
            </a:extLst>
          </p:cNvPr>
          <p:cNvSpPr>
            <a:spLocks noGrp="1"/>
          </p:cNvSpPr>
          <p:nvPr>
            <p:ph type="sldNum" sz="quarter" idx="12"/>
          </p:nvPr>
        </p:nvSpPr>
        <p:spPr/>
        <p:txBody>
          <a:bodyPr/>
          <a:lstStyle/>
          <a:p>
            <a:fld id="{E1D7E502-7D6F-49F2-8D91-33EB17385912}" type="slidenum">
              <a:rPr lang="ja-JP" altLang="en-US" smtClean="0"/>
              <a:pPr/>
              <a:t>16</a:t>
            </a:fld>
            <a:endParaRPr lang="ja-JP" altLang="en-US" dirty="0"/>
          </a:p>
        </p:txBody>
      </p:sp>
    </p:spTree>
    <p:extLst>
      <p:ext uri="{BB962C8B-B14F-4D97-AF65-F5344CB8AC3E}">
        <p14:creationId xmlns:p14="http://schemas.microsoft.com/office/powerpoint/2010/main" val="16450977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50C3BE7-C11E-46CC-86B9-02E89C64E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0035"/>
            <a:ext cx="8886825" cy="5717930"/>
          </a:xfrm>
          <a:prstGeom prst="rect">
            <a:avLst/>
          </a:prstGeom>
        </p:spPr>
      </p:pic>
      <p:sp>
        <p:nvSpPr>
          <p:cNvPr id="2" name="スライド番号プレースホルダー 1">
            <a:extLst>
              <a:ext uri="{FF2B5EF4-FFF2-40B4-BE49-F238E27FC236}">
                <a16:creationId xmlns:a16="http://schemas.microsoft.com/office/drawing/2014/main" id="{40333B0D-DBDF-4044-A47B-BE59E6464664}"/>
              </a:ext>
            </a:extLst>
          </p:cNvPr>
          <p:cNvSpPr>
            <a:spLocks noGrp="1"/>
          </p:cNvSpPr>
          <p:nvPr>
            <p:ph type="sldNum" sz="quarter" idx="12"/>
          </p:nvPr>
        </p:nvSpPr>
        <p:spPr/>
        <p:txBody>
          <a:bodyPr/>
          <a:lstStyle/>
          <a:p>
            <a:fld id="{E1D7E502-7D6F-49F2-8D91-33EB17385912}" type="slidenum">
              <a:rPr lang="ja-JP" altLang="en-US" smtClean="0"/>
              <a:pPr/>
              <a:t>17</a:t>
            </a:fld>
            <a:endParaRPr lang="ja-JP" altLang="en-US" dirty="0"/>
          </a:p>
        </p:txBody>
      </p:sp>
    </p:spTree>
    <p:extLst>
      <p:ext uri="{BB962C8B-B14F-4D97-AF65-F5344CB8AC3E}">
        <p14:creationId xmlns:p14="http://schemas.microsoft.com/office/powerpoint/2010/main" val="23211688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522FB5-A334-48D4-95ED-50F34E602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609"/>
          <a:stretch/>
        </p:blipFill>
        <p:spPr>
          <a:xfrm>
            <a:off x="0" y="0"/>
            <a:ext cx="9119941" cy="5871411"/>
          </a:xfrm>
          <a:prstGeom prst="rect">
            <a:avLst/>
          </a:prstGeom>
        </p:spPr>
      </p:pic>
      <p:pic>
        <p:nvPicPr>
          <p:cNvPr id="7" name="図 6">
            <a:extLst>
              <a:ext uri="{FF2B5EF4-FFF2-40B4-BE49-F238E27FC236}">
                <a16:creationId xmlns:a16="http://schemas.microsoft.com/office/drawing/2014/main" id="{5BF120C5-C234-4821-AD18-05A2DD194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421" y="2805763"/>
            <a:ext cx="6027490" cy="4052237"/>
          </a:xfrm>
          <a:prstGeom prst="rect">
            <a:avLst/>
          </a:prstGeom>
        </p:spPr>
      </p:pic>
      <p:sp>
        <p:nvSpPr>
          <p:cNvPr id="2" name="スライド番号プレースホルダー 1">
            <a:extLst>
              <a:ext uri="{FF2B5EF4-FFF2-40B4-BE49-F238E27FC236}">
                <a16:creationId xmlns:a16="http://schemas.microsoft.com/office/drawing/2014/main" id="{6FED7CF6-195B-4C3F-B603-5C9789E66938}"/>
              </a:ext>
            </a:extLst>
          </p:cNvPr>
          <p:cNvSpPr>
            <a:spLocks noGrp="1"/>
          </p:cNvSpPr>
          <p:nvPr>
            <p:ph type="sldNum" sz="quarter" idx="12"/>
          </p:nvPr>
        </p:nvSpPr>
        <p:spPr/>
        <p:txBody>
          <a:bodyPr/>
          <a:lstStyle/>
          <a:p>
            <a:fld id="{E1D7E502-7D6F-49F2-8D91-33EB17385912}" type="slidenum">
              <a:rPr lang="ja-JP" altLang="en-US" smtClean="0"/>
              <a:pPr/>
              <a:t>18</a:t>
            </a:fld>
            <a:endParaRPr lang="ja-JP" altLang="en-US" dirty="0"/>
          </a:p>
        </p:txBody>
      </p:sp>
    </p:spTree>
    <p:extLst>
      <p:ext uri="{BB962C8B-B14F-4D97-AF65-F5344CB8AC3E}">
        <p14:creationId xmlns:p14="http://schemas.microsoft.com/office/powerpoint/2010/main" val="3446149450"/>
      </p:ext>
    </p:extLst>
  </p:cSld>
  <p:clrMapOvr>
    <a:masterClrMapping/>
  </p:clrMapOvr>
  <p:transition advTm="4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42000" decel="58000" fill="hold" nodeType="withEffect">
                                  <p:stCondLst>
                                    <p:cond delay="500"/>
                                  </p:stCondLst>
                                  <p:childTnLst>
                                    <p:animMotion origin="layout" path="M 4.72222E-6 1.85185E-6 L -1.4698 0.03935 " pathEditMode="relative" rAng="0" ptsTypes="AA">
                                      <p:cBhvr>
                                        <p:cTn id="6" dur="3500" fill="hold"/>
                                        <p:tgtEl>
                                          <p:spTgt spid="7"/>
                                        </p:tgtEl>
                                        <p:attrNameLst>
                                          <p:attrName>ppt_x</p:attrName>
                                          <p:attrName>ppt_y</p:attrName>
                                        </p:attrNameLst>
                                      </p:cBhvr>
                                      <p:rCtr x="-73490" y="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77CF18-1FB5-418B-8309-384F3C79D5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802"/>
          <a:stretch/>
        </p:blipFill>
        <p:spPr>
          <a:xfrm>
            <a:off x="-236943" y="-104776"/>
            <a:ext cx="9914676" cy="6962775"/>
          </a:xfrm>
          <a:prstGeom prst="rect">
            <a:avLst/>
          </a:prstGeom>
        </p:spPr>
      </p:pic>
      <p:pic>
        <p:nvPicPr>
          <p:cNvPr id="7" name="図 6">
            <a:extLst>
              <a:ext uri="{FF2B5EF4-FFF2-40B4-BE49-F238E27FC236}">
                <a16:creationId xmlns:a16="http://schemas.microsoft.com/office/drawing/2014/main" id="{618664D0-4C4D-48CB-8EE6-0B75082A1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972" y="182833"/>
            <a:ext cx="4052131" cy="1827040"/>
          </a:xfrm>
          <a:prstGeom prst="rect">
            <a:avLst/>
          </a:prstGeom>
        </p:spPr>
      </p:pic>
      <p:sp>
        <p:nvSpPr>
          <p:cNvPr id="10" name="正方形/長方形 9">
            <a:extLst>
              <a:ext uri="{FF2B5EF4-FFF2-40B4-BE49-F238E27FC236}">
                <a16:creationId xmlns:a16="http://schemas.microsoft.com/office/drawing/2014/main" id="{D1AD43EE-EAF2-49DC-A07E-7018FADB716B}"/>
              </a:ext>
            </a:extLst>
          </p:cNvPr>
          <p:cNvSpPr/>
          <p:nvPr/>
        </p:nvSpPr>
        <p:spPr>
          <a:xfrm rot="21220604">
            <a:off x="4382410" y="466327"/>
            <a:ext cx="3851769" cy="1077218"/>
          </a:xfrm>
          <a:prstGeom prst="rect">
            <a:avLst/>
          </a:prstGeom>
        </p:spPr>
        <p:txBody>
          <a:bodyPr wrap="square">
            <a:spAutoFit/>
          </a:bodyPr>
          <a:lstStyle/>
          <a:p>
            <a:r>
              <a:rPr kumimoji="1" lang="ja-JP" altLang="en-US" sz="3200" b="1" dirty="0"/>
              <a:t>これは</a:t>
            </a:r>
            <a:r>
              <a:rPr kumimoji="1" lang="en-US" altLang="ja-JP" sz="3200" b="1" dirty="0"/>
              <a:t>…</a:t>
            </a:r>
          </a:p>
          <a:p>
            <a:r>
              <a:rPr kumimoji="1" lang="ja-JP" altLang="en-US" sz="3200" b="1" dirty="0"/>
              <a:t>手術が必要ですねぇ</a:t>
            </a:r>
            <a:endParaRPr lang="ja-JP" altLang="en-US" sz="3200" dirty="0"/>
          </a:p>
        </p:txBody>
      </p:sp>
      <p:sp>
        <p:nvSpPr>
          <p:cNvPr id="2" name="スライド番号プレースホルダー 1">
            <a:extLst>
              <a:ext uri="{FF2B5EF4-FFF2-40B4-BE49-F238E27FC236}">
                <a16:creationId xmlns:a16="http://schemas.microsoft.com/office/drawing/2014/main" id="{42614372-B5D3-454B-BE8D-18D4656D036C}"/>
              </a:ext>
            </a:extLst>
          </p:cNvPr>
          <p:cNvSpPr>
            <a:spLocks noGrp="1"/>
          </p:cNvSpPr>
          <p:nvPr>
            <p:ph type="sldNum" sz="quarter" idx="12"/>
          </p:nvPr>
        </p:nvSpPr>
        <p:spPr/>
        <p:txBody>
          <a:bodyPr/>
          <a:lstStyle/>
          <a:p>
            <a:fld id="{E1D7E502-7D6F-49F2-8D91-33EB17385912}" type="slidenum">
              <a:rPr lang="ja-JP" altLang="en-US" smtClean="0"/>
              <a:pPr/>
              <a:t>19</a:t>
            </a:fld>
            <a:endParaRPr lang="ja-JP" altLang="en-US" dirty="0"/>
          </a:p>
        </p:txBody>
      </p:sp>
    </p:spTree>
    <p:extLst>
      <p:ext uri="{BB962C8B-B14F-4D97-AF65-F5344CB8AC3E}">
        <p14:creationId xmlns:p14="http://schemas.microsoft.com/office/powerpoint/2010/main" val="373454856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今日のねらい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142874" y="4897851"/>
            <a:ext cx="8786813" cy="1788699"/>
            <a:chOff x="142874" y="4897851"/>
            <a:chExt cx="8786813" cy="1788699"/>
          </a:xfrm>
          <a:noFill/>
        </p:grpSpPr>
        <p:sp>
          <p:nvSpPr>
            <p:cNvPr id="32" name="角丸四角形 31"/>
            <p:cNvSpPr/>
            <p:nvPr/>
          </p:nvSpPr>
          <p:spPr>
            <a:xfrm>
              <a:off x="142874" y="4897851"/>
              <a:ext cx="8786813" cy="1788699"/>
            </a:xfrm>
            <a:prstGeom prst="roundRect">
              <a:avLst/>
            </a:prstGeom>
            <a:grp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83119" y="4932224"/>
              <a:ext cx="5938659" cy="1754326"/>
            </a:xfrm>
            <a:prstGeom prst="rect">
              <a:avLst/>
            </a:prstGeom>
            <a:grpFill/>
          </p:spPr>
          <p:txBody>
            <a:bodyPr wrap="square">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③「自助」として、自分で備え</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る手段の</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預貯金と民間保険　</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の特徴を理解する。</a:t>
              </a:r>
              <a:endParaRPr lang="ja-JP" altLang="en-US" sz="3600" dirty="0"/>
            </a:p>
          </p:txBody>
        </p:sp>
        <p:pic>
          <p:nvPicPr>
            <p:cNvPr id="35" name="図 34"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88263" y="4982181"/>
              <a:ext cx="1853503" cy="1579785"/>
            </a:xfrm>
            <a:prstGeom prst="rect">
              <a:avLst/>
            </a:prstGeom>
            <a:grpFill/>
          </p:spPr>
        </p:pic>
      </p:grpSp>
      <p:grpSp>
        <p:nvGrpSpPr>
          <p:cNvPr id="5" name="グループ化 4"/>
          <p:cNvGrpSpPr/>
          <p:nvPr/>
        </p:nvGrpSpPr>
        <p:grpSpPr>
          <a:xfrm>
            <a:off x="142874" y="816908"/>
            <a:ext cx="8786813" cy="1907092"/>
            <a:chOff x="142874" y="816908"/>
            <a:chExt cx="8786813" cy="1907092"/>
          </a:xfrm>
          <a:noFill/>
        </p:grpSpPr>
        <p:grpSp>
          <p:nvGrpSpPr>
            <p:cNvPr id="4" name="グループ化 3"/>
            <p:cNvGrpSpPr/>
            <p:nvPr/>
          </p:nvGrpSpPr>
          <p:grpSpPr>
            <a:xfrm>
              <a:off x="142874" y="816908"/>
              <a:ext cx="8786813" cy="1907092"/>
              <a:chOff x="142874" y="816908"/>
              <a:chExt cx="8786813" cy="1907092"/>
            </a:xfrm>
            <a:grpFill/>
          </p:grpSpPr>
          <p:sp>
            <p:nvSpPr>
              <p:cNvPr id="2" name="角丸四角形 1"/>
              <p:cNvSpPr/>
              <p:nvPr/>
            </p:nvSpPr>
            <p:spPr>
              <a:xfrm>
                <a:off x="142874" y="816908"/>
                <a:ext cx="8786813" cy="1907092"/>
              </a:xfrm>
              <a:prstGeom prst="roundRect">
                <a:avLst/>
              </a:prstGeom>
              <a:grp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43706" y="879798"/>
                <a:ext cx="5586864" cy="1754326"/>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超高齢社会</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において、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日常生活を送るうえで意識</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すべきことを考える。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0" name="図 19" descr="挿絵, ウィンドウ が含まれている画像&#10;&#10;自動的に生成された説明">
              <a:extLst>
                <a:ext uri="{FF2B5EF4-FFF2-40B4-BE49-F238E27FC236}">
                  <a16:creationId xmlns:a16="http://schemas.microsoft.com/office/drawing/2014/main" id="{77C2F615-5784-4C2B-B352-42E3D578C97F}"/>
                </a:ext>
              </a:extLst>
            </p:cNvPr>
            <p:cNvPicPr>
              <a:picLocks noChangeAspect="1"/>
            </p:cNvPicPr>
            <p:nvPr/>
          </p:nvPicPr>
          <p:blipFill>
            <a:blip r:embed="rId4"/>
            <a:stretch>
              <a:fillRect/>
            </a:stretch>
          </p:blipFill>
          <p:spPr>
            <a:xfrm>
              <a:off x="6733172" y="1017893"/>
              <a:ext cx="1401177" cy="1503363"/>
            </a:xfrm>
            <a:prstGeom prst="rect">
              <a:avLst/>
            </a:prstGeom>
            <a:grpFill/>
          </p:spPr>
        </p:pic>
      </p:grpSp>
      <p:sp>
        <p:nvSpPr>
          <p:cNvPr id="8" name="スライド番号プレースホルダー 7">
            <a:extLst>
              <a:ext uri="{FF2B5EF4-FFF2-40B4-BE49-F238E27FC236}">
                <a16:creationId xmlns:a16="http://schemas.microsoft.com/office/drawing/2014/main" id="{32F4AD1E-141E-400C-BC8B-769C62BA082E}"/>
              </a:ext>
            </a:extLst>
          </p:cNvPr>
          <p:cNvSpPr>
            <a:spLocks noGrp="1"/>
          </p:cNvSpPr>
          <p:nvPr>
            <p:ph type="sldNum" sz="quarter" idx="12"/>
          </p:nvPr>
        </p:nvSpPr>
        <p:spPr/>
        <p:txBody>
          <a:bodyPr/>
          <a:lstStyle/>
          <a:p>
            <a:fld id="{E1D7E502-7D6F-49F2-8D91-33EB17385912}" type="slidenum">
              <a:rPr lang="ja-JP" altLang="en-US" smtClean="0"/>
              <a:pPr/>
              <a:t>2</a:t>
            </a:fld>
            <a:endParaRPr lang="ja-JP" altLang="en-US" dirty="0"/>
          </a:p>
        </p:txBody>
      </p:sp>
      <p:grpSp>
        <p:nvGrpSpPr>
          <p:cNvPr id="9" name="グループ化 8">
            <a:extLst>
              <a:ext uri="{FF2B5EF4-FFF2-40B4-BE49-F238E27FC236}">
                <a16:creationId xmlns:a16="http://schemas.microsoft.com/office/drawing/2014/main" id="{629BA19B-88A7-07C1-1E7A-AA77C9446561}"/>
              </a:ext>
            </a:extLst>
          </p:cNvPr>
          <p:cNvGrpSpPr/>
          <p:nvPr/>
        </p:nvGrpSpPr>
        <p:grpSpPr>
          <a:xfrm>
            <a:off x="142874" y="2848777"/>
            <a:ext cx="8773770" cy="1907092"/>
            <a:chOff x="142874" y="2848777"/>
            <a:chExt cx="8773770" cy="1907092"/>
          </a:xfrm>
        </p:grpSpPr>
        <p:grpSp>
          <p:nvGrpSpPr>
            <p:cNvPr id="6" name="グループ化 5"/>
            <p:cNvGrpSpPr/>
            <p:nvPr/>
          </p:nvGrpSpPr>
          <p:grpSpPr>
            <a:xfrm>
              <a:off x="142874" y="2848777"/>
              <a:ext cx="8773770" cy="1907092"/>
              <a:chOff x="129831" y="2848777"/>
              <a:chExt cx="8786813" cy="1907092"/>
            </a:xfrm>
            <a:noFill/>
          </p:grpSpPr>
          <p:sp>
            <p:nvSpPr>
              <p:cNvPr id="31" name="角丸四角形 30"/>
              <p:cNvSpPr/>
              <p:nvPr/>
            </p:nvSpPr>
            <p:spPr>
              <a:xfrm>
                <a:off x="129831" y="2848777"/>
                <a:ext cx="8786813" cy="1907092"/>
              </a:xfrm>
              <a:prstGeom prst="roundRect">
                <a:avLst/>
              </a:prstGeom>
              <a:grp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3706" y="2860635"/>
                <a:ext cx="5824544" cy="1754326"/>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②リスクから自分の身を守る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手段として、</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　</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公助</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について理解する。</a:t>
                </a:r>
              </a:p>
            </p:txBody>
          </p:sp>
          <p:pic>
            <p:nvPicPr>
              <p:cNvPr id="33" name="図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2691" y="3551012"/>
                <a:ext cx="1155920" cy="1147960"/>
              </a:xfrm>
              <a:prstGeom prst="rect">
                <a:avLst/>
              </a:prstGeom>
              <a:grpFill/>
            </p:spPr>
          </p:pic>
          <p:pic>
            <p:nvPicPr>
              <p:cNvPr id="34" name="図 33">
                <a:extLst>
                  <a:ext uri="{FF2B5EF4-FFF2-40B4-BE49-F238E27FC236}">
                    <a16:creationId xmlns:a16="http://schemas.microsoft.com/office/drawing/2014/main" id="{64FA26A2-32B7-44A6-860C-86AEF571F5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15015" y="3725303"/>
                <a:ext cx="1053377" cy="977867"/>
              </a:xfrm>
              <a:prstGeom prst="rect">
                <a:avLst/>
              </a:prstGeom>
              <a:grpFill/>
            </p:spPr>
          </p:pic>
        </p:grpSp>
        <p:pic>
          <p:nvPicPr>
            <p:cNvPr id="11" name="図 10" descr="ロゴ&#10;&#10;中程度の精度で自動的に生成された説明">
              <a:extLst>
                <a:ext uri="{FF2B5EF4-FFF2-40B4-BE49-F238E27FC236}">
                  <a16:creationId xmlns:a16="http://schemas.microsoft.com/office/drawing/2014/main" id="{3D202FAE-17B1-FE38-9EA6-0EB660EB7565}"/>
                </a:ext>
              </a:extLst>
            </p:cNvPr>
            <p:cNvPicPr>
              <a:picLocks noChangeAspect="1"/>
            </p:cNvPicPr>
            <p:nvPr/>
          </p:nvPicPr>
          <p:blipFill>
            <a:blip r:embed="rId7"/>
            <a:stretch>
              <a:fillRect/>
            </a:stretch>
          </p:blipFill>
          <p:spPr>
            <a:xfrm>
              <a:off x="6574950" y="2923544"/>
              <a:ext cx="1408923" cy="886103"/>
            </a:xfrm>
            <a:prstGeom prst="rect">
              <a:avLst/>
            </a:prstGeom>
          </p:spPr>
        </p:pic>
      </p:grpSp>
    </p:spTree>
    <p:extLst>
      <p:ext uri="{BB962C8B-B14F-4D97-AF65-F5344CB8AC3E}">
        <p14:creationId xmlns:p14="http://schemas.microsoft.com/office/powerpoint/2010/main" val="251128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7346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考えてみよう</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雲形吹き出し 3"/>
          <p:cNvSpPr/>
          <p:nvPr/>
        </p:nvSpPr>
        <p:spPr>
          <a:xfrm>
            <a:off x="2381251" y="2104179"/>
            <a:ext cx="6714444" cy="4591896"/>
          </a:xfrm>
          <a:prstGeom prst="cloudCallout">
            <a:avLst>
              <a:gd name="adj1" fmla="val -49438"/>
              <a:gd name="adj2" fmla="val 44391"/>
            </a:avLst>
          </a:prstGeom>
          <a:noFill/>
          <a:ln w="317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324529" y="3009054"/>
            <a:ext cx="5238749" cy="3041858"/>
          </a:xfrm>
          <a:prstGeom prst="rect">
            <a:avLst/>
          </a:prstGeom>
          <a:noFill/>
        </p:spPr>
        <p:txBody>
          <a:bodyPr wrap="square" rtlCol="0">
            <a:spAutoFit/>
          </a:bodyPr>
          <a:lstStyle/>
          <a:p>
            <a:pPr>
              <a:lnSpc>
                <a:spcPts val="4600"/>
              </a:lnSpc>
            </a:pP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入院、手術、薬にお金がかかるかな？</a:t>
            </a:r>
            <a:r>
              <a:rPr kumimoji="1" lang="ja-JP" altLang="en-US" sz="4400" b="1" dirty="0">
                <a:solidFill>
                  <a:srgbClr val="17375E"/>
                </a:solidFill>
                <a:latin typeface="Meiryo UI" panose="020B0604030504040204" pitchFamily="50" charset="-128"/>
                <a:ea typeface="Meiryo UI" panose="020B0604030504040204" pitchFamily="50" charset="-128"/>
                <a:cs typeface="ヒラギノ丸ゴ Pro W4"/>
              </a:rPr>
              <a:t>入院している間の生活費も必要？</a:t>
            </a:r>
            <a:r>
              <a:rPr lang="en-US" altLang="ja-JP" sz="4400" b="1" dirty="0">
                <a:solidFill>
                  <a:srgbClr val="17375E"/>
                </a:solidFill>
                <a:latin typeface="Meiryo UI" panose="020B0604030504040204" pitchFamily="50" charset="-128"/>
                <a:ea typeface="Meiryo UI" panose="020B0604030504040204" pitchFamily="50" charset="-128"/>
                <a:cs typeface="ヒラギノ丸ゴ Pro W4"/>
              </a:rPr>
              <a:t>10,000</a:t>
            </a: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円</a:t>
            </a:r>
          </a:p>
          <a:p>
            <a:pPr>
              <a:lnSpc>
                <a:spcPts val="4600"/>
              </a:lnSpc>
            </a:pP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くらいかな？</a:t>
            </a:r>
            <a:endParaRPr kumimoji="1" lang="en-US" altLang="ja-JP" sz="44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9" name="正方形/長方形 8"/>
          <p:cNvSpPr/>
          <p:nvPr/>
        </p:nvSpPr>
        <p:spPr>
          <a:xfrm>
            <a:off x="77821" y="846710"/>
            <a:ext cx="8885203" cy="112770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骨折をしたら・・・</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どんなことにお金がかかるか考えてみよう</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6" name="図 5"/>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85050" y1="25882" x2="85050" y2="25882"/>
                        <a14:foregroundMark x1="77537" y1="25882" x2="77537" y2="25882"/>
                        <a14:foregroundMark x1="73509" y1="35049" x2="73509" y2="35049"/>
                        <a14:foregroundMark x1="40744" y1="53244" x2="40744" y2="53244"/>
                        <a14:foregroundMark x1="81642" y1="20028" x2="81642" y2="20028"/>
                        <a14:foregroundMark x1="76220" y1="22003" x2="76220" y2="22003"/>
                        <a14:foregroundMark x1="74129" y1="28491" x2="74129" y2="28491"/>
                        <a14:foregroundMark x1="79628" y1="9591" x2="79628" y2="9591"/>
                        <a14:foregroundMark x1="89156" y1="9591" x2="89156" y2="9591"/>
                        <a14:foregroundMark x1="93261" y1="17419" x2="93261" y2="17419"/>
                        <a14:foregroundMark x1="37335" y1="53949" x2="37335" y2="53949"/>
                        <a14:foregroundMark x1="40744" y1="55219" x2="40744" y2="55219"/>
                        <a14:foregroundMark x1="38033" y1="64386" x2="38033" y2="64386"/>
                        <a14:foregroundMark x1="42835" y1="63047" x2="42835" y2="63047"/>
                        <a14:foregroundMark x1="71340" y1="33639" x2="71340" y2="33639"/>
                        <a14:foregroundMark x1="71108" y1="35543" x2="71108" y2="35543"/>
                        <a14:foregroundMark x1="75213" y1="33639" x2="75213" y2="33639"/>
                        <a14:foregroundMark x1="75213" y1="28914" x2="75213" y2="28914"/>
                        <a14:foregroundMark x1="72502" y1="33145" x2="72502" y2="33145"/>
                        <a14:foregroundMark x1="38885" y1="52891" x2="38885" y2="52891"/>
                        <a14:foregroundMark x1="38885" y1="56347" x2="38885" y2="56347"/>
                        <a14:foregroundMark x1="42990" y1="52398" x2="42990" y2="52398"/>
                        <a14:foregroundMark x1="38885" y1="98801" x2="38885" y2="98801"/>
                        <a14:foregroundMark x1="41053" y1="98801" x2="41053" y2="98801"/>
                        <a14:foregroundMark x1="39969" y1="98801" x2="39969" y2="98801"/>
                        <a14:foregroundMark x1="38265" y1="98801" x2="38265" y2="98801"/>
                      </a14:backgroundRemoval>
                    </a14:imgEffect>
                  </a14:imgLayer>
                </a14:imgProps>
              </a:ext>
              <a:ext uri="{28A0092B-C50C-407E-A947-70E740481C1C}">
                <a14:useLocalDpi xmlns:a14="http://schemas.microsoft.com/office/drawing/2010/main" val="0"/>
              </a:ext>
            </a:extLst>
          </a:blip>
          <a:stretch>
            <a:fillRect/>
          </a:stretch>
        </p:blipFill>
        <p:spPr>
          <a:xfrm flipH="1">
            <a:off x="0" y="4287384"/>
            <a:ext cx="2381250" cy="2489653"/>
          </a:xfrm>
          <a:prstGeom prst="rect">
            <a:avLst/>
          </a:prstGeom>
        </p:spPr>
      </p:pic>
      <p:sp>
        <p:nvSpPr>
          <p:cNvPr id="3" name="スライド番号プレースホルダー 2">
            <a:extLst>
              <a:ext uri="{FF2B5EF4-FFF2-40B4-BE49-F238E27FC236}">
                <a16:creationId xmlns:a16="http://schemas.microsoft.com/office/drawing/2014/main" id="{2098381A-C18A-41CB-AFE2-0688629FE38D}"/>
              </a:ext>
            </a:extLst>
          </p:cNvPr>
          <p:cNvSpPr>
            <a:spLocks noGrp="1"/>
          </p:cNvSpPr>
          <p:nvPr>
            <p:ph type="sldNum" sz="quarter" idx="12"/>
          </p:nvPr>
        </p:nvSpPr>
        <p:spPr/>
        <p:txBody>
          <a:bodyPr/>
          <a:lstStyle/>
          <a:p>
            <a:fld id="{E1D7E502-7D6F-49F2-8D91-33EB17385912}" type="slidenum">
              <a:rPr lang="ja-JP" altLang="en-US" smtClean="0"/>
              <a:pPr/>
              <a:t>20</a:t>
            </a:fld>
            <a:endParaRPr lang="ja-JP" altLang="en-US" dirty="0"/>
          </a:p>
        </p:txBody>
      </p:sp>
    </p:spTree>
    <p:extLst>
      <p:ext uri="{BB962C8B-B14F-4D97-AF65-F5344CB8AC3E}">
        <p14:creationId xmlns:p14="http://schemas.microsoft.com/office/powerpoint/2010/main" val="24623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16556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①必要となるお金</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p>
        </p:txBody>
      </p:sp>
      <p:cxnSp>
        <p:nvCxnSpPr>
          <p:cNvPr id="18" name="直線コネクタ 17"/>
          <p:cNvCxnSpPr/>
          <p:nvPr/>
        </p:nvCxnSpPr>
        <p:spPr>
          <a:xfrm flipV="1">
            <a:off x="2115979" y="3530428"/>
            <a:ext cx="4751976" cy="143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9" name="図 48"/>
          <p:cNvPicPr>
            <a:picLocks noChangeAspect="1"/>
          </p:cNvPicPr>
          <p:nvPr/>
        </p:nvPicPr>
        <p:blipFill>
          <a:blip r:embed="rId2"/>
          <a:stretch>
            <a:fillRect/>
          </a:stretch>
        </p:blipFill>
        <p:spPr>
          <a:xfrm>
            <a:off x="4527815" y="5224893"/>
            <a:ext cx="4265744" cy="1606065"/>
          </a:xfrm>
          <a:prstGeom prst="rect">
            <a:avLst/>
          </a:prstGeom>
        </p:spPr>
      </p:pic>
      <p:sp>
        <p:nvSpPr>
          <p:cNvPr id="22" name="テキスト ボックス 21"/>
          <p:cNvSpPr txBox="1"/>
          <p:nvPr/>
        </p:nvSpPr>
        <p:spPr>
          <a:xfrm>
            <a:off x="-253494" y="773934"/>
            <a:ext cx="9415827" cy="553998"/>
          </a:xfrm>
          <a:prstGeom prst="rect">
            <a:avLst/>
          </a:prstGeom>
          <a:noFill/>
        </p:spPr>
        <p:txBody>
          <a:bodyPr wrap="square" rtlCol="0">
            <a:spAutoFit/>
          </a:bodyPr>
          <a:lstStyle/>
          <a:p>
            <a:pPr algn="ctr"/>
            <a:r>
              <a:rPr lang="ja-JP" altLang="en-US" sz="3000" b="1" dirty="0">
                <a:solidFill>
                  <a:srgbClr val="17375E"/>
                </a:solidFill>
                <a:latin typeface="Meiryo UI" panose="020B0604030504040204" pitchFamily="50" charset="-128"/>
                <a:ea typeface="Meiryo UI" panose="020B0604030504040204" pitchFamily="50" charset="-128"/>
              </a:rPr>
              <a:t>★足の骨折で手術が必要となり、</a:t>
            </a:r>
            <a:r>
              <a:rPr lang="en-US" altLang="ja-JP" sz="3000" b="1" dirty="0">
                <a:solidFill>
                  <a:srgbClr val="17375E"/>
                </a:solidFill>
                <a:latin typeface="Meiryo UI" panose="020B0604030504040204" pitchFamily="50" charset="-128"/>
                <a:ea typeface="Meiryo UI" panose="020B0604030504040204" pitchFamily="50" charset="-128"/>
              </a:rPr>
              <a:t>22</a:t>
            </a:r>
            <a:r>
              <a:rPr lang="ja-JP" altLang="en-US" sz="3000" b="1" dirty="0">
                <a:solidFill>
                  <a:srgbClr val="17375E"/>
                </a:solidFill>
                <a:latin typeface="Meiryo UI" panose="020B0604030504040204" pitchFamily="50" charset="-128"/>
                <a:ea typeface="Meiryo UI" panose="020B0604030504040204" pitchFamily="50" charset="-128"/>
              </a:rPr>
              <a:t>日間入院した事例</a:t>
            </a:r>
            <a:endParaRPr lang="en-US" altLang="ja-JP" sz="3000" b="1" dirty="0">
              <a:solidFill>
                <a:srgbClr val="17375E"/>
              </a:solidFill>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75298C52-6535-4E28-B995-5861313D7E4D}"/>
              </a:ext>
            </a:extLst>
          </p:cNvPr>
          <p:cNvGrpSpPr/>
          <p:nvPr/>
        </p:nvGrpSpPr>
        <p:grpSpPr>
          <a:xfrm>
            <a:off x="205065" y="1283970"/>
            <a:ext cx="8624571" cy="5391467"/>
            <a:chOff x="205065" y="1283970"/>
            <a:chExt cx="8624571" cy="5391467"/>
          </a:xfrm>
        </p:grpSpPr>
        <p:grpSp>
          <p:nvGrpSpPr>
            <p:cNvPr id="11" name="グループ化 10">
              <a:extLst>
                <a:ext uri="{FF2B5EF4-FFF2-40B4-BE49-F238E27FC236}">
                  <a16:creationId xmlns:a16="http://schemas.microsoft.com/office/drawing/2014/main" id="{C5D1F213-FDA2-448C-8F30-C08D2FB8BB91}"/>
                </a:ext>
              </a:extLst>
            </p:cNvPr>
            <p:cNvGrpSpPr/>
            <p:nvPr/>
          </p:nvGrpSpPr>
          <p:grpSpPr>
            <a:xfrm>
              <a:off x="205065" y="1283970"/>
              <a:ext cx="8624571" cy="5391467"/>
              <a:chOff x="205065" y="1283970"/>
              <a:chExt cx="8624571" cy="5391467"/>
            </a:xfrm>
          </p:grpSpPr>
          <p:grpSp>
            <p:nvGrpSpPr>
              <p:cNvPr id="5" name="グループ化 4">
                <a:extLst>
                  <a:ext uri="{FF2B5EF4-FFF2-40B4-BE49-F238E27FC236}">
                    <a16:creationId xmlns:a16="http://schemas.microsoft.com/office/drawing/2014/main" id="{9B5B7FDD-9A6B-4C1A-9381-69CEA3011624}"/>
                  </a:ext>
                </a:extLst>
              </p:cNvPr>
              <p:cNvGrpSpPr/>
              <p:nvPr/>
            </p:nvGrpSpPr>
            <p:grpSpPr>
              <a:xfrm>
                <a:off x="445032" y="1283970"/>
                <a:ext cx="8384604" cy="3857153"/>
                <a:chOff x="445032" y="1254906"/>
                <a:chExt cx="8384604" cy="3857153"/>
              </a:xfrm>
            </p:grpSpPr>
            <p:sp>
              <p:nvSpPr>
                <p:cNvPr id="3" name="角丸四角形 2"/>
                <p:cNvSpPr/>
                <p:nvPr/>
              </p:nvSpPr>
              <p:spPr>
                <a:xfrm>
                  <a:off x="445032" y="1549986"/>
                  <a:ext cx="8384604" cy="3562073"/>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783092" y="1254906"/>
                  <a:ext cx="931403" cy="868578"/>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400" b="1" dirty="0">
                      <a:latin typeface="Meiryo UI" panose="020B0604030504040204" pitchFamily="50" charset="-128"/>
                      <a:ea typeface="Meiryo UI" panose="020B0604030504040204" pitchFamily="50" charset="-128"/>
                    </a:rPr>
                    <a:t>－</a:t>
                  </a:r>
                  <a:endParaRPr kumimoji="1" lang="ja-JP" altLang="en-US" sz="4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909702" y="1615653"/>
                  <a:ext cx="6138101" cy="1015663"/>
                </a:xfrm>
                <a:prstGeom prst="rect">
                  <a:avLst/>
                </a:prstGeom>
                <a:noFill/>
              </p:spPr>
              <p:txBody>
                <a:bodyPr wrap="square" rtlCol="0">
                  <a:spAutoFit/>
                </a:bodyPr>
                <a:lstStyle/>
                <a:p>
                  <a:r>
                    <a:rPr lang="ja-JP" altLang="en-US" sz="6000" b="1" dirty="0">
                      <a:solidFill>
                        <a:srgbClr val="FF5050"/>
                      </a:solidFill>
                      <a:latin typeface="Meiryo UI" panose="020B0604030504040204" pitchFamily="50" charset="-128"/>
                      <a:ea typeface="Meiryo UI" panose="020B0604030504040204" pitchFamily="50" charset="-128"/>
                    </a:rPr>
                    <a:t>①必要</a:t>
                  </a:r>
                  <a:r>
                    <a:rPr kumimoji="1" lang="ja-JP" altLang="en-US" sz="6000" b="1" dirty="0">
                      <a:solidFill>
                        <a:srgbClr val="FF5050"/>
                      </a:solidFill>
                      <a:latin typeface="Meiryo UI" panose="020B0604030504040204" pitchFamily="50" charset="-128"/>
                      <a:ea typeface="Meiryo UI" panose="020B0604030504040204" pitchFamily="50" charset="-128"/>
                    </a:rPr>
                    <a:t>となるお金</a:t>
                  </a:r>
                </a:p>
              </p:txBody>
            </p:sp>
            <p:sp>
              <p:nvSpPr>
                <p:cNvPr id="16" name="角丸四角形 15"/>
                <p:cNvSpPr/>
                <p:nvPr/>
              </p:nvSpPr>
              <p:spPr>
                <a:xfrm>
                  <a:off x="908291" y="2693651"/>
                  <a:ext cx="7460759" cy="2138394"/>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grpSp>
          <p:grpSp>
            <p:nvGrpSpPr>
              <p:cNvPr id="8" name="グループ化 7"/>
              <p:cNvGrpSpPr/>
              <p:nvPr/>
            </p:nvGrpSpPr>
            <p:grpSpPr>
              <a:xfrm>
                <a:off x="1714495" y="2818968"/>
                <a:ext cx="5848349" cy="1951319"/>
                <a:chOff x="2090266" y="2828309"/>
                <a:chExt cx="4904000" cy="1951319"/>
              </a:xfrm>
            </p:grpSpPr>
            <p:sp>
              <p:nvSpPr>
                <p:cNvPr id="7" name="テキスト ボックス 6"/>
                <p:cNvSpPr txBox="1"/>
                <p:nvPr/>
              </p:nvSpPr>
              <p:spPr>
                <a:xfrm>
                  <a:off x="2090266" y="2828311"/>
                  <a:ext cx="2919126" cy="1754326"/>
                </a:xfrm>
                <a:prstGeom prst="rect">
                  <a:avLst/>
                </a:prstGeom>
                <a:noFill/>
              </p:spPr>
              <p:txBody>
                <a:bodyPr wrap="square" rtlCol="0">
                  <a:spAutoFit/>
                </a:bodyPr>
                <a:lstStyle/>
                <a:p>
                  <a:r>
                    <a:rPr lang="ja-JP" altLang="en-US" sz="3600" dirty="0">
                      <a:solidFill>
                        <a:schemeClr val="bg1"/>
                      </a:solidFill>
                      <a:latin typeface="Meiryo UI" panose="020B0604030504040204" pitchFamily="50" charset="-128"/>
                      <a:ea typeface="Meiryo UI" panose="020B0604030504040204" pitchFamily="50" charset="-128"/>
                    </a:rPr>
                    <a:t>かかった医療費</a:t>
                  </a:r>
                  <a:endParaRPr kumimoji="1" lang="en-US" altLang="ja-JP" sz="3600" dirty="0">
                    <a:solidFill>
                      <a:schemeClr val="bg1"/>
                    </a:solidFill>
                    <a:latin typeface="Meiryo UI" panose="020B0604030504040204" pitchFamily="50" charset="-128"/>
                    <a:ea typeface="Meiryo UI" panose="020B0604030504040204" pitchFamily="50" charset="-128"/>
                  </a:endParaRPr>
                </a:p>
                <a:p>
                  <a:r>
                    <a:rPr lang="ja-JP" altLang="en-US" sz="3600" dirty="0">
                      <a:solidFill>
                        <a:schemeClr val="bg1"/>
                      </a:solidFill>
                      <a:latin typeface="Meiryo UI" panose="020B0604030504040204" pitchFamily="50" charset="-128"/>
                      <a:ea typeface="Meiryo UI" panose="020B0604030504040204" pitchFamily="50" charset="-128"/>
                    </a:rPr>
                    <a:t>その他</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762958" y="2828309"/>
                  <a:ext cx="2231308" cy="1200329"/>
                </a:xfrm>
                <a:prstGeom prst="rect">
                  <a:avLst/>
                </a:prstGeom>
                <a:noFill/>
              </p:spPr>
              <p:txBody>
                <a:bodyPr wrap="square" rtlCol="0">
                  <a:spAutoFit/>
                </a:bodyPr>
                <a:lstStyle/>
                <a:p>
                  <a:pPr algn="r"/>
                  <a:r>
                    <a:rPr kumimoji="1" lang="ja-JP" altLang="en-US" sz="3600" dirty="0">
                      <a:solidFill>
                        <a:schemeClr val="bg1"/>
                      </a:solidFill>
                      <a:latin typeface="Meiryo UI" panose="020B0604030504040204" pitchFamily="50" charset="-128"/>
                      <a:ea typeface="Meiryo UI" panose="020B0604030504040204" pitchFamily="50" charset="-128"/>
                    </a:rPr>
                    <a:t>約</a:t>
                  </a:r>
                  <a:r>
                    <a:rPr kumimoji="1" lang="en-US" altLang="ja-JP" sz="3600" dirty="0">
                      <a:solidFill>
                        <a:schemeClr val="bg1"/>
                      </a:solidFill>
                      <a:latin typeface="Meiryo UI" panose="020B0604030504040204" pitchFamily="50" charset="-128"/>
                      <a:ea typeface="Meiryo UI" panose="020B0604030504040204" pitchFamily="50" charset="-128"/>
                    </a:rPr>
                    <a:t>180</a:t>
                  </a:r>
                  <a:r>
                    <a:rPr kumimoji="1" lang="ja-JP" altLang="en-US" sz="3600" dirty="0">
                      <a:solidFill>
                        <a:schemeClr val="bg1"/>
                      </a:solidFill>
                      <a:latin typeface="Meiryo UI" panose="020B0604030504040204" pitchFamily="50" charset="-128"/>
                      <a:ea typeface="Meiryo UI" panose="020B0604030504040204" pitchFamily="50" charset="-128"/>
                    </a:rPr>
                    <a:t>万円</a:t>
                  </a:r>
                  <a:endParaRPr kumimoji="1" lang="en-US" altLang="ja-JP" sz="3600" dirty="0">
                    <a:solidFill>
                      <a:schemeClr val="bg1"/>
                    </a:solidFill>
                    <a:latin typeface="Meiryo UI" panose="020B0604030504040204" pitchFamily="50" charset="-128"/>
                    <a:ea typeface="Meiryo UI" panose="020B0604030504040204" pitchFamily="50" charset="-128"/>
                  </a:endParaRPr>
                </a:p>
                <a:p>
                  <a:pPr algn="r"/>
                  <a:r>
                    <a:rPr lang="ja-JP" altLang="en-US" sz="3600" dirty="0">
                      <a:solidFill>
                        <a:schemeClr val="bg1"/>
                      </a:solidFill>
                      <a:latin typeface="Meiryo UI" panose="020B0604030504040204" pitchFamily="50" charset="-128"/>
                      <a:ea typeface="Meiryo UI" panose="020B0604030504040204" pitchFamily="50" charset="-128"/>
                    </a:rPr>
                    <a:t>約</a:t>
                  </a:r>
                  <a:r>
                    <a:rPr lang="en-US" altLang="ja-JP" sz="3600" dirty="0">
                      <a:solidFill>
                        <a:schemeClr val="bg1"/>
                      </a:solidFill>
                      <a:latin typeface="Meiryo UI" panose="020B0604030504040204" pitchFamily="50" charset="-128"/>
                      <a:ea typeface="Meiryo UI" panose="020B0604030504040204" pitchFamily="50" charset="-128"/>
                    </a:rPr>
                    <a:t>8</a:t>
                  </a:r>
                  <a:r>
                    <a:rPr lang="ja-JP" altLang="en-US" sz="3600" dirty="0">
                      <a:solidFill>
                        <a:schemeClr val="bg1"/>
                      </a:solidFill>
                      <a:latin typeface="Meiryo UI" panose="020B0604030504040204" pitchFamily="50" charset="-128"/>
                      <a:ea typeface="Meiryo UI" panose="020B0604030504040204" pitchFamily="50" charset="-128"/>
                    </a:rPr>
                    <a:t>万円</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090266" y="4133297"/>
                  <a:ext cx="291912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合計</a:t>
                  </a:r>
                </a:p>
              </p:txBody>
            </p:sp>
            <p:sp>
              <p:nvSpPr>
                <p:cNvPr id="20" name="テキスト ボックス 19"/>
                <p:cNvSpPr txBox="1"/>
                <p:nvPr/>
              </p:nvSpPr>
              <p:spPr>
                <a:xfrm>
                  <a:off x="4762958" y="4133296"/>
                  <a:ext cx="2217905" cy="646331"/>
                </a:xfrm>
                <a:prstGeom prst="rect">
                  <a:avLst/>
                </a:prstGeom>
                <a:noFill/>
              </p:spPr>
              <p:txBody>
                <a:bodyPr wrap="square" rtlCol="0">
                  <a:spAutoFit/>
                </a:bodyPr>
                <a:lstStyle/>
                <a:p>
                  <a:pPr algn="r"/>
                  <a:r>
                    <a:rPr kumimoji="1" lang="ja-JP" altLang="en-US" sz="3600" b="1" u="sng" dirty="0">
                      <a:solidFill>
                        <a:schemeClr val="bg1"/>
                      </a:solidFill>
                      <a:latin typeface="Meiryo UI" panose="020B0604030504040204" pitchFamily="50" charset="-128"/>
                      <a:ea typeface="Meiryo UI" panose="020B0604030504040204" pitchFamily="50" charset="-128"/>
                    </a:rPr>
                    <a:t>約</a:t>
                  </a:r>
                  <a:r>
                    <a:rPr kumimoji="1" lang="en-US" altLang="ja-JP" sz="3600" b="1" u="sng" dirty="0">
                      <a:solidFill>
                        <a:schemeClr val="bg1"/>
                      </a:solidFill>
                      <a:latin typeface="Meiryo UI" panose="020B0604030504040204" pitchFamily="50" charset="-128"/>
                      <a:ea typeface="Meiryo UI" panose="020B0604030504040204" pitchFamily="50" charset="-128"/>
                    </a:rPr>
                    <a:t>188</a:t>
                  </a:r>
                  <a:r>
                    <a:rPr lang="ja-JP" altLang="en-US" sz="3600" b="1" u="sng" dirty="0">
                      <a:solidFill>
                        <a:schemeClr val="bg1"/>
                      </a:solidFill>
                      <a:latin typeface="Meiryo UI" panose="020B0604030504040204" pitchFamily="50" charset="-128"/>
                      <a:ea typeface="Meiryo UI" panose="020B0604030504040204" pitchFamily="50" charset="-128"/>
                    </a:rPr>
                    <a:t>万円</a:t>
                  </a:r>
                  <a:endParaRPr kumimoji="1" lang="ja-JP" altLang="en-US" sz="3600" b="1" u="sng" dirty="0">
                    <a:solidFill>
                      <a:schemeClr val="bg1"/>
                    </a:solidFill>
                    <a:latin typeface="Meiryo UI" panose="020B0604030504040204" pitchFamily="50" charset="-128"/>
                    <a:ea typeface="Meiryo UI" panose="020B0604030504040204" pitchFamily="50" charset="-128"/>
                  </a:endParaRPr>
                </a:p>
              </p:txBody>
            </p:sp>
          </p:grpSp>
          <p:sp>
            <p:nvSpPr>
              <p:cNvPr id="48" name="テキスト ボックス 47"/>
              <p:cNvSpPr txBox="1"/>
              <p:nvPr/>
            </p:nvSpPr>
            <p:spPr>
              <a:xfrm>
                <a:off x="205065" y="5475108"/>
                <a:ext cx="3965397" cy="1200329"/>
              </a:xfrm>
              <a:prstGeom prst="rect">
                <a:avLst/>
              </a:prstGeom>
              <a:noFill/>
            </p:spPr>
            <p:txBody>
              <a:bodyPr wrap="square" rtlCol="0">
                <a:spAutoFit/>
              </a:bodyPr>
              <a:lstStyle/>
              <a:p>
                <a:r>
                  <a:rPr lang="en-US" altLang="ja-JP" sz="2400" dirty="0">
                    <a:solidFill>
                      <a:srgbClr val="17375E"/>
                    </a:solidFill>
                    <a:latin typeface="Meiryo UI" panose="020B0604030504040204" pitchFamily="50" charset="-128"/>
                    <a:ea typeface="Meiryo UI" panose="020B0604030504040204" pitchFamily="50" charset="-128"/>
                  </a:rPr>
                  <a:t>※</a:t>
                </a:r>
                <a:r>
                  <a:rPr lang="ja-JP" altLang="en-US" sz="2400" dirty="0">
                    <a:solidFill>
                      <a:srgbClr val="17375E"/>
                    </a:solidFill>
                    <a:latin typeface="Meiryo UI" panose="020B0604030504040204" pitchFamily="50" charset="-128"/>
                    <a:ea typeface="Meiryo UI" panose="020B0604030504040204" pitchFamily="50" charset="-128"/>
                  </a:rPr>
                  <a:t>その他・・・入院中の衣類・日用品やお見舞いに来た家族の交通費・食費等</a:t>
                </a:r>
                <a:endParaRPr lang="en-US" altLang="ja-JP" sz="2400" dirty="0">
                  <a:solidFill>
                    <a:srgbClr val="17375E"/>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561347" y="5157933"/>
                <a:ext cx="5268288" cy="4924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生命保険文化センター「医療保障ガイド」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cxnSp>
          <p:nvCxnSpPr>
            <p:cNvPr id="23" name="直線コネクタ 22">
              <a:extLst>
                <a:ext uri="{FF2B5EF4-FFF2-40B4-BE49-F238E27FC236}">
                  <a16:creationId xmlns:a16="http://schemas.microsoft.com/office/drawing/2014/main" id="{EED98C7C-80C2-4B91-9A37-1AC965C6C72F}"/>
                </a:ext>
              </a:extLst>
            </p:cNvPr>
            <p:cNvCxnSpPr>
              <a:cxnSpLocks/>
            </p:cNvCxnSpPr>
            <p:nvPr/>
          </p:nvCxnSpPr>
          <p:spPr>
            <a:xfrm flipV="1">
              <a:off x="1569396" y="4033132"/>
              <a:ext cx="6279204" cy="3912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 name="スライド番号プレースホルダー 8">
            <a:extLst>
              <a:ext uri="{FF2B5EF4-FFF2-40B4-BE49-F238E27FC236}">
                <a16:creationId xmlns:a16="http://schemas.microsoft.com/office/drawing/2014/main" id="{10BAEA1A-4757-4470-A169-E4894A0009A5}"/>
              </a:ext>
            </a:extLst>
          </p:cNvPr>
          <p:cNvSpPr>
            <a:spLocks noGrp="1"/>
          </p:cNvSpPr>
          <p:nvPr>
            <p:ph type="sldNum" sz="quarter" idx="12"/>
          </p:nvPr>
        </p:nvSpPr>
        <p:spPr/>
        <p:txBody>
          <a:bodyPr/>
          <a:lstStyle/>
          <a:p>
            <a:fld id="{E1D7E502-7D6F-49F2-8D91-33EB17385912}" type="slidenum">
              <a:rPr lang="ja-JP" altLang="en-US" smtClean="0"/>
              <a:pPr/>
              <a:t>21</a:t>
            </a:fld>
            <a:endParaRPr lang="ja-JP" altLang="en-US" dirty="0"/>
          </a:p>
        </p:txBody>
      </p:sp>
    </p:spTree>
    <p:extLst>
      <p:ext uri="{BB962C8B-B14F-4D97-AF65-F5344CB8AC3E}">
        <p14:creationId xmlns:p14="http://schemas.microsoft.com/office/powerpoint/2010/main" val="179009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69896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②入ってくるお金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258348" y="5137828"/>
            <a:ext cx="8714201" cy="1754326"/>
          </a:xfrm>
          <a:prstGeom prst="rect">
            <a:avLst/>
          </a:prstGeom>
          <a:noFill/>
        </p:spPr>
        <p:txBody>
          <a:bodyPr wrap="square" rtlCol="0">
            <a:spAutoFit/>
          </a:bodyPr>
          <a:lstStyle/>
          <a:p>
            <a:r>
              <a:rPr lang="ja-JP" altLang="en-US" sz="3600" b="1" dirty="0">
                <a:solidFill>
                  <a:srgbClr val="17375E"/>
                </a:solidFill>
                <a:latin typeface="Meiryo UI" panose="020B0604030504040204" pitchFamily="50" charset="-128"/>
                <a:ea typeface="Meiryo UI" panose="020B0604030504040204" pitchFamily="50" charset="-128"/>
              </a:rPr>
              <a:t>ケガや病気で入院したときには、国などから受けられる公的保障として、</a:t>
            </a:r>
            <a:r>
              <a:rPr lang="ja-JP" altLang="en-US" sz="3600" b="1" dirty="0">
                <a:solidFill>
                  <a:srgbClr val="FF0000"/>
                </a:solidFill>
                <a:latin typeface="Meiryo UI" panose="020B0604030504040204" pitchFamily="50" charset="-128"/>
                <a:ea typeface="Meiryo UI" panose="020B0604030504040204" pitchFamily="50" charset="-128"/>
              </a:rPr>
              <a:t>「公的医療保険」</a:t>
            </a:r>
            <a:r>
              <a:rPr lang="ja-JP" altLang="en-US" sz="3600" b="1" dirty="0">
                <a:solidFill>
                  <a:srgbClr val="17375E"/>
                </a:solidFill>
                <a:latin typeface="Meiryo UI" panose="020B0604030504040204" pitchFamily="50" charset="-128"/>
                <a:ea typeface="Meiryo UI" panose="020B0604030504040204" pitchFamily="50" charset="-128"/>
              </a:rPr>
              <a:t>があります。</a:t>
            </a:r>
            <a:endParaRPr lang="en-US" altLang="ja-JP" sz="3600" b="1" dirty="0">
              <a:solidFill>
                <a:srgbClr val="17375E"/>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6951BDB4-F929-46C3-8B2D-526CC9614D61}"/>
              </a:ext>
            </a:extLst>
          </p:cNvPr>
          <p:cNvGrpSpPr/>
          <p:nvPr/>
        </p:nvGrpSpPr>
        <p:grpSpPr>
          <a:xfrm>
            <a:off x="445031" y="807450"/>
            <a:ext cx="9288488" cy="4398787"/>
            <a:chOff x="342900" y="807450"/>
            <a:chExt cx="9288488" cy="4398787"/>
          </a:xfrm>
        </p:grpSpPr>
        <p:sp>
          <p:nvSpPr>
            <p:cNvPr id="22" name="角丸四角形 21"/>
            <p:cNvSpPr/>
            <p:nvPr/>
          </p:nvSpPr>
          <p:spPr>
            <a:xfrm>
              <a:off x="342900" y="1121128"/>
              <a:ext cx="8420100" cy="3562073"/>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592031" y="807450"/>
              <a:ext cx="931403" cy="868578"/>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2061174" y="1120857"/>
              <a:ext cx="5842847" cy="1015663"/>
            </a:xfrm>
            <a:prstGeom prst="rect">
              <a:avLst/>
            </a:prstGeom>
            <a:noFill/>
          </p:spPr>
          <p:txBody>
            <a:bodyPr wrap="square" rtlCol="0">
              <a:spAutoFit/>
            </a:bodyPr>
            <a:lstStyle/>
            <a:p>
              <a:r>
                <a:rPr kumimoji="1" lang="ja-JP" altLang="en-US" sz="6000" b="1" dirty="0">
                  <a:solidFill>
                    <a:schemeClr val="accent1">
                      <a:lumMod val="75000"/>
                    </a:schemeClr>
                  </a:solidFill>
                  <a:latin typeface="Meiryo UI" panose="020B0604030504040204" pitchFamily="50" charset="-128"/>
                  <a:ea typeface="Meiryo UI" panose="020B0604030504040204" pitchFamily="50" charset="-128"/>
                </a:rPr>
                <a:t>②入ってくるお金</a:t>
              </a:r>
            </a:p>
          </p:txBody>
        </p:sp>
        <p:sp>
          <p:nvSpPr>
            <p:cNvPr id="25" name="角丸四角形 24"/>
            <p:cNvSpPr/>
            <p:nvPr/>
          </p:nvSpPr>
          <p:spPr>
            <a:xfrm>
              <a:off x="895351" y="2178014"/>
              <a:ext cx="7477125" cy="2260635"/>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33449" y="2261002"/>
              <a:ext cx="4049149" cy="1200329"/>
            </a:xfrm>
            <a:prstGeom prst="rect">
              <a:avLst/>
            </a:prstGeom>
            <a:noFill/>
          </p:spPr>
          <p:txBody>
            <a:bodyPr wrap="square" rtlCol="0">
              <a:spAutoFit/>
            </a:bodyPr>
            <a:lstStyle/>
            <a:p>
              <a:pPr algn="ctr"/>
              <a:r>
                <a:rPr lang="ja-JP" altLang="en-US" sz="3600" dirty="0">
                  <a:solidFill>
                    <a:schemeClr val="bg1"/>
                  </a:solidFill>
                  <a:latin typeface="Meiryo UI" panose="020B0604030504040204" pitchFamily="50" charset="-128"/>
                  <a:ea typeface="Meiryo UI" panose="020B0604030504040204" pitchFamily="50" charset="-128"/>
                </a:rPr>
                <a:t>公的保障</a:t>
              </a:r>
              <a:endParaRPr lang="en-US" altLang="ja-JP" sz="3600" dirty="0">
                <a:solidFill>
                  <a:schemeClr val="bg1"/>
                </a:solidFill>
                <a:latin typeface="Meiryo UI" panose="020B0604030504040204" pitchFamily="50" charset="-128"/>
                <a:ea typeface="Meiryo UI" panose="020B0604030504040204" pitchFamily="50" charset="-128"/>
              </a:endParaRPr>
            </a:p>
            <a:p>
              <a:pPr algn="ctr"/>
              <a:r>
                <a:rPr kumimoji="1" lang="ja-JP" altLang="en-US" sz="3600" dirty="0">
                  <a:solidFill>
                    <a:schemeClr val="bg1"/>
                  </a:solidFill>
                  <a:latin typeface="Meiryo UI" panose="020B0604030504040204" pitchFamily="50" charset="-128"/>
                  <a:ea typeface="Meiryo UI" panose="020B0604030504040204" pitchFamily="50" charset="-128"/>
                </a:rPr>
                <a:t>（公的医療保険）</a:t>
              </a:r>
            </a:p>
          </p:txBody>
        </p:sp>
        <p:sp>
          <p:nvSpPr>
            <p:cNvPr id="27" name="テキスト ボックス 26"/>
            <p:cNvSpPr txBox="1"/>
            <p:nvPr/>
          </p:nvSpPr>
          <p:spPr>
            <a:xfrm>
              <a:off x="4788671" y="2629262"/>
              <a:ext cx="2688454" cy="646331"/>
            </a:xfrm>
            <a:prstGeom prst="rect">
              <a:avLst/>
            </a:prstGeom>
            <a:noFill/>
          </p:spPr>
          <p:txBody>
            <a:bodyPr wrap="square" rtlCol="0">
              <a:spAutoFit/>
            </a:bodyPr>
            <a:lstStyle/>
            <a:p>
              <a:pPr algn="r"/>
              <a:r>
                <a:rPr kumimoji="1" lang="ja-JP" altLang="en-US" sz="3600" dirty="0">
                  <a:solidFill>
                    <a:schemeClr val="bg1"/>
                  </a:solidFill>
                  <a:latin typeface="Meiryo UI" panose="020B0604030504040204" pitchFamily="50" charset="-128"/>
                  <a:ea typeface="Meiryo UI" panose="020B0604030504040204" pitchFamily="50" charset="-128"/>
                </a:rPr>
                <a:t>約</a:t>
              </a:r>
              <a:r>
                <a:rPr kumimoji="1" lang="en-US" altLang="ja-JP" sz="3600" dirty="0">
                  <a:solidFill>
                    <a:schemeClr val="bg1"/>
                  </a:solidFill>
                  <a:latin typeface="Meiryo UI" panose="020B0604030504040204" pitchFamily="50" charset="-128"/>
                  <a:ea typeface="Meiryo UI" panose="020B0604030504040204" pitchFamily="50" charset="-128"/>
                </a:rPr>
                <a:t>168</a:t>
              </a:r>
              <a:r>
                <a:rPr kumimoji="1" lang="ja-JP" altLang="en-US" sz="3600" dirty="0">
                  <a:solidFill>
                    <a:schemeClr val="bg1"/>
                  </a:solidFill>
                  <a:latin typeface="Meiryo UI" panose="020B0604030504040204" pitchFamily="50" charset="-128"/>
                  <a:ea typeface="Meiryo UI" panose="020B0604030504040204" pitchFamily="50" charset="-128"/>
                </a:rPr>
                <a:t>万円</a:t>
              </a:r>
            </a:p>
          </p:txBody>
        </p:sp>
        <p:cxnSp>
          <p:nvCxnSpPr>
            <p:cNvPr id="28" name="直線コネクタ 27"/>
            <p:cNvCxnSpPr>
              <a:cxnSpLocks/>
            </p:cNvCxnSpPr>
            <p:nvPr/>
          </p:nvCxnSpPr>
          <p:spPr>
            <a:xfrm flipV="1">
              <a:off x="1352550" y="3523732"/>
              <a:ext cx="6372225" cy="2328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2115979" y="3654412"/>
              <a:ext cx="291912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合計</a:t>
              </a:r>
            </a:p>
          </p:txBody>
        </p:sp>
        <p:sp>
          <p:nvSpPr>
            <p:cNvPr id="30" name="テキスト ボックス 29"/>
            <p:cNvSpPr txBox="1"/>
            <p:nvPr/>
          </p:nvSpPr>
          <p:spPr>
            <a:xfrm>
              <a:off x="4755333" y="3658025"/>
              <a:ext cx="2755129" cy="646331"/>
            </a:xfrm>
            <a:prstGeom prst="rect">
              <a:avLst/>
            </a:prstGeom>
            <a:noFill/>
          </p:spPr>
          <p:txBody>
            <a:bodyPr wrap="square" rtlCol="0">
              <a:spAutoFit/>
            </a:bodyPr>
            <a:lstStyle/>
            <a:p>
              <a:pPr algn="r"/>
              <a:r>
                <a:rPr kumimoji="1" lang="ja-JP" altLang="en-US" sz="3600" b="1" u="sng" dirty="0">
                  <a:solidFill>
                    <a:schemeClr val="bg1"/>
                  </a:solidFill>
                  <a:latin typeface="Meiryo UI" panose="020B0604030504040204" pitchFamily="50" charset="-128"/>
                  <a:ea typeface="Meiryo UI" panose="020B0604030504040204" pitchFamily="50" charset="-128"/>
                </a:rPr>
                <a:t>約</a:t>
              </a:r>
              <a:r>
                <a:rPr kumimoji="1" lang="en-US" altLang="ja-JP" sz="3600" b="1" u="sng" dirty="0">
                  <a:solidFill>
                    <a:schemeClr val="bg1"/>
                  </a:solidFill>
                  <a:latin typeface="Meiryo UI" panose="020B0604030504040204" pitchFamily="50" charset="-128"/>
                  <a:ea typeface="Meiryo UI" panose="020B0604030504040204" pitchFamily="50" charset="-128"/>
                </a:rPr>
                <a:t>168</a:t>
              </a:r>
              <a:r>
                <a:rPr lang="ja-JP" altLang="en-US" sz="3600" b="1" u="sng" dirty="0">
                  <a:solidFill>
                    <a:schemeClr val="bg1"/>
                  </a:solidFill>
                  <a:latin typeface="Meiryo UI" panose="020B0604030504040204" pitchFamily="50" charset="-128"/>
                  <a:ea typeface="Meiryo UI" panose="020B0604030504040204" pitchFamily="50" charset="-128"/>
                </a:rPr>
                <a:t>万円</a:t>
              </a:r>
              <a:endParaRPr kumimoji="1" lang="ja-JP" altLang="en-US" sz="3600" b="1" u="sng"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828185" y="4713794"/>
              <a:ext cx="580320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生命保険文化センター「医療保障ガイド」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sp>
        <p:nvSpPr>
          <p:cNvPr id="3" name="スライド番号プレースホルダー 2">
            <a:extLst>
              <a:ext uri="{FF2B5EF4-FFF2-40B4-BE49-F238E27FC236}">
                <a16:creationId xmlns:a16="http://schemas.microsoft.com/office/drawing/2014/main" id="{69E2E8CE-546E-4E50-B9A7-125107C33349}"/>
              </a:ext>
            </a:extLst>
          </p:cNvPr>
          <p:cNvSpPr>
            <a:spLocks noGrp="1"/>
          </p:cNvSpPr>
          <p:nvPr>
            <p:ph type="sldNum" sz="quarter" idx="12"/>
          </p:nvPr>
        </p:nvSpPr>
        <p:spPr/>
        <p:txBody>
          <a:bodyPr/>
          <a:lstStyle/>
          <a:p>
            <a:fld id="{E1D7E502-7D6F-49F2-8D91-33EB17385912}" type="slidenum">
              <a:rPr lang="ja-JP" altLang="en-US" smtClean="0"/>
              <a:pPr/>
              <a:t>22</a:t>
            </a:fld>
            <a:endParaRPr lang="ja-JP" altLang="en-US" dirty="0"/>
          </a:p>
        </p:txBody>
      </p:sp>
    </p:spTree>
    <p:extLst>
      <p:ext uri="{BB962C8B-B14F-4D97-AF65-F5344CB8AC3E}">
        <p14:creationId xmlns:p14="http://schemas.microsoft.com/office/powerpoint/2010/main" val="24006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292350D-C4E7-40A1-A060-1D9F48DA2ED6}"/>
              </a:ext>
            </a:extLst>
          </p:cNvPr>
          <p:cNvGrpSpPr/>
          <p:nvPr/>
        </p:nvGrpSpPr>
        <p:grpSpPr>
          <a:xfrm>
            <a:off x="826998" y="5373227"/>
            <a:ext cx="7086404" cy="1312814"/>
            <a:chOff x="1346527" y="5320394"/>
            <a:chExt cx="7086404" cy="1312814"/>
          </a:xfrm>
        </p:grpSpPr>
        <p:sp>
          <p:nvSpPr>
            <p:cNvPr id="38" name="角丸四角形 37"/>
            <p:cNvSpPr/>
            <p:nvPr/>
          </p:nvSpPr>
          <p:spPr>
            <a:xfrm>
              <a:off x="2284540" y="5320394"/>
              <a:ext cx="5945060" cy="1312814"/>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等号 44"/>
            <p:cNvSpPr/>
            <p:nvPr/>
          </p:nvSpPr>
          <p:spPr>
            <a:xfrm>
              <a:off x="1346527" y="57900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2300411" y="5409632"/>
              <a:ext cx="6132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accent3">
                      <a:lumMod val="50000"/>
                    </a:schemeClr>
                  </a:solidFill>
                  <a:latin typeface="Meiryo UI" panose="020B0604030504040204" pitchFamily="50" charset="-128"/>
                  <a:ea typeface="Meiryo UI" panose="020B0604030504040204" pitchFamily="50" charset="-128"/>
                </a:rPr>
                <a:t>③自分で準備する必要があるお金</a:t>
              </a:r>
              <a:endParaRPr kumimoji="1" lang="ja-JP" altLang="en-US" sz="32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grpSp>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6400" y="32401"/>
            <a:ext cx="9043030" cy="7236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③</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自分で準備する必要があるお金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39" name="グループ化 38"/>
          <p:cNvGrpSpPr/>
          <p:nvPr/>
        </p:nvGrpSpPr>
        <p:grpSpPr>
          <a:xfrm>
            <a:off x="108080" y="2638424"/>
            <a:ext cx="3819526" cy="2543176"/>
            <a:chOff x="266699" y="1381124"/>
            <a:chExt cx="3819526" cy="2543176"/>
          </a:xfrm>
        </p:grpSpPr>
        <p:sp>
          <p:nvSpPr>
            <p:cNvPr id="3" name="角丸四角形 2"/>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楕円 3"/>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6" name="テキスト ボックス 5"/>
            <p:cNvSpPr txBox="1"/>
            <p:nvPr/>
          </p:nvSpPr>
          <p:spPr>
            <a:xfrm>
              <a:off x="747449" y="1616641"/>
              <a:ext cx="3162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①必要となるお金</a:t>
              </a:r>
            </a:p>
          </p:txBody>
        </p:sp>
        <p:sp>
          <p:nvSpPr>
            <p:cNvPr id="16" name="角丸四角形 15"/>
            <p:cNvSpPr/>
            <p:nvPr/>
          </p:nvSpPr>
          <p:spPr>
            <a:xfrm>
              <a:off x="666750" y="2287142"/>
              <a:ext cx="3162300" cy="1418083"/>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747449" y="2409825"/>
              <a:ext cx="18052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かかった医療費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17" name="テキスト ボックス 16"/>
            <p:cNvSpPr txBox="1"/>
            <p:nvPr/>
          </p:nvSpPr>
          <p:spPr>
            <a:xfrm>
              <a:off x="2400300" y="2409824"/>
              <a:ext cx="1371601"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180</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18" name="直線コネクタ 17"/>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7474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20" name="テキスト ボックス 19"/>
            <p:cNvSpPr txBox="1"/>
            <p:nvPr/>
          </p:nvSpPr>
          <p:spPr>
            <a:xfrm>
              <a:off x="2400300" y="3275230"/>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grpSp>
        <p:nvGrpSpPr>
          <p:cNvPr id="40" name="グループ化 39"/>
          <p:cNvGrpSpPr/>
          <p:nvPr/>
        </p:nvGrpSpPr>
        <p:grpSpPr>
          <a:xfrm>
            <a:off x="5013455" y="2638424"/>
            <a:ext cx="3819526" cy="2543176"/>
            <a:chOff x="4724399" y="1381124"/>
            <a:chExt cx="3819526" cy="2543176"/>
          </a:xfrm>
        </p:grpSpPr>
        <p:sp>
          <p:nvSpPr>
            <p:cNvPr id="29" name="角丸四角形 28"/>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楕円 29"/>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31" name="テキスト ボックス 30"/>
            <p:cNvSpPr txBox="1"/>
            <p:nvPr/>
          </p:nvSpPr>
          <p:spPr>
            <a:xfrm>
              <a:off x="5353049" y="1580357"/>
              <a:ext cx="30099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②入ってくるお金</a:t>
              </a:r>
            </a:p>
          </p:txBody>
        </p:sp>
        <p:sp>
          <p:nvSpPr>
            <p:cNvPr id="32" name="角丸四角形 31"/>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テキスト ボックス 32"/>
            <p:cNvSpPr txBox="1"/>
            <p:nvPr/>
          </p:nvSpPr>
          <p:spPr>
            <a:xfrm>
              <a:off x="5133094" y="2386764"/>
              <a:ext cx="18859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社会保険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「公的医療保険」</a:t>
              </a:r>
            </a:p>
          </p:txBody>
        </p:sp>
        <p:sp>
          <p:nvSpPr>
            <p:cNvPr id="34" name="テキスト ボックス 33"/>
            <p:cNvSpPr txBox="1"/>
            <p:nvPr/>
          </p:nvSpPr>
          <p:spPr>
            <a:xfrm>
              <a:off x="6858000" y="2562224"/>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35" name="直線コネクタ 34"/>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52051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37" name="テキスト ボックス 36"/>
            <p:cNvSpPr txBox="1"/>
            <p:nvPr/>
          </p:nvSpPr>
          <p:spPr>
            <a:xfrm>
              <a:off x="6858000" y="3275230"/>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cxnSp>
        <p:nvCxnSpPr>
          <p:cNvPr id="43" name="直線コネクタ 42"/>
          <p:cNvCxnSpPr/>
          <p:nvPr/>
        </p:nvCxnSpPr>
        <p:spPr>
          <a:xfrm flipV="1">
            <a:off x="4137156" y="4000500"/>
            <a:ext cx="752475" cy="1021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3246982" y="5740400"/>
            <a:ext cx="353294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6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20</a:t>
            </a:r>
            <a:r>
              <a:rPr kumimoji="1" lang="ja-JP" altLang="en-US" sz="4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p>
        </p:txBody>
      </p:sp>
      <p:sp>
        <p:nvSpPr>
          <p:cNvPr id="48" name="テキスト ボックス 47"/>
          <p:cNvSpPr txBox="1"/>
          <p:nvPr/>
        </p:nvSpPr>
        <p:spPr>
          <a:xfrm>
            <a:off x="108080" y="864396"/>
            <a:ext cx="56781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17375E"/>
                </a:solidFill>
                <a:effectLst/>
                <a:uLnTx/>
                <a:uFillTx/>
                <a:latin typeface="Meiryo UI" panose="020B0604030504040204" pitchFamily="50" charset="-128"/>
                <a:ea typeface="Meiryo UI" panose="020B0604030504040204" pitchFamily="50" charset="-128"/>
                <a:cs typeface="+mn-cs"/>
              </a:rPr>
              <a:t>「必要となるお金」から「入ってくるお金」を差し引いた金額が自分で「準備する必要があるお金」。</a:t>
            </a:r>
            <a:endParaRPr kumimoji="1" lang="en-US" altLang="ja-JP" sz="3200" b="0" i="0" u="none" strike="noStrike" kern="1200" cap="none" spc="0" normalizeH="0" baseline="0" noProof="0" dirty="0">
              <a:ln>
                <a:noFill/>
              </a:ln>
              <a:solidFill>
                <a:srgbClr val="17375E"/>
              </a:solidFill>
              <a:effectLst/>
              <a:uLnTx/>
              <a:uFillTx/>
              <a:latin typeface="Meiryo UI" panose="020B0604030504040204" pitchFamily="50" charset="-128"/>
              <a:ea typeface="Meiryo UI" panose="020B0604030504040204" pitchFamily="50" charset="-128"/>
              <a:cs typeface="+mn-cs"/>
            </a:endParaRPr>
          </a:p>
        </p:txBody>
      </p:sp>
      <p:pic>
        <p:nvPicPr>
          <p:cNvPr id="49" name="図 48"/>
          <p:cNvPicPr>
            <a:picLocks noChangeAspect="1"/>
          </p:cNvPicPr>
          <p:nvPr/>
        </p:nvPicPr>
        <p:blipFill>
          <a:blip r:embed="rId2"/>
          <a:stretch>
            <a:fillRect/>
          </a:stretch>
        </p:blipFill>
        <p:spPr>
          <a:xfrm>
            <a:off x="5842591" y="1261590"/>
            <a:ext cx="3250169" cy="1223698"/>
          </a:xfrm>
          <a:prstGeom prst="rect">
            <a:avLst/>
          </a:prstGeom>
        </p:spPr>
      </p:pic>
      <p:sp>
        <p:nvSpPr>
          <p:cNvPr id="8" name="スライド番号プレースホルダー 7">
            <a:extLst>
              <a:ext uri="{FF2B5EF4-FFF2-40B4-BE49-F238E27FC236}">
                <a16:creationId xmlns:a16="http://schemas.microsoft.com/office/drawing/2014/main" id="{FDDBB0FE-B153-4A82-9428-402646D6C9A2}"/>
              </a:ext>
            </a:extLst>
          </p:cNvPr>
          <p:cNvSpPr>
            <a:spLocks noGrp="1"/>
          </p:cNvSpPr>
          <p:nvPr>
            <p:ph type="sldNum" sz="quarter" idx="12"/>
          </p:nvPr>
        </p:nvSpPr>
        <p:spPr/>
        <p:txBody>
          <a:bodyPr/>
          <a:lstStyle/>
          <a:p>
            <a:fld id="{E1D7E502-7D6F-49F2-8D91-33EB17385912}" type="slidenum">
              <a:rPr lang="ja-JP" altLang="en-US" smtClean="0"/>
              <a:pPr/>
              <a:t>23</a:t>
            </a:fld>
            <a:endParaRPr lang="ja-JP" altLang="en-US" dirty="0"/>
          </a:p>
        </p:txBody>
      </p:sp>
    </p:spTree>
    <p:extLst>
      <p:ext uri="{BB962C8B-B14F-4D97-AF65-F5344CB8AC3E}">
        <p14:creationId xmlns:p14="http://schemas.microsoft.com/office/powerpoint/2010/main" val="263048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折れ線グラフ&#10;&#10;自動的に生成された説明">
            <a:extLst>
              <a:ext uri="{FF2B5EF4-FFF2-40B4-BE49-F238E27FC236}">
                <a16:creationId xmlns:a16="http://schemas.microsoft.com/office/drawing/2014/main" id="{B454F044-889B-EEBF-AC7D-CBEB971C0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73" y="759226"/>
            <a:ext cx="7478227" cy="4813498"/>
          </a:xfrm>
          <a:prstGeom prst="rect">
            <a:avLst/>
          </a:prstGeom>
        </p:spPr>
      </p:pic>
      <p:sp>
        <p:nvSpPr>
          <p:cNvPr id="9" name="正方形/長方形 8"/>
          <p:cNvSpPr/>
          <p:nvPr/>
        </p:nvSpPr>
        <p:spPr>
          <a:xfrm>
            <a:off x="-1" y="0"/>
            <a:ext cx="9144000" cy="716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5598217" y="6585461"/>
            <a:ext cx="4886974"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雇用形態、性、年齢階級別賃金（千円単位）</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5535" y="6601588"/>
            <a:ext cx="3236898"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4</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white">
          <a:xfrm>
            <a:off x="426382" y="134039"/>
            <a:ext cx="4402794" cy="584775"/>
          </a:xfrm>
          <a:prstGeom prst="rect">
            <a:avLst/>
          </a:prstGeom>
          <a:noFill/>
        </p:spPr>
        <p:txBody>
          <a:bodyPr wrap="square" rtlCol="0">
            <a:spAutoFit/>
          </a:bodyPr>
          <a:lstStyle/>
          <a:p>
            <a:r>
              <a:rPr kumimoji="1"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月額の給与について</a:t>
            </a:r>
            <a:endParaRPr kumimoji="1"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a:extLst>
              <a:ext uri="{FF2B5EF4-FFF2-40B4-BE49-F238E27FC236}">
                <a16:creationId xmlns:a16="http://schemas.microsoft.com/office/drawing/2014/main" id="{4C031616-626B-420B-B9F7-B2926CEE5860}"/>
              </a:ext>
            </a:extLst>
          </p:cNvPr>
          <p:cNvGrpSpPr/>
          <p:nvPr/>
        </p:nvGrpSpPr>
        <p:grpSpPr>
          <a:xfrm>
            <a:off x="755447" y="4538444"/>
            <a:ext cx="8001407" cy="2090725"/>
            <a:chOff x="2148422" y="4477979"/>
            <a:chExt cx="9460252" cy="1990774"/>
          </a:xfrm>
        </p:grpSpPr>
        <p:cxnSp>
          <p:nvCxnSpPr>
            <p:cNvPr id="17" name="直線矢印コネクタ 16">
              <a:extLst>
                <a:ext uri="{FF2B5EF4-FFF2-40B4-BE49-F238E27FC236}">
                  <a16:creationId xmlns:a16="http://schemas.microsoft.com/office/drawing/2014/main" id="{82F6791F-BEEB-4469-813E-6878A11F661D}"/>
                </a:ext>
              </a:extLst>
            </p:cNvPr>
            <p:cNvCxnSpPr>
              <a:cxnSpLocks/>
            </p:cNvCxnSpPr>
            <p:nvPr/>
          </p:nvCxnSpPr>
          <p:spPr>
            <a:xfrm>
              <a:off x="3249067" y="4477979"/>
              <a:ext cx="1041233" cy="1023314"/>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8" name="角丸四角形 4">
              <a:extLst>
                <a:ext uri="{FF2B5EF4-FFF2-40B4-BE49-F238E27FC236}">
                  <a16:creationId xmlns:a16="http://schemas.microsoft.com/office/drawing/2014/main" id="{D4788CB8-4939-455F-8E7D-7AB90FB6A5DD}"/>
                </a:ext>
              </a:extLst>
            </p:cNvPr>
            <p:cNvSpPr/>
            <p:nvPr/>
          </p:nvSpPr>
          <p:spPr>
            <a:xfrm>
              <a:off x="2148422" y="5474663"/>
              <a:ext cx="9460252" cy="994090"/>
            </a:xfrm>
            <a:prstGeom prst="roundRect">
              <a:avLst>
                <a:gd name="adj" fmla="val 13521"/>
              </a:avLst>
            </a:prstGeom>
            <a:solidFill>
              <a:srgbClr val="FFFFCC"/>
            </a:solid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900" dirty="0">
                  <a:solidFill>
                    <a:schemeClr val="tx1"/>
                  </a:solidFill>
                  <a:latin typeface="MS UI Gothic" panose="020B0600070205080204" pitchFamily="50" charset="-128"/>
                  <a:ea typeface="MS UI Gothic" panose="020B0600070205080204" pitchFamily="50" charset="-128"/>
                </a:rPr>
                <a:t>●男性</a:t>
              </a:r>
              <a:r>
                <a:rPr lang="en-US" altLang="ja-JP" sz="2900" dirty="0">
                  <a:solidFill>
                    <a:schemeClr val="tx1"/>
                  </a:solidFill>
                  <a:latin typeface="MS UI Gothic" panose="020B0600070205080204" pitchFamily="50" charset="-128"/>
                  <a:ea typeface="MS UI Gothic" panose="020B0600070205080204" pitchFamily="50" charset="-128"/>
                </a:rPr>
                <a:t>:</a:t>
              </a:r>
              <a:r>
                <a:rPr lang="ja-JP" altLang="en-US" sz="2900" dirty="0">
                  <a:solidFill>
                    <a:schemeClr val="tx1"/>
                  </a:solidFill>
                  <a:latin typeface="MS UI Gothic" panose="020B0600070205080204" pitchFamily="50" charset="-128"/>
                  <a:ea typeface="MS UI Gothic" panose="020B0600070205080204" pitchFamily="50" charset="-128"/>
                </a:rPr>
                <a:t>正社員</a:t>
              </a:r>
              <a:r>
                <a:rPr lang="ja-JP" altLang="en-US" sz="2900" b="1" u="sng" dirty="0">
                  <a:solidFill>
                    <a:srgbClr val="00B0F0"/>
                  </a:solidFill>
                  <a:latin typeface="MS UI Gothic" panose="020B0600070205080204" pitchFamily="50" charset="-128"/>
                  <a:ea typeface="MS UI Gothic" panose="020B0600070205080204" pitchFamily="50" charset="-128"/>
                </a:rPr>
                <a:t>約</a:t>
              </a:r>
              <a:r>
                <a:rPr lang="en-US" altLang="ja-JP" sz="2900" b="1" u="sng" dirty="0">
                  <a:solidFill>
                    <a:srgbClr val="00B0F0"/>
                  </a:solidFill>
                  <a:latin typeface="MS UI Gothic" panose="020B0600070205080204" pitchFamily="50" charset="-128"/>
                  <a:ea typeface="MS UI Gothic" panose="020B0600070205080204" pitchFamily="50" charset="-128"/>
                </a:rPr>
                <a:t>22.1</a:t>
              </a:r>
              <a:r>
                <a:rPr lang="ja-JP" altLang="en-US" sz="2900" b="1" u="sng" dirty="0">
                  <a:solidFill>
                    <a:srgbClr val="00B0F0"/>
                  </a:solidFill>
                  <a:latin typeface="MS UI Gothic" panose="020B0600070205080204" pitchFamily="50" charset="-128"/>
                  <a:ea typeface="MS UI Gothic" panose="020B0600070205080204" pitchFamily="50" charset="-128"/>
                </a:rPr>
                <a:t>万円</a:t>
              </a:r>
              <a:r>
                <a:rPr lang="ja-JP" altLang="en-US" sz="2900" dirty="0">
                  <a:solidFill>
                    <a:schemeClr val="tx1"/>
                  </a:solidFill>
                  <a:latin typeface="MS UI Gothic" panose="020B0600070205080204" pitchFamily="50" charset="-128"/>
                  <a:ea typeface="MS UI Gothic" panose="020B0600070205080204" pitchFamily="50" charset="-128"/>
                </a:rPr>
                <a:t>・非正社員</a:t>
              </a:r>
              <a:r>
                <a:rPr lang="ja-JP" altLang="en-US" sz="2900" b="1" u="sng" dirty="0">
                  <a:solidFill>
                    <a:srgbClr val="00B050"/>
                  </a:solidFill>
                  <a:latin typeface="MS UI Gothic" panose="020B0600070205080204" pitchFamily="50" charset="-128"/>
                  <a:ea typeface="MS UI Gothic" panose="020B0600070205080204" pitchFamily="50" charset="-128"/>
                </a:rPr>
                <a:t>約</a:t>
              </a:r>
              <a:r>
                <a:rPr lang="en-US" altLang="ja-JP" sz="2900" b="1" u="sng" dirty="0">
                  <a:solidFill>
                    <a:srgbClr val="00B050"/>
                  </a:solidFill>
                  <a:latin typeface="MS UI Gothic" panose="020B0600070205080204" pitchFamily="50" charset="-128"/>
                  <a:ea typeface="MS UI Gothic" panose="020B0600070205080204" pitchFamily="50" charset="-128"/>
                </a:rPr>
                <a:t>20.6</a:t>
              </a:r>
              <a:r>
                <a:rPr lang="ja-JP" altLang="en-US" sz="2900" b="1" u="sng" dirty="0">
                  <a:solidFill>
                    <a:srgbClr val="00B050"/>
                  </a:solidFill>
                  <a:latin typeface="MS UI Gothic" panose="020B0600070205080204" pitchFamily="50" charset="-128"/>
                  <a:ea typeface="MS UI Gothic" panose="020B0600070205080204" pitchFamily="50" charset="-128"/>
                </a:rPr>
                <a:t>万円</a:t>
              </a:r>
            </a:p>
            <a:p>
              <a:pPr algn="ctr"/>
              <a:r>
                <a:rPr lang="ja-JP" altLang="en-US" sz="2900" dirty="0">
                  <a:solidFill>
                    <a:schemeClr val="tx1"/>
                  </a:solidFill>
                  <a:latin typeface="MS UI Gothic" panose="020B0600070205080204" pitchFamily="50" charset="-128"/>
                  <a:ea typeface="MS UI Gothic" panose="020B0600070205080204" pitchFamily="50" charset="-128"/>
                </a:rPr>
                <a:t>〇女性</a:t>
              </a:r>
              <a:r>
                <a:rPr lang="en-US" altLang="ja-JP" sz="2900" dirty="0">
                  <a:solidFill>
                    <a:schemeClr val="tx1"/>
                  </a:solidFill>
                  <a:latin typeface="MS UI Gothic" panose="020B0600070205080204" pitchFamily="50" charset="-128"/>
                  <a:ea typeface="MS UI Gothic" panose="020B0600070205080204" pitchFamily="50" charset="-128"/>
                </a:rPr>
                <a:t>:</a:t>
              </a:r>
              <a:r>
                <a:rPr lang="ja-JP" altLang="en-US" sz="2900" dirty="0">
                  <a:solidFill>
                    <a:schemeClr val="tx1"/>
                  </a:solidFill>
                  <a:latin typeface="MS UI Gothic" panose="020B0600070205080204" pitchFamily="50" charset="-128"/>
                  <a:ea typeface="MS UI Gothic" panose="020B0600070205080204" pitchFamily="50" charset="-128"/>
                </a:rPr>
                <a:t>正社員</a:t>
              </a:r>
              <a:r>
                <a:rPr lang="ja-JP" altLang="en-US" sz="2900" b="1" u="sng" dirty="0">
                  <a:solidFill>
                    <a:srgbClr val="FF0000"/>
                  </a:solidFill>
                  <a:latin typeface="MS UI Gothic" panose="020B0600070205080204" pitchFamily="50" charset="-128"/>
                  <a:ea typeface="MS UI Gothic" panose="020B0600070205080204" pitchFamily="50" charset="-128"/>
                </a:rPr>
                <a:t>約</a:t>
              </a:r>
              <a:r>
                <a:rPr lang="en-US" altLang="ja-JP" sz="2900" b="1" u="sng" dirty="0">
                  <a:solidFill>
                    <a:srgbClr val="FF0000"/>
                  </a:solidFill>
                  <a:latin typeface="MS UI Gothic" panose="020B0600070205080204" pitchFamily="50" charset="-128"/>
                  <a:ea typeface="MS UI Gothic" panose="020B0600070205080204" pitchFamily="50" charset="-128"/>
                </a:rPr>
                <a:t>22.0</a:t>
              </a:r>
              <a:r>
                <a:rPr lang="ja-JP" altLang="en-US" sz="2900" b="1" u="sng" dirty="0">
                  <a:solidFill>
                    <a:srgbClr val="FF0000"/>
                  </a:solidFill>
                  <a:latin typeface="MS UI Gothic" panose="020B0600070205080204" pitchFamily="50" charset="-128"/>
                  <a:ea typeface="MS UI Gothic" panose="020B0600070205080204" pitchFamily="50" charset="-128"/>
                </a:rPr>
                <a:t>万円</a:t>
              </a:r>
              <a:r>
                <a:rPr lang="ja-JP" altLang="en-US" sz="2900" dirty="0">
                  <a:solidFill>
                    <a:schemeClr val="tx1"/>
                  </a:solidFill>
                  <a:latin typeface="MS UI Gothic" panose="020B0600070205080204" pitchFamily="50" charset="-128"/>
                  <a:ea typeface="MS UI Gothic" panose="020B0600070205080204" pitchFamily="50" charset="-128"/>
                </a:rPr>
                <a:t>・非正社員</a:t>
              </a:r>
              <a:r>
                <a:rPr lang="ja-JP" altLang="en-US" sz="2900" b="1" u="sng" dirty="0">
                  <a:solidFill>
                    <a:srgbClr val="FF6699"/>
                  </a:solidFill>
                  <a:latin typeface="MS UI Gothic" panose="020B0600070205080204" pitchFamily="50" charset="-128"/>
                  <a:ea typeface="MS UI Gothic" panose="020B0600070205080204" pitchFamily="50" charset="-128"/>
                </a:rPr>
                <a:t>約</a:t>
              </a:r>
              <a:r>
                <a:rPr lang="en-US" altLang="ja-JP" sz="2900" b="1" u="sng" dirty="0">
                  <a:solidFill>
                    <a:srgbClr val="FF6699"/>
                  </a:solidFill>
                  <a:latin typeface="MS UI Gothic" panose="020B0600070205080204" pitchFamily="50" charset="-128"/>
                  <a:ea typeface="MS UI Gothic" panose="020B0600070205080204" pitchFamily="50" charset="-128"/>
                </a:rPr>
                <a:t>18.8</a:t>
              </a:r>
              <a:r>
                <a:rPr lang="ja-JP" altLang="en-US" sz="2900" b="1" u="sng" dirty="0">
                  <a:solidFill>
                    <a:srgbClr val="FF6699"/>
                  </a:solidFill>
                  <a:latin typeface="MS UI Gothic" panose="020B0600070205080204" pitchFamily="50" charset="-128"/>
                  <a:ea typeface="MS UI Gothic" panose="020B0600070205080204" pitchFamily="50" charset="-128"/>
                </a:rPr>
                <a:t>万円</a:t>
              </a:r>
            </a:p>
          </p:txBody>
        </p:sp>
      </p:grpSp>
      <p:sp>
        <p:nvSpPr>
          <p:cNvPr id="19" name="角丸四角形 7">
            <a:extLst>
              <a:ext uri="{FF2B5EF4-FFF2-40B4-BE49-F238E27FC236}">
                <a16:creationId xmlns:a16="http://schemas.microsoft.com/office/drawing/2014/main" id="{6AB661BF-8E9D-4906-8174-5DC4E7F80D2E}"/>
              </a:ext>
            </a:extLst>
          </p:cNvPr>
          <p:cNvSpPr/>
          <p:nvPr/>
        </p:nvSpPr>
        <p:spPr>
          <a:xfrm>
            <a:off x="1068781" y="3203212"/>
            <a:ext cx="617583" cy="2010472"/>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a:p>
        </p:txBody>
      </p:sp>
      <p:sp>
        <p:nvSpPr>
          <p:cNvPr id="2" name="スライド番号プレースホルダー 1">
            <a:extLst>
              <a:ext uri="{FF2B5EF4-FFF2-40B4-BE49-F238E27FC236}">
                <a16:creationId xmlns:a16="http://schemas.microsoft.com/office/drawing/2014/main" id="{582B03E2-8EDA-489E-B129-8BA22E12DD49}"/>
              </a:ext>
            </a:extLst>
          </p:cNvPr>
          <p:cNvSpPr>
            <a:spLocks noGrp="1"/>
          </p:cNvSpPr>
          <p:nvPr>
            <p:ph type="sldNum" sz="quarter" idx="12"/>
          </p:nvPr>
        </p:nvSpPr>
        <p:spPr/>
        <p:txBody>
          <a:bodyPr/>
          <a:lstStyle/>
          <a:p>
            <a:fld id="{E1D7E502-7D6F-49F2-8D91-33EB17385912}" type="slidenum">
              <a:rPr lang="ja-JP" altLang="en-US" smtClean="0"/>
              <a:pPr/>
              <a:t>24</a:t>
            </a:fld>
            <a:endParaRPr lang="ja-JP" altLang="en-US" dirty="0"/>
          </a:p>
        </p:txBody>
      </p:sp>
    </p:spTree>
    <p:extLst>
      <p:ext uri="{BB962C8B-B14F-4D97-AF65-F5344CB8AC3E}">
        <p14:creationId xmlns:p14="http://schemas.microsoft.com/office/powerpoint/2010/main" val="130306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88041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直近の入院時の自己負担費用</a:t>
            </a:r>
            <a:r>
              <a:rPr lang="en-US" altLang="ja-JP" sz="1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過去</a:t>
            </a:r>
            <a:r>
              <a:rPr lang="en-US" altLang="ja-JP" sz="1200" b="1" dirty="0">
                <a:solidFill>
                  <a:srgbClr val="FFFFFF"/>
                </a:solidFill>
                <a:latin typeface="Meiryo UI" panose="020B0604030504040204" pitchFamily="50" charset="-128"/>
                <a:ea typeface="Meiryo UI" panose="020B0604030504040204" pitchFamily="50" charset="-128"/>
                <a:cs typeface="ヒラギノ角ゴ ProN W6"/>
              </a:rPr>
              <a:t>5</a:t>
            </a:r>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年以内に入院し、自己負担費用を支払った人</a:t>
            </a:r>
            <a:r>
              <a:rPr lang="en-US" altLang="ja-JP" sz="1200" b="1" dirty="0">
                <a:solidFill>
                  <a:srgbClr val="FFFFFF"/>
                </a:solidFill>
                <a:latin typeface="Meiryo UI" panose="020B0604030504040204" pitchFamily="50" charset="-128"/>
                <a:ea typeface="Meiryo UI" panose="020B0604030504040204" pitchFamily="50" charset="-128"/>
                <a:cs typeface="ヒラギノ角ゴ ProN W6"/>
              </a:rPr>
              <a:t>)</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47C907E3-A9C2-43F9-BD02-31FC0F058A48}"/>
              </a:ext>
            </a:extLst>
          </p:cNvPr>
          <p:cNvSpPr>
            <a:spLocks noGrp="1"/>
          </p:cNvSpPr>
          <p:nvPr>
            <p:ph type="sldNum" sz="quarter" idx="12"/>
          </p:nvPr>
        </p:nvSpPr>
        <p:spPr>
          <a:xfrm>
            <a:off x="6930250" y="6488743"/>
            <a:ext cx="2133600" cy="365125"/>
          </a:xfrm>
        </p:spPr>
        <p:txBody>
          <a:bodyPr/>
          <a:lstStyle/>
          <a:p>
            <a:fld id="{E1D7E502-7D6F-49F2-8D91-33EB17385912}" type="slidenum">
              <a:rPr lang="ja-JP" altLang="en-US" sz="1800" smtClean="0"/>
              <a:pPr/>
              <a:t>25</a:t>
            </a:fld>
            <a:endParaRPr lang="ja-JP" altLang="en-US" sz="1800" dirty="0"/>
          </a:p>
        </p:txBody>
      </p:sp>
      <p:pic>
        <p:nvPicPr>
          <p:cNvPr id="11" name="Picture 5">
            <a:extLst>
              <a:ext uri="{FF2B5EF4-FFF2-40B4-BE49-F238E27FC236}">
                <a16:creationId xmlns:a16="http://schemas.microsoft.com/office/drawing/2014/main" id="{2B9F3A47-FC47-9D26-37CB-5C17CDA62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87" y="910695"/>
            <a:ext cx="7927596" cy="52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a:extLst>
              <a:ext uri="{FF2B5EF4-FFF2-40B4-BE49-F238E27FC236}">
                <a16:creationId xmlns:a16="http://schemas.microsoft.com/office/drawing/2014/main" id="{64D5A8E0-46FD-E66B-01DC-10132ABE8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843" y="6162298"/>
            <a:ext cx="3758268" cy="59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41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4383E21-B36E-4930-B492-6EAAE962DC75}"/>
              </a:ext>
            </a:extLst>
          </p:cNvPr>
          <p:cNvGrpSpPr/>
          <p:nvPr/>
        </p:nvGrpSpPr>
        <p:grpSpPr>
          <a:xfrm>
            <a:off x="152206" y="3704220"/>
            <a:ext cx="8906340" cy="2816332"/>
            <a:chOff x="152206" y="3704220"/>
            <a:chExt cx="8906340" cy="2816332"/>
          </a:xfrm>
        </p:grpSpPr>
        <p:sp>
          <p:nvSpPr>
            <p:cNvPr id="5" name="角丸四角形 4"/>
            <p:cNvSpPr/>
            <p:nvPr/>
          </p:nvSpPr>
          <p:spPr>
            <a:xfrm>
              <a:off x="152206" y="3704220"/>
              <a:ext cx="8906340" cy="2816332"/>
            </a:xfrm>
            <a:prstGeom prst="roundRect">
              <a:avLst/>
            </a:prstGeom>
            <a:solidFill>
              <a:schemeClr val="accent3">
                <a:lumMod val="20000"/>
                <a:lumOff val="80000"/>
              </a:schemeClr>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22407" y="4352258"/>
              <a:ext cx="4152845" cy="1983197"/>
            </a:xfrm>
            <a:prstGeom prst="roundRect">
              <a:avLst/>
            </a:prstGeom>
            <a:solidFill>
              <a:schemeClr val="accent4">
                <a:lumMod val="20000"/>
                <a:lumOff val="80000"/>
              </a:schemeClr>
            </a:solidFill>
            <a:ln w="5715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8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5512821" y="3848281"/>
              <a:ext cx="2665989" cy="704510"/>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③公</a:t>
              </a:r>
              <a:r>
                <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角丸四角形 28"/>
            <p:cNvSpPr/>
            <p:nvPr/>
          </p:nvSpPr>
          <p:spPr>
            <a:xfrm>
              <a:off x="339702" y="4357430"/>
              <a:ext cx="4148576" cy="1978025"/>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C00000"/>
                  </a:solidFill>
                  <a:latin typeface="Meiryo UI" panose="020B0604030504040204" pitchFamily="50" charset="-128"/>
                  <a:ea typeface="Meiryo UI" panose="020B0604030504040204" pitchFamily="50" charset="-128"/>
                  <a:cs typeface="ヒラギノ角ゴ Pro W6"/>
                </a:rPr>
                <a:t>　　　　　　　　　　　　　健康保険や年金などの「社会保険」</a:t>
              </a:r>
            </a:p>
          </p:txBody>
        </p:sp>
        <p:sp>
          <p:nvSpPr>
            <p:cNvPr id="28" name="角丸四角形 27"/>
            <p:cNvSpPr/>
            <p:nvPr/>
          </p:nvSpPr>
          <p:spPr>
            <a:xfrm>
              <a:off x="1091232" y="3831084"/>
              <a:ext cx="2724659" cy="764794"/>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②共助</a:t>
              </a:r>
              <a:endPar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153885" y="4584200"/>
              <a:ext cx="3150655"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共に備える</a:t>
              </a:r>
            </a:p>
          </p:txBody>
        </p:sp>
        <p:sp>
          <p:nvSpPr>
            <p:cNvPr id="33" name="テキスト ボックス 32"/>
            <p:cNvSpPr txBox="1"/>
            <p:nvPr/>
          </p:nvSpPr>
          <p:spPr>
            <a:xfrm>
              <a:off x="4656211" y="4595878"/>
              <a:ext cx="4306169" cy="646331"/>
            </a:xfrm>
            <a:prstGeom prst="rect">
              <a:avLst/>
            </a:prstGeom>
            <a:noFill/>
          </p:spPr>
          <p:txBody>
            <a:bodyPr wrap="square" rtlCol="0">
              <a:spAutoFit/>
            </a:bodyPr>
            <a:lstStyle/>
            <a:p>
              <a:pPr algn="ct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grpSp>
      <p:grpSp>
        <p:nvGrpSpPr>
          <p:cNvPr id="8" name="グループ化 7">
            <a:extLst>
              <a:ext uri="{FF2B5EF4-FFF2-40B4-BE49-F238E27FC236}">
                <a16:creationId xmlns:a16="http://schemas.microsoft.com/office/drawing/2014/main" id="{24915352-2681-41F7-BCBD-4AE3F78C8461}"/>
              </a:ext>
            </a:extLst>
          </p:cNvPr>
          <p:cNvGrpSpPr/>
          <p:nvPr/>
        </p:nvGrpSpPr>
        <p:grpSpPr>
          <a:xfrm>
            <a:off x="203039" y="842271"/>
            <a:ext cx="8804674" cy="2570254"/>
            <a:chOff x="203039" y="842271"/>
            <a:chExt cx="8804674" cy="2570254"/>
          </a:xfrm>
        </p:grpSpPr>
        <p:sp>
          <p:nvSpPr>
            <p:cNvPr id="6" name="角丸四角形 5"/>
            <p:cNvSpPr/>
            <p:nvPr/>
          </p:nvSpPr>
          <p:spPr>
            <a:xfrm>
              <a:off x="203039" y="842271"/>
              <a:ext cx="8804674" cy="2570254"/>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kumimoji="1"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135417" y="1028757"/>
              <a:ext cx="2705721" cy="706781"/>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①自</a:t>
              </a:r>
              <a:r>
                <a:rPr kumimoji="1"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 name="テキスト ボックス 2"/>
            <p:cNvSpPr txBox="1"/>
            <p:nvPr/>
          </p:nvSpPr>
          <p:spPr>
            <a:xfrm>
              <a:off x="2948686" y="1793612"/>
              <a:ext cx="4026218"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自分で備える</a:t>
              </a:r>
              <a:endParaRPr kumimoji="1" lang="ja-JP" altLang="en-US" sz="2400" dirty="0"/>
            </a:p>
          </p:txBody>
        </p:sp>
      </p:grpSp>
      <p:sp>
        <p:nvSpPr>
          <p:cNvPr id="2" name="正方形/長方形 1"/>
          <p:cNvSpPr/>
          <p:nvPr/>
        </p:nvSpPr>
        <p:spPr>
          <a:xfrm>
            <a:off x="0" y="-23987"/>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正方形/長方形 22"/>
          <p:cNvSpPr/>
          <p:nvPr/>
        </p:nvSpPr>
        <p:spPr>
          <a:xfrm>
            <a:off x="4426939" y="3105615"/>
            <a:ext cx="3725008" cy="7561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1" name="正方形/長方形 10"/>
          <p:cNvSpPr/>
          <p:nvPr/>
        </p:nvSpPr>
        <p:spPr>
          <a:xfrm>
            <a:off x="2424094" y="2599788"/>
            <a:ext cx="2064184"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預貯金</a:t>
            </a:r>
          </a:p>
        </p:txBody>
      </p:sp>
      <p:sp>
        <p:nvSpPr>
          <p:cNvPr id="30" name="正方形/長方形 29"/>
          <p:cNvSpPr/>
          <p:nvPr/>
        </p:nvSpPr>
        <p:spPr>
          <a:xfrm>
            <a:off x="4680365" y="2596949"/>
            <a:ext cx="2065978"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民間保険</a:t>
            </a:r>
          </a:p>
        </p:txBody>
      </p:sp>
      <p:sp>
        <p:nvSpPr>
          <p:cNvPr id="4" name="角丸四角形 3"/>
          <p:cNvSpPr/>
          <p:nvPr/>
        </p:nvSpPr>
        <p:spPr>
          <a:xfrm>
            <a:off x="102247" y="3569945"/>
            <a:ext cx="8981423" cy="3080491"/>
          </a:xfrm>
          <a:prstGeom prst="roundRect">
            <a:avLst>
              <a:gd name="adj" fmla="val 12573"/>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540153" y="5841785"/>
            <a:ext cx="2064184" cy="911260"/>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b="1" dirty="0">
                <a:latin typeface="Meiryo UI" panose="020B0604030504040204" pitchFamily="50" charset="-128"/>
                <a:ea typeface="Meiryo UI" panose="020B0604030504040204" pitchFamily="50" charset="-128"/>
              </a:rPr>
              <a:t>社会保障制度</a:t>
            </a:r>
          </a:p>
        </p:txBody>
      </p:sp>
      <p:sp>
        <p:nvSpPr>
          <p:cNvPr id="7" name="スライド番号プレースホルダー 6">
            <a:extLst>
              <a:ext uri="{FF2B5EF4-FFF2-40B4-BE49-F238E27FC236}">
                <a16:creationId xmlns:a16="http://schemas.microsoft.com/office/drawing/2014/main" id="{DFA79628-1FFF-4DD9-B26E-A99AB66A1485}"/>
              </a:ext>
            </a:extLst>
          </p:cNvPr>
          <p:cNvSpPr>
            <a:spLocks noGrp="1"/>
          </p:cNvSpPr>
          <p:nvPr>
            <p:ph type="sldNum" sz="quarter" idx="12"/>
          </p:nvPr>
        </p:nvSpPr>
        <p:spPr>
          <a:xfrm>
            <a:off x="7123247" y="6560422"/>
            <a:ext cx="2057400" cy="365125"/>
          </a:xfrm>
        </p:spPr>
        <p:txBody>
          <a:bodyPr/>
          <a:lstStyle/>
          <a:p>
            <a:fld id="{E1D7E502-7D6F-49F2-8D91-33EB17385912}" type="slidenum">
              <a:rPr lang="ja-JP" altLang="en-US" smtClean="0"/>
              <a:pPr/>
              <a:t>26</a:t>
            </a:fld>
            <a:endParaRPr lang="ja-JP" altLang="en-US" dirty="0"/>
          </a:p>
        </p:txBody>
      </p:sp>
    </p:spTree>
    <p:extLst>
      <p:ext uri="{BB962C8B-B14F-4D97-AF65-F5344CB8AC3E}">
        <p14:creationId xmlns:p14="http://schemas.microsoft.com/office/powerpoint/2010/main" val="35050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animBg="1"/>
      <p:bldP spid="4"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145309" y="3058638"/>
            <a:ext cx="9531927" cy="1754326"/>
          </a:xfrm>
          <a:prstGeom prst="rect">
            <a:avLst/>
          </a:prstGeom>
          <a:noFill/>
        </p:spPr>
        <p:txBody>
          <a:bodyPr wrap="square" rtlCol="0">
            <a:spAutoFit/>
          </a:bodyPr>
          <a:lstStyle/>
          <a:p>
            <a:pPr algn="ct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3. </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社会保障制度</a:t>
            </a:r>
          </a:p>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って何だろう</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endPar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9" name="角丸四角形 8"/>
          <p:cNvSpPr/>
          <p:nvPr/>
        </p:nvSpPr>
        <p:spPr>
          <a:xfrm>
            <a:off x="524101" y="505712"/>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167658" y="526110"/>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 name="スライド番号プレースホルダー 1">
            <a:extLst>
              <a:ext uri="{FF2B5EF4-FFF2-40B4-BE49-F238E27FC236}">
                <a16:creationId xmlns:a16="http://schemas.microsoft.com/office/drawing/2014/main" id="{F175B146-6956-4DE3-A754-B9B6B492F3FC}"/>
              </a:ext>
            </a:extLst>
          </p:cNvPr>
          <p:cNvSpPr>
            <a:spLocks noGrp="1"/>
          </p:cNvSpPr>
          <p:nvPr>
            <p:ph type="sldNum" sz="quarter" idx="12"/>
          </p:nvPr>
        </p:nvSpPr>
        <p:spPr/>
        <p:txBody>
          <a:bodyPr/>
          <a:lstStyle/>
          <a:p>
            <a:fld id="{E1D7E502-7D6F-49F2-8D91-33EB17385912}" type="slidenum">
              <a:rPr lang="ja-JP" altLang="en-US" smtClean="0"/>
              <a:pPr/>
              <a:t>27</a:t>
            </a:fld>
            <a:endParaRPr lang="ja-JP" altLang="en-US" dirty="0"/>
          </a:p>
        </p:txBody>
      </p:sp>
    </p:spTree>
    <p:extLst>
      <p:ext uri="{BB962C8B-B14F-4D97-AF65-F5344CB8AC3E}">
        <p14:creationId xmlns:p14="http://schemas.microsoft.com/office/powerpoint/2010/main" val="3915089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5408"/>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261673"/>
            <a:ext cx="73612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「社会保障制度」とは</a:t>
            </a:r>
            <a:endParaRPr lang="en-US" altLang="ja-JP" sz="3200" b="1" dirty="0">
              <a:solidFill>
                <a:schemeClr val="bg1"/>
              </a:solidFill>
              <a:latin typeface="Meiryo UI" panose="020B0604030504040204" pitchFamily="50" charset="-128"/>
              <a:ea typeface="Meiryo UI" panose="020B0604030504040204" pitchFamily="50" charset="-128"/>
              <a:cs typeface="ヒラギノ角ゴ Std W8"/>
            </a:endParaRPr>
          </a:p>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9" name="グループ化 8"/>
          <p:cNvGrpSpPr/>
          <p:nvPr/>
        </p:nvGrpSpPr>
        <p:grpSpPr>
          <a:xfrm>
            <a:off x="1167240" y="1042674"/>
            <a:ext cx="1224000" cy="1224000"/>
            <a:chOff x="1209017" y="979924"/>
            <a:chExt cx="1224000" cy="1224000"/>
          </a:xfrm>
          <a:solidFill>
            <a:schemeClr val="accent2">
              <a:lumMod val="75000"/>
            </a:schemeClr>
          </a:solidFill>
        </p:grpSpPr>
        <p:sp>
          <p:nvSpPr>
            <p:cNvPr id="2" name="角丸四角形 1"/>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1167240" y="5357568"/>
            <a:ext cx="1224000" cy="1224000"/>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1167240" y="2480972"/>
            <a:ext cx="1224000" cy="1224000"/>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 name="角丸四角形 3"/>
          <p:cNvSpPr/>
          <p:nvPr/>
        </p:nvSpPr>
        <p:spPr>
          <a:xfrm>
            <a:off x="1167240" y="1042674"/>
            <a:ext cx="7726550" cy="1224000"/>
          </a:xfrm>
          <a:prstGeom prst="round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521790" y="1069569"/>
            <a:ext cx="6372000" cy="1169551"/>
          </a:xfrm>
          <a:prstGeom prst="rect">
            <a:avLst/>
          </a:prstGeom>
          <a:noFill/>
        </p:spPr>
        <p:txBody>
          <a:bodyPr wrap="square" rtlCol="0">
            <a:spAutoFit/>
          </a:bodyPr>
          <a:lstStyle/>
          <a:p>
            <a:r>
              <a:rPr kumimoji="1"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病気・老後・介護・失業などの場合に国などが一定の給付を行う制度</a:t>
            </a:r>
            <a:endParaRPr kumimoji="1"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公的医療保険、公的年金保険、公的介護保険　等</a:t>
            </a:r>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167240" y="5357568"/>
            <a:ext cx="7726550" cy="1224000"/>
          </a:xfrm>
          <a:prstGeom prst="roundRect">
            <a:avLst/>
          </a:prstGeom>
          <a:noFill/>
          <a:ln w="38100">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521790" y="5533685"/>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国民が健康に生活できるよう様々な事項についての予防、衛生のための制度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予防接種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167240" y="2480972"/>
            <a:ext cx="7726550" cy="1224000"/>
          </a:xfrm>
          <a:prstGeom prst="roundRec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521790" y="2660269"/>
            <a:ext cx="6372000" cy="861774"/>
          </a:xfrm>
          <a:prstGeom prst="rect">
            <a:avLst/>
          </a:prstGeom>
          <a:noFill/>
        </p:spPr>
        <p:txBody>
          <a:bodyPr wrap="square" rtlCol="0">
            <a:spAutoFit/>
          </a:bodyPr>
          <a:lstStyle/>
          <a:p>
            <a:r>
              <a:rPr lang="ja-JP" altLang="en-US" sz="2500" b="1" dirty="0" err="1">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者や母子・父子家庭などに対して公的な</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支援を行う制度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児童福祉、高齢者福祉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167240" y="3919270"/>
            <a:ext cx="7726550" cy="1224000"/>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521790" y="4100383"/>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生活に困窮する国民に対して最低限の生活を</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保障し、自立を助けようとする制度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生活保護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1167240" y="3919270"/>
            <a:ext cx="1224000" cy="1224000"/>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 name="角丸四角形 4"/>
          <p:cNvSpPr/>
          <p:nvPr/>
        </p:nvSpPr>
        <p:spPr>
          <a:xfrm>
            <a:off x="200255" y="1038226"/>
            <a:ext cx="839974" cy="5540450"/>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grpSp>
        <p:nvGrpSpPr>
          <p:cNvPr id="38" name="グループ化 37"/>
          <p:cNvGrpSpPr/>
          <p:nvPr/>
        </p:nvGrpSpPr>
        <p:grpSpPr>
          <a:xfrm>
            <a:off x="1166400" y="1044000"/>
            <a:ext cx="1224000" cy="1224000"/>
            <a:chOff x="1209017" y="979924"/>
            <a:chExt cx="1224000" cy="1224000"/>
          </a:xfrm>
          <a:solidFill>
            <a:schemeClr val="accent2">
              <a:lumMod val="75000"/>
            </a:schemeClr>
          </a:solidFill>
        </p:grpSpPr>
        <p:sp>
          <p:nvSpPr>
            <p:cNvPr id="39" name="角丸四角形 38"/>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正方形/長方形 39"/>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8" name="グループ化 7"/>
          <p:cNvGrpSpPr/>
          <p:nvPr/>
        </p:nvGrpSpPr>
        <p:grpSpPr>
          <a:xfrm>
            <a:off x="1053749" y="825406"/>
            <a:ext cx="7953532" cy="1548452"/>
            <a:chOff x="1079632" y="854331"/>
            <a:chExt cx="7953532" cy="1548452"/>
          </a:xfrm>
        </p:grpSpPr>
        <p:sp>
          <p:nvSpPr>
            <p:cNvPr id="32" name="角丸四角形 31"/>
            <p:cNvSpPr/>
            <p:nvPr/>
          </p:nvSpPr>
          <p:spPr>
            <a:xfrm>
              <a:off x="1079632" y="968914"/>
              <a:ext cx="7953532" cy="1394737"/>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3950152" y="854331"/>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p:cNvGrpSpPr/>
          <p:nvPr/>
        </p:nvGrpSpPr>
        <p:grpSpPr>
          <a:xfrm>
            <a:off x="1064382" y="2391215"/>
            <a:ext cx="7953532" cy="4240310"/>
            <a:chOff x="969372" y="2470324"/>
            <a:chExt cx="8063791" cy="4215025"/>
          </a:xfrm>
        </p:grpSpPr>
        <p:sp>
          <p:nvSpPr>
            <p:cNvPr id="31" name="角丸四角形 30"/>
            <p:cNvSpPr/>
            <p:nvPr/>
          </p:nvSpPr>
          <p:spPr>
            <a:xfrm>
              <a:off x="3879686" y="3816539"/>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4" name="角丸四角形 33"/>
            <p:cNvSpPr/>
            <p:nvPr/>
          </p:nvSpPr>
          <p:spPr>
            <a:xfrm>
              <a:off x="969372" y="2470324"/>
              <a:ext cx="8063791" cy="4215025"/>
            </a:xfrm>
            <a:prstGeom prst="roundRect">
              <a:avLst>
                <a:gd name="adj" fmla="val 4698"/>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E97423BE-2E94-4251-A08F-7DA85A305353}"/>
              </a:ext>
            </a:extLst>
          </p:cNvPr>
          <p:cNvSpPr>
            <a:spLocks noGrp="1"/>
          </p:cNvSpPr>
          <p:nvPr>
            <p:ph type="sldNum" sz="quarter" idx="12"/>
          </p:nvPr>
        </p:nvSpPr>
        <p:spPr>
          <a:xfrm>
            <a:off x="7086600" y="6556112"/>
            <a:ext cx="2057400" cy="365125"/>
          </a:xfrm>
        </p:spPr>
        <p:txBody>
          <a:bodyPr/>
          <a:lstStyle/>
          <a:p>
            <a:fld id="{E1D7E502-7D6F-49F2-8D91-33EB17385912}" type="slidenum">
              <a:rPr lang="ja-JP" altLang="en-US" smtClean="0"/>
              <a:pPr/>
              <a:t>28</a:t>
            </a:fld>
            <a:endParaRPr lang="ja-JP" altLang="en-US" dirty="0"/>
          </a:p>
        </p:txBody>
      </p:sp>
    </p:spTree>
    <p:extLst>
      <p:ext uri="{BB962C8B-B14F-4D97-AF65-F5344CB8AC3E}">
        <p14:creationId xmlns:p14="http://schemas.microsoft.com/office/powerpoint/2010/main" val="6891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「社会保険」とは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nvGrpSpPr>
          <p:cNvPr id="9" name="グループ化 8"/>
          <p:cNvGrpSpPr/>
          <p:nvPr/>
        </p:nvGrpSpPr>
        <p:grpSpPr>
          <a:xfrm>
            <a:off x="74666" y="1008372"/>
            <a:ext cx="8897884" cy="5527493"/>
            <a:chOff x="516814" y="1008372"/>
            <a:chExt cx="8897884" cy="5527493"/>
          </a:xfrm>
        </p:grpSpPr>
        <p:cxnSp>
          <p:nvCxnSpPr>
            <p:cNvPr id="33" name="直線コネクタ 32"/>
            <p:cNvCxnSpPr/>
            <p:nvPr/>
          </p:nvCxnSpPr>
          <p:spPr>
            <a:xfrm>
              <a:off x="1955800" y="4074802"/>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516814" y="1008372"/>
              <a:ext cx="8897884" cy="5527493"/>
              <a:chOff x="516814" y="1008372"/>
              <a:chExt cx="8897884" cy="5527493"/>
            </a:xfrm>
          </p:grpSpPr>
          <p:sp>
            <p:nvSpPr>
              <p:cNvPr id="17" name="テキスト ボックス 18"/>
              <p:cNvSpPr txBox="1">
                <a:spLocks noChangeArrowheads="1"/>
              </p:cNvSpPr>
              <p:nvPr/>
            </p:nvSpPr>
            <p:spPr bwMode="auto">
              <a:xfrm>
                <a:off x="5290344" y="1584132"/>
                <a:ext cx="4124354"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13" name="テキスト ボックス 31"/>
              <p:cNvSpPr txBox="1">
                <a:spLocks noChangeArrowheads="1"/>
              </p:cNvSpPr>
              <p:nvPr/>
            </p:nvSpPr>
            <p:spPr bwMode="gray">
              <a:xfrm>
                <a:off x="2279534" y="1008372"/>
                <a:ext cx="2380143" cy="400110"/>
              </a:xfrm>
              <a:prstGeom prst="rect">
                <a:avLst/>
              </a:prstGeom>
              <a:solidFill>
                <a:schemeClr val="accent2"/>
              </a:solidFill>
              <a:ln w="19050" cmpd="sng">
                <a:no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4124354" cy="39960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5" name="テキスト ボックス 3"/>
              <p:cNvSpPr txBox="1">
                <a:spLocks noChangeArrowheads="1"/>
              </p:cNvSpPr>
              <p:nvPr/>
            </p:nvSpPr>
            <p:spPr bwMode="auto">
              <a:xfrm>
                <a:off x="5280819" y="2574856"/>
                <a:ext cx="4133879"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老後</a:t>
                </a:r>
                <a:endParaRPr lang="en-US" altLang="ja-JP" sz="20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4124354"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4133879"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4133879"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41" name="角丸四角形 40"/>
              <p:cNvSpPr>
                <a:spLocks/>
              </p:cNvSpPr>
              <p:nvPr/>
            </p:nvSpPr>
            <p:spPr>
              <a:xfrm>
                <a:off x="2279533" y="1623282"/>
                <a:ext cx="2380143" cy="8217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grpSp>
        <p:sp>
          <p:nvSpPr>
            <p:cNvPr id="4" name="右中かっこ 3">
              <a:extLst>
                <a:ext uri="{FF2B5EF4-FFF2-40B4-BE49-F238E27FC236}">
                  <a16:creationId xmlns:a16="http://schemas.microsoft.com/office/drawing/2014/main" id="{F86C3B79-96BF-4E9F-877C-16A96FFA64E5}"/>
                </a:ext>
              </a:extLst>
            </p:cNvPr>
            <p:cNvSpPr/>
            <p:nvPr/>
          </p:nvSpPr>
          <p:spPr>
            <a:xfrm>
              <a:off x="6813030"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grpSp>
        <p:nvGrpSpPr>
          <p:cNvPr id="49" name="グループ化 48"/>
          <p:cNvGrpSpPr/>
          <p:nvPr/>
        </p:nvGrpSpPr>
        <p:grpSpPr>
          <a:xfrm>
            <a:off x="74666" y="1333303"/>
            <a:ext cx="1224000" cy="1224000"/>
            <a:chOff x="1209017" y="979924"/>
            <a:chExt cx="1224000" cy="1224000"/>
          </a:xfrm>
          <a:solidFill>
            <a:schemeClr val="accent2">
              <a:lumMod val="75000"/>
            </a:schemeClr>
          </a:solidFill>
        </p:grpSpPr>
        <p:sp>
          <p:nvSpPr>
            <p:cNvPr id="50" name="角丸四角形 49"/>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1" name="正方形/長方形 50"/>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pic>
        <p:nvPicPr>
          <p:cNvPr id="53" name="図 5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25721" y="2660292"/>
            <a:ext cx="564366" cy="827107"/>
          </a:xfrm>
          <a:prstGeom prst="rect">
            <a:avLst/>
          </a:prstGeom>
        </p:spPr>
      </p:pic>
      <p:pic>
        <p:nvPicPr>
          <p:cNvPr id="54" name="図 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6292" y="5501925"/>
            <a:ext cx="1160882" cy="1082389"/>
          </a:xfrm>
          <a:prstGeom prst="rect">
            <a:avLst/>
          </a:prstGeom>
        </p:spPr>
      </p:pic>
      <p:pic>
        <p:nvPicPr>
          <p:cNvPr id="55" name="図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2513" y="1569748"/>
            <a:ext cx="957201" cy="950610"/>
          </a:xfrm>
          <a:prstGeom prst="rect">
            <a:avLst/>
          </a:prstGeom>
        </p:spPr>
      </p:pic>
      <p:pic>
        <p:nvPicPr>
          <p:cNvPr id="56" name="図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9173" y="3660802"/>
            <a:ext cx="960541" cy="891686"/>
          </a:xfrm>
          <a:prstGeom prst="rect">
            <a:avLst/>
          </a:prstGeom>
        </p:spPr>
      </p:pic>
      <p:pic>
        <p:nvPicPr>
          <p:cNvPr id="57" name="図 56">
            <a:extLst>
              <a:ext uri="{FF2B5EF4-FFF2-40B4-BE49-F238E27FC236}">
                <a16:creationId xmlns:a16="http://schemas.microsoft.com/office/drawing/2014/main" id="{7FD665F2-A01B-4677-A464-2936C26714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8403" y="4607415"/>
            <a:ext cx="669875" cy="967598"/>
          </a:xfrm>
          <a:prstGeom prst="rect">
            <a:avLst/>
          </a:prstGeom>
        </p:spPr>
      </p:pic>
      <p:sp>
        <p:nvSpPr>
          <p:cNvPr id="2" name="スライド番号プレースホルダー 1">
            <a:extLst>
              <a:ext uri="{FF2B5EF4-FFF2-40B4-BE49-F238E27FC236}">
                <a16:creationId xmlns:a16="http://schemas.microsoft.com/office/drawing/2014/main" id="{09CF8CFE-0CBD-4B6E-90AB-68B06C2CE19D}"/>
              </a:ext>
            </a:extLst>
          </p:cNvPr>
          <p:cNvSpPr>
            <a:spLocks noGrp="1"/>
          </p:cNvSpPr>
          <p:nvPr>
            <p:ph type="sldNum" sz="quarter" idx="12"/>
          </p:nvPr>
        </p:nvSpPr>
        <p:spPr/>
        <p:txBody>
          <a:bodyPr/>
          <a:lstStyle/>
          <a:p>
            <a:fld id="{E1D7E502-7D6F-49F2-8D91-33EB17385912}" type="slidenum">
              <a:rPr lang="ja-JP" altLang="en-US" smtClean="0"/>
              <a:pPr/>
              <a:t>29</a:t>
            </a:fld>
            <a:endParaRPr lang="ja-JP" altLang="en-US" dirty="0"/>
          </a:p>
        </p:txBody>
      </p:sp>
    </p:spTree>
    <p:extLst>
      <p:ext uri="{BB962C8B-B14F-4D97-AF65-F5344CB8AC3E}">
        <p14:creationId xmlns:p14="http://schemas.microsoft.com/office/powerpoint/2010/main" val="2680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fld id="{41AC4975-591A-4D96-9ECC-85095054A7A7}" type="slidenum">
              <a:rPr kumimoji="1" lang="ja-JP" altLang="en-US" smtClean="0">
                <a:solidFill>
                  <a:schemeClr val="tx1"/>
                </a:solidFill>
              </a:rPr>
              <a:t>3</a:t>
            </a:fld>
            <a:fld id="{2B254F7F-FD69-46B5-8E54-C75BD5068B3A}" type="slidenum">
              <a:rPr kumimoji="1" lang="ja-JP" altLang="en-US" smtClean="0">
                <a:solidFill>
                  <a:schemeClr val="tx1"/>
                </a:solidFill>
              </a:rPr>
              <a:t>3</a:t>
            </a:fld>
            <a:fld id="{0C3D81EF-3036-4F80-8713-7E539FAF3A7E}" type="slidenum">
              <a:rPr kumimoji="1" lang="ja-JP" altLang="en-US" smtClean="0">
                <a:solidFill>
                  <a:schemeClr val="tx1"/>
                </a:solidFill>
              </a:rPr>
              <a:t>3</a:t>
            </a:fld>
            <a:fld id="{8B2BE4A4-7EA7-41D7-B7F2-F550786779E3}" type="slidenum">
              <a:rPr kumimoji="1" lang="ja-JP" altLang="en-US" smtClean="0">
                <a:solidFill>
                  <a:schemeClr val="tx1"/>
                </a:solidFill>
              </a:rPr>
              <a:t>3</a:t>
            </a:fld>
            <a:endParaRPr kumimoji="1" lang="ja-JP" altLang="en-US" dirty="0">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1.</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超高齢社会</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0411B1DC-3DC9-4600-AE29-52ADD26AB58C}"/>
              </a:ext>
            </a:extLst>
          </p:cNvPr>
          <p:cNvSpPr>
            <a:spLocks noGrp="1"/>
          </p:cNvSpPr>
          <p:nvPr>
            <p:ph type="sldNum" sz="quarter" idx="12"/>
          </p:nvPr>
        </p:nvSpPr>
        <p:spPr/>
        <p:txBody>
          <a:bodyPr/>
          <a:lstStyle/>
          <a:p>
            <a:fld id="{E1D7E502-7D6F-49F2-8D91-33EB17385912}" type="slidenum">
              <a:rPr lang="ja-JP" altLang="en-US" smtClean="0"/>
              <a:pPr/>
              <a:t>3</a:t>
            </a:fld>
            <a:endParaRPr lang="ja-JP" altLang="en-US" dirty="0"/>
          </a:p>
        </p:txBody>
      </p:sp>
    </p:spTree>
    <p:extLst>
      <p:ext uri="{BB962C8B-B14F-4D97-AF65-F5344CB8AC3E}">
        <p14:creationId xmlns:p14="http://schemas.microsoft.com/office/powerpoint/2010/main" val="1392235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D7988-DEF6-C875-E232-1FC844206CA3}"/>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434D766-5370-905D-C72E-CE6AEEFDE405}"/>
              </a:ext>
            </a:extLst>
          </p:cNvPr>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6486C581-35B4-EF81-85B1-1E086D89EC60}"/>
              </a:ext>
            </a:extLst>
          </p:cNvPr>
          <p:cNvSpPr/>
          <p:nvPr/>
        </p:nvSpPr>
        <p:spPr>
          <a:xfrm>
            <a:off x="445032" y="30760"/>
            <a:ext cx="574621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社会保障給付費の推移</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247F5A5C-4A78-E7C8-959E-6CB262D8B259}"/>
              </a:ext>
            </a:extLst>
          </p:cNvPr>
          <p:cNvSpPr/>
          <p:nvPr/>
        </p:nvSpPr>
        <p:spPr>
          <a:xfrm>
            <a:off x="784140" y="6223029"/>
            <a:ext cx="7902659" cy="415498"/>
          </a:xfrm>
          <a:prstGeom prst="rect">
            <a:avLst/>
          </a:prstGeom>
          <a:noFill/>
          <a:ln>
            <a:noFill/>
          </a:ln>
        </p:spPr>
        <p:txBody>
          <a:bodyPr wrap="square" lIns="91440" tIns="45720" rIns="91440" bIns="4572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1980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年度は国立社会保障・人口問題研究所「社会保障費用統計」、</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a:r>
              <a:rPr lang="en-US" altLang="ja-JP" sz="105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年度は厚生労働省「</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年を見据えた社会保障の将来見通し（議論の素材）」をもとに生命保険文化センターが作成</a:t>
            </a:r>
            <a:endParaRPr lang="en-US" altLang="ja-JP" sz="1050" dirty="0">
              <a:ln w="12700">
                <a:solidFill>
                  <a:schemeClr val="tx2">
                    <a:satMod val="155000"/>
                  </a:schemeClr>
                </a:solid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D8525E3-FB09-EC5B-3C48-C47F725F0010}"/>
              </a:ext>
            </a:extLst>
          </p:cNvPr>
          <p:cNvSpPr>
            <a:spLocks noGrp="1"/>
          </p:cNvSpPr>
          <p:nvPr>
            <p:ph type="sldNum" sz="quarter" idx="12"/>
          </p:nvPr>
        </p:nvSpPr>
        <p:spPr>
          <a:xfrm>
            <a:off x="7105266" y="6559784"/>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0" i="0" kern="1200" baseline="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30</a:t>
            </a:fld>
            <a:endParaRPr lang="ja-JP" altLang="en-US" dirty="0"/>
          </a:p>
        </p:txBody>
      </p:sp>
      <p:graphicFrame>
        <p:nvGraphicFramePr>
          <p:cNvPr id="16" name="グラフ 15">
            <a:extLst>
              <a:ext uri="{FF2B5EF4-FFF2-40B4-BE49-F238E27FC236}">
                <a16:creationId xmlns:a16="http://schemas.microsoft.com/office/drawing/2014/main" id="{7E07DDD3-AFE1-BD48-93C5-AF5902988F29}"/>
              </a:ext>
            </a:extLst>
          </p:cNvPr>
          <p:cNvGraphicFramePr/>
          <p:nvPr/>
        </p:nvGraphicFramePr>
        <p:xfrm>
          <a:off x="0" y="755942"/>
          <a:ext cx="8800052" cy="531242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87E60CD3-B369-028F-0E5F-24F3F6047D2F}"/>
              </a:ext>
            </a:extLst>
          </p:cNvPr>
          <p:cNvSpPr txBox="1"/>
          <p:nvPr/>
        </p:nvSpPr>
        <p:spPr>
          <a:xfrm>
            <a:off x="908750" y="4497588"/>
            <a:ext cx="1031357"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3" name="テキスト ボックス 2">
            <a:extLst>
              <a:ext uri="{FF2B5EF4-FFF2-40B4-BE49-F238E27FC236}">
                <a16:creationId xmlns:a16="http://schemas.microsoft.com/office/drawing/2014/main" id="{2416C575-A111-20F7-0072-4DE0E5C3BB3B}"/>
              </a:ext>
            </a:extLst>
          </p:cNvPr>
          <p:cNvSpPr txBox="1"/>
          <p:nvPr/>
        </p:nvSpPr>
        <p:spPr>
          <a:xfrm>
            <a:off x="1553235" y="4117623"/>
            <a:ext cx="115973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24.9</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4" name="テキスト ボックス 3">
            <a:extLst>
              <a:ext uri="{FF2B5EF4-FFF2-40B4-BE49-F238E27FC236}">
                <a16:creationId xmlns:a16="http://schemas.microsoft.com/office/drawing/2014/main" id="{BF145636-EC74-5212-6B98-AC782C8302BE}"/>
              </a:ext>
            </a:extLst>
          </p:cNvPr>
          <p:cNvSpPr txBox="1"/>
          <p:nvPr/>
        </p:nvSpPr>
        <p:spPr>
          <a:xfrm>
            <a:off x="2356103" y="3692721"/>
            <a:ext cx="140842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47.4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7" name="テキスト ボックス 6">
            <a:extLst>
              <a:ext uri="{FF2B5EF4-FFF2-40B4-BE49-F238E27FC236}">
                <a16:creationId xmlns:a16="http://schemas.microsoft.com/office/drawing/2014/main" id="{271AE332-4BD2-1C56-D70D-77351A879182}"/>
              </a:ext>
            </a:extLst>
          </p:cNvPr>
          <p:cNvSpPr txBox="1"/>
          <p:nvPr/>
        </p:nvSpPr>
        <p:spPr>
          <a:xfrm>
            <a:off x="3154206" y="3082534"/>
            <a:ext cx="1251788"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78.4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9" name="テキスト ボックス 8">
            <a:extLst>
              <a:ext uri="{FF2B5EF4-FFF2-40B4-BE49-F238E27FC236}">
                <a16:creationId xmlns:a16="http://schemas.microsoft.com/office/drawing/2014/main" id="{BBCC66DB-CED8-7D9B-9062-5EF8221A2E40}"/>
              </a:ext>
            </a:extLst>
          </p:cNvPr>
          <p:cNvSpPr txBox="1"/>
          <p:nvPr/>
        </p:nvSpPr>
        <p:spPr>
          <a:xfrm>
            <a:off x="6677811" y="1223087"/>
            <a:ext cx="1695446"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188.5</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1" name="テキスト ボックス 10">
            <a:extLst>
              <a:ext uri="{FF2B5EF4-FFF2-40B4-BE49-F238E27FC236}">
                <a16:creationId xmlns:a16="http://schemas.microsoft.com/office/drawing/2014/main" id="{D450ABE4-1A0A-3673-0E7B-FFFBE6F02F3C}"/>
              </a:ext>
            </a:extLst>
          </p:cNvPr>
          <p:cNvSpPr txBox="1"/>
          <p:nvPr/>
        </p:nvSpPr>
        <p:spPr>
          <a:xfrm>
            <a:off x="4075903" y="2584641"/>
            <a:ext cx="144460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105.4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2" name="テキスト ボックス 11">
            <a:extLst>
              <a:ext uri="{FF2B5EF4-FFF2-40B4-BE49-F238E27FC236}">
                <a16:creationId xmlns:a16="http://schemas.microsoft.com/office/drawing/2014/main" id="{47C119A7-C488-7316-D3A4-FF17FFB1EB3E}"/>
              </a:ext>
            </a:extLst>
          </p:cNvPr>
          <p:cNvSpPr txBox="1"/>
          <p:nvPr/>
        </p:nvSpPr>
        <p:spPr>
          <a:xfrm>
            <a:off x="5829300" y="1903291"/>
            <a:ext cx="158913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140.4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3" name="テキスト ボックス 12">
            <a:extLst>
              <a:ext uri="{FF2B5EF4-FFF2-40B4-BE49-F238E27FC236}">
                <a16:creationId xmlns:a16="http://schemas.microsoft.com/office/drawing/2014/main" id="{FC1835C6-6727-50A3-B2C0-ED7B6AC70290}"/>
              </a:ext>
            </a:extLst>
          </p:cNvPr>
          <p:cNvSpPr txBox="1"/>
          <p:nvPr/>
        </p:nvSpPr>
        <p:spPr>
          <a:xfrm>
            <a:off x="4819173" y="2192336"/>
            <a:ext cx="158913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138.7</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7" name="テキスト ボックス 16">
            <a:extLst>
              <a:ext uri="{FF2B5EF4-FFF2-40B4-BE49-F238E27FC236}">
                <a16:creationId xmlns:a16="http://schemas.microsoft.com/office/drawing/2014/main" id="{9C4BB0A9-7F7C-5573-A707-3599E3B3334E}"/>
              </a:ext>
            </a:extLst>
          </p:cNvPr>
          <p:cNvSpPr txBox="1"/>
          <p:nvPr/>
        </p:nvSpPr>
        <p:spPr>
          <a:xfrm rot="19013443">
            <a:off x="6880268" y="5433390"/>
            <a:ext cx="1076325"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推計</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92246E0-7733-ED65-2AE0-09B3445E9F58}"/>
              </a:ext>
            </a:extLst>
          </p:cNvPr>
          <p:cNvSpPr txBox="1"/>
          <p:nvPr/>
        </p:nvSpPr>
        <p:spPr>
          <a:xfrm rot="19013443">
            <a:off x="6007216" y="5433390"/>
            <a:ext cx="1076325"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推計</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6524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3107639"/>
            <a:ext cx="8547100" cy="1569660"/>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「預貯金」と「民間保険」の</a:t>
            </a:r>
          </a:p>
          <a:p>
            <a:pPr algn="ct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違いって何だろう？</a:t>
            </a:r>
          </a:p>
        </p:txBody>
      </p:sp>
      <p:sp>
        <p:nvSpPr>
          <p:cNvPr id="7" name="角丸四角形 6"/>
          <p:cNvSpPr/>
          <p:nvPr/>
        </p:nvSpPr>
        <p:spPr>
          <a:xfrm>
            <a:off x="748847" y="644818"/>
            <a:ext cx="2567008" cy="1470309"/>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6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a:t>
            </a:r>
            <a:r>
              <a:rPr kumimoji="1" lang="ja-JP" altLang="en-US" sz="6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 name="スライド番号プレースホルダー 1">
            <a:extLst>
              <a:ext uri="{FF2B5EF4-FFF2-40B4-BE49-F238E27FC236}">
                <a16:creationId xmlns:a16="http://schemas.microsoft.com/office/drawing/2014/main" id="{25664325-D23A-4A47-A10F-6A5964F7C4BB}"/>
              </a:ext>
            </a:extLst>
          </p:cNvPr>
          <p:cNvSpPr>
            <a:spLocks noGrp="1"/>
          </p:cNvSpPr>
          <p:nvPr>
            <p:ph type="sldNum" sz="quarter" idx="12"/>
          </p:nvPr>
        </p:nvSpPr>
        <p:spPr/>
        <p:txBody>
          <a:bodyPr/>
          <a:lstStyle/>
          <a:p>
            <a:fld id="{E1D7E502-7D6F-49F2-8D91-33EB17385912}" type="slidenum">
              <a:rPr lang="ja-JP" altLang="en-US" smtClean="0"/>
              <a:pPr/>
              <a:t>31</a:t>
            </a:fld>
            <a:endParaRPr lang="ja-JP" altLang="en-US" dirty="0"/>
          </a:p>
        </p:txBody>
      </p:sp>
    </p:spTree>
    <p:extLst>
      <p:ext uri="{BB962C8B-B14F-4D97-AF65-F5344CB8AC3E}">
        <p14:creationId xmlns:p14="http://schemas.microsoft.com/office/powerpoint/2010/main" val="2770330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4383E21-B36E-4930-B492-6EAAE962DC75}"/>
              </a:ext>
            </a:extLst>
          </p:cNvPr>
          <p:cNvGrpSpPr/>
          <p:nvPr/>
        </p:nvGrpSpPr>
        <p:grpSpPr>
          <a:xfrm>
            <a:off x="152206" y="3704220"/>
            <a:ext cx="8906340" cy="2816332"/>
            <a:chOff x="152206" y="3704220"/>
            <a:chExt cx="8906340" cy="2816332"/>
          </a:xfrm>
        </p:grpSpPr>
        <p:sp>
          <p:nvSpPr>
            <p:cNvPr id="5" name="角丸四角形 4"/>
            <p:cNvSpPr/>
            <p:nvPr/>
          </p:nvSpPr>
          <p:spPr>
            <a:xfrm>
              <a:off x="152206" y="3704220"/>
              <a:ext cx="8906340" cy="2816332"/>
            </a:xfrm>
            <a:prstGeom prst="roundRect">
              <a:avLst/>
            </a:prstGeom>
            <a:solidFill>
              <a:schemeClr val="accent3">
                <a:lumMod val="20000"/>
                <a:lumOff val="80000"/>
              </a:schemeClr>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22407" y="4352258"/>
              <a:ext cx="4152845" cy="1983197"/>
            </a:xfrm>
            <a:prstGeom prst="roundRect">
              <a:avLst/>
            </a:prstGeom>
            <a:solidFill>
              <a:schemeClr val="accent4">
                <a:lumMod val="20000"/>
                <a:lumOff val="80000"/>
              </a:schemeClr>
            </a:solidFill>
            <a:ln w="5715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8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5512821" y="3848281"/>
              <a:ext cx="2665989" cy="704510"/>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③公</a:t>
              </a:r>
              <a:r>
                <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角丸四角形 28"/>
            <p:cNvSpPr/>
            <p:nvPr/>
          </p:nvSpPr>
          <p:spPr>
            <a:xfrm>
              <a:off x="339702" y="4357430"/>
              <a:ext cx="4148576" cy="1978025"/>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C00000"/>
                  </a:solidFill>
                  <a:latin typeface="Meiryo UI" panose="020B0604030504040204" pitchFamily="50" charset="-128"/>
                  <a:ea typeface="Meiryo UI" panose="020B0604030504040204" pitchFamily="50" charset="-128"/>
                  <a:cs typeface="ヒラギノ角ゴ Pro W6"/>
                </a:rPr>
                <a:t>　　　　　　　　　　　　　健康保険や年金などの「社会保険」</a:t>
              </a:r>
            </a:p>
          </p:txBody>
        </p:sp>
        <p:sp>
          <p:nvSpPr>
            <p:cNvPr id="28" name="角丸四角形 27"/>
            <p:cNvSpPr/>
            <p:nvPr/>
          </p:nvSpPr>
          <p:spPr>
            <a:xfrm>
              <a:off x="1091232" y="3831084"/>
              <a:ext cx="2724659" cy="764794"/>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②共助</a:t>
              </a:r>
              <a:endPar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153885" y="4584200"/>
              <a:ext cx="3150655"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共に備える</a:t>
              </a:r>
            </a:p>
          </p:txBody>
        </p:sp>
        <p:sp>
          <p:nvSpPr>
            <p:cNvPr id="33" name="テキスト ボックス 32"/>
            <p:cNvSpPr txBox="1"/>
            <p:nvPr/>
          </p:nvSpPr>
          <p:spPr>
            <a:xfrm>
              <a:off x="4656211" y="4595878"/>
              <a:ext cx="4306169" cy="646331"/>
            </a:xfrm>
            <a:prstGeom prst="rect">
              <a:avLst/>
            </a:prstGeom>
            <a:noFill/>
          </p:spPr>
          <p:txBody>
            <a:bodyPr wrap="square" rtlCol="0">
              <a:spAutoFit/>
            </a:bodyPr>
            <a:lstStyle/>
            <a:p>
              <a:pPr algn="ct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grpSp>
      <p:grpSp>
        <p:nvGrpSpPr>
          <p:cNvPr id="8" name="グループ化 7">
            <a:extLst>
              <a:ext uri="{FF2B5EF4-FFF2-40B4-BE49-F238E27FC236}">
                <a16:creationId xmlns:a16="http://schemas.microsoft.com/office/drawing/2014/main" id="{24915352-2681-41F7-BCBD-4AE3F78C8461}"/>
              </a:ext>
            </a:extLst>
          </p:cNvPr>
          <p:cNvGrpSpPr/>
          <p:nvPr/>
        </p:nvGrpSpPr>
        <p:grpSpPr>
          <a:xfrm>
            <a:off x="203039" y="842271"/>
            <a:ext cx="8804674" cy="2570254"/>
            <a:chOff x="203039" y="842271"/>
            <a:chExt cx="8804674" cy="2570254"/>
          </a:xfrm>
        </p:grpSpPr>
        <p:sp>
          <p:nvSpPr>
            <p:cNvPr id="6" name="角丸四角形 5"/>
            <p:cNvSpPr/>
            <p:nvPr/>
          </p:nvSpPr>
          <p:spPr>
            <a:xfrm>
              <a:off x="203039" y="842271"/>
              <a:ext cx="8804674" cy="2570254"/>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kumimoji="1"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135417" y="1028757"/>
              <a:ext cx="2705721" cy="706781"/>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①自</a:t>
              </a:r>
              <a:r>
                <a:rPr kumimoji="1"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 name="テキスト ボックス 2"/>
            <p:cNvSpPr txBox="1"/>
            <p:nvPr/>
          </p:nvSpPr>
          <p:spPr>
            <a:xfrm>
              <a:off x="2948686" y="1793612"/>
              <a:ext cx="4026218"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自分で備える</a:t>
              </a:r>
              <a:endParaRPr kumimoji="1" lang="ja-JP" altLang="en-US" sz="2400" dirty="0"/>
            </a:p>
          </p:txBody>
        </p:sp>
      </p:grpSp>
      <p:sp>
        <p:nvSpPr>
          <p:cNvPr id="2" name="正方形/長方形 1"/>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正方形/長方形 22"/>
          <p:cNvSpPr/>
          <p:nvPr/>
        </p:nvSpPr>
        <p:spPr>
          <a:xfrm>
            <a:off x="4426939" y="3105615"/>
            <a:ext cx="3725008" cy="7561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1" name="正方形/長方形 10"/>
          <p:cNvSpPr/>
          <p:nvPr/>
        </p:nvSpPr>
        <p:spPr>
          <a:xfrm>
            <a:off x="2424094" y="2599788"/>
            <a:ext cx="2064184"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預貯金</a:t>
            </a:r>
          </a:p>
        </p:txBody>
      </p:sp>
      <p:sp>
        <p:nvSpPr>
          <p:cNvPr id="30" name="正方形/長方形 29"/>
          <p:cNvSpPr/>
          <p:nvPr/>
        </p:nvSpPr>
        <p:spPr>
          <a:xfrm>
            <a:off x="4680365" y="2596949"/>
            <a:ext cx="2065978"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民間保険</a:t>
            </a:r>
          </a:p>
        </p:txBody>
      </p:sp>
      <p:sp>
        <p:nvSpPr>
          <p:cNvPr id="31" name="正方形/長方形 30"/>
          <p:cNvSpPr/>
          <p:nvPr/>
        </p:nvSpPr>
        <p:spPr>
          <a:xfrm>
            <a:off x="3573283" y="5831255"/>
            <a:ext cx="2064184" cy="911260"/>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b="1" dirty="0">
                <a:latin typeface="Meiryo UI" panose="020B0604030504040204" pitchFamily="50" charset="-128"/>
                <a:ea typeface="Meiryo UI" panose="020B0604030504040204" pitchFamily="50" charset="-128"/>
              </a:rPr>
              <a:t>社会保障制度</a:t>
            </a:r>
          </a:p>
        </p:txBody>
      </p:sp>
      <p:sp>
        <p:nvSpPr>
          <p:cNvPr id="4" name="角丸四角形 3"/>
          <p:cNvSpPr/>
          <p:nvPr/>
        </p:nvSpPr>
        <p:spPr>
          <a:xfrm>
            <a:off x="127081" y="751578"/>
            <a:ext cx="8956589" cy="2816333"/>
          </a:xfrm>
          <a:prstGeom prst="roundRect">
            <a:avLst>
              <a:gd name="adj" fmla="val 13308"/>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F791D602-6C97-4DE6-A515-219D630BE675}"/>
              </a:ext>
            </a:extLst>
          </p:cNvPr>
          <p:cNvSpPr>
            <a:spLocks noGrp="1"/>
          </p:cNvSpPr>
          <p:nvPr>
            <p:ph type="sldNum" sz="quarter" idx="12"/>
          </p:nvPr>
        </p:nvSpPr>
        <p:spPr/>
        <p:txBody>
          <a:bodyPr/>
          <a:lstStyle/>
          <a:p>
            <a:fld id="{E1D7E502-7D6F-49F2-8D91-33EB17385912}" type="slidenum">
              <a:rPr lang="ja-JP" altLang="en-US" smtClean="0"/>
              <a:pPr/>
              <a:t>32</a:t>
            </a:fld>
            <a:endParaRPr lang="ja-JP" altLang="en-US" dirty="0"/>
          </a:p>
        </p:txBody>
      </p:sp>
    </p:spTree>
    <p:extLst>
      <p:ext uri="{BB962C8B-B14F-4D97-AF65-F5344CB8AC3E}">
        <p14:creationId xmlns:p14="http://schemas.microsoft.com/office/powerpoint/2010/main" val="50958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98450" y="2571930"/>
            <a:ext cx="8547100" cy="1569660"/>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①</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預貯金」と「民間保険」</a:t>
            </a:r>
          </a:p>
          <a:p>
            <a:pPr algn="ct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の違いは・・・</a:t>
            </a:r>
            <a:endPar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C2C119EE-4B9D-4E6F-ADCC-28751F739FDA}"/>
              </a:ext>
            </a:extLst>
          </p:cNvPr>
          <p:cNvSpPr>
            <a:spLocks noGrp="1"/>
          </p:cNvSpPr>
          <p:nvPr>
            <p:ph type="sldNum" sz="quarter" idx="12"/>
          </p:nvPr>
        </p:nvSpPr>
        <p:spPr/>
        <p:txBody>
          <a:bodyPr/>
          <a:lstStyle/>
          <a:p>
            <a:fld id="{E1D7E502-7D6F-49F2-8D91-33EB17385912}" type="slidenum">
              <a:rPr lang="ja-JP" altLang="en-US" smtClean="0"/>
              <a:pPr/>
              <a:t>33</a:t>
            </a:fld>
            <a:endParaRPr lang="ja-JP" altLang="en-US" dirty="0"/>
          </a:p>
        </p:txBody>
      </p:sp>
    </p:spTree>
    <p:extLst>
      <p:ext uri="{BB962C8B-B14F-4D97-AF65-F5344CB8AC3E}">
        <p14:creationId xmlns:p14="http://schemas.microsoft.com/office/powerpoint/2010/main" val="2039235360"/>
      </p:ext>
    </p:extLst>
  </p:cSld>
  <p:clrMapOvr>
    <a:masterClrMapping/>
  </p:clrMapOvr>
  <mc:AlternateContent xmlns:mc="http://schemas.openxmlformats.org/markup-compatibility/2006" xmlns:p14="http://schemas.microsoft.com/office/powerpoint/2010/main">
    <mc:Choice Requires="p14">
      <p:transition spd="slow" p14:dur="2000" advTm="11307"/>
    </mc:Choice>
    <mc:Fallback xmlns="">
      <p:transition spd="slow" advTm="1130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aphicFrame>
        <p:nvGraphicFramePr>
          <p:cNvPr id="2" name="表 1"/>
          <p:cNvGraphicFramePr>
            <a:graphicFrameLocks noGrp="1"/>
          </p:cNvGraphicFramePr>
          <p:nvPr>
            <p:extLst>
              <p:ext uri="{D42A27DB-BD31-4B8C-83A1-F6EECF244321}">
                <p14:modId xmlns:p14="http://schemas.microsoft.com/office/powerpoint/2010/main" val="2373403341"/>
              </p:ext>
            </p:extLst>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604732524"/>
              </p:ext>
            </p:extLst>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39"/>
            <a:ext cx="1597813"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white">
            <a:xfrm rot="1159575">
              <a:off x="1496336" y="2831976"/>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1" y="4493423"/>
            <a:ext cx="1761318" cy="929642"/>
            <a:chOff x="1428601" y="4493423"/>
            <a:chExt cx="176131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rot="20185190">
              <a:off x="1560947" y="4720834"/>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5" y="4342785"/>
            <a:ext cx="1910884" cy="904066"/>
            <a:chOff x="6138786" y="4287654"/>
            <a:chExt cx="1910884"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rot="20766334">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09"/>
            <a:ext cx="1673736" cy="823030"/>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white">
            <a:xfrm rot="1272866">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17" name="スライド番号プレースホルダー 16">
            <a:extLst>
              <a:ext uri="{FF2B5EF4-FFF2-40B4-BE49-F238E27FC236}">
                <a16:creationId xmlns:a16="http://schemas.microsoft.com/office/drawing/2014/main" id="{E1CE0CB0-29CA-4366-A2B6-9FCB84D9D2F0}"/>
              </a:ext>
            </a:extLst>
          </p:cNvPr>
          <p:cNvSpPr>
            <a:spLocks noGrp="1"/>
          </p:cNvSpPr>
          <p:nvPr>
            <p:ph type="sldNum" sz="quarter" idx="12"/>
          </p:nvPr>
        </p:nvSpPr>
        <p:spPr/>
        <p:txBody>
          <a:bodyPr/>
          <a:lstStyle/>
          <a:p>
            <a:fld id="{E1D7E502-7D6F-49F2-8D91-33EB17385912}" type="slidenum">
              <a:rPr lang="ja-JP" altLang="en-US" smtClean="0"/>
              <a:pPr/>
              <a:t>34</a:t>
            </a:fld>
            <a:endParaRPr lang="ja-JP" altLang="en-US" dirty="0"/>
          </a:p>
        </p:txBody>
      </p:sp>
      <p:pic>
        <p:nvPicPr>
          <p:cNvPr id="18" name="図 17" descr="ロゴ&#10;&#10;中程度の精度で自動的に生成された説明">
            <a:extLst>
              <a:ext uri="{FF2B5EF4-FFF2-40B4-BE49-F238E27FC236}">
                <a16:creationId xmlns:a16="http://schemas.microsoft.com/office/drawing/2014/main" id="{12A131C6-2B18-4626-6B6C-39CD27BF0131}"/>
              </a:ext>
            </a:extLst>
          </p:cNvPr>
          <p:cNvPicPr>
            <a:picLocks noChangeAspect="1"/>
          </p:cNvPicPr>
          <p:nvPr/>
        </p:nvPicPr>
        <p:blipFill>
          <a:blip r:embed="rId11"/>
          <a:stretch>
            <a:fillRect/>
          </a:stretch>
        </p:blipFill>
        <p:spPr>
          <a:xfrm>
            <a:off x="5573619" y="5278109"/>
            <a:ext cx="1243741" cy="782216"/>
          </a:xfrm>
          <a:prstGeom prst="rect">
            <a:avLst/>
          </a:prstGeom>
        </p:spPr>
      </p:pic>
      <p:sp>
        <p:nvSpPr>
          <p:cNvPr id="19" name="テキスト ボックス 18">
            <a:extLst>
              <a:ext uri="{FF2B5EF4-FFF2-40B4-BE49-F238E27FC236}">
                <a16:creationId xmlns:a16="http://schemas.microsoft.com/office/drawing/2014/main" id="{BFB877E4-58CC-F73D-17F2-AE058BC7E12D}"/>
              </a:ext>
            </a:extLst>
          </p:cNvPr>
          <p:cNvSpPr txBox="1"/>
          <p:nvPr/>
        </p:nvSpPr>
        <p:spPr>
          <a:xfrm>
            <a:off x="1794452" y="5550722"/>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20" name="テキスト ボックス 19">
            <a:extLst>
              <a:ext uri="{FF2B5EF4-FFF2-40B4-BE49-F238E27FC236}">
                <a16:creationId xmlns:a16="http://schemas.microsoft.com/office/drawing/2014/main" id="{23F0F2E6-2D3B-401B-2B77-C11873474408}"/>
              </a:ext>
            </a:extLst>
          </p:cNvPr>
          <p:cNvSpPr txBox="1"/>
          <p:nvPr/>
        </p:nvSpPr>
        <p:spPr>
          <a:xfrm>
            <a:off x="6847214" y="5531625"/>
            <a:ext cx="1686680"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リスクが起こると</a:t>
            </a:r>
          </a:p>
        </p:txBody>
      </p:sp>
    </p:spTree>
    <p:extLst>
      <p:ext uri="{BB962C8B-B14F-4D97-AF65-F5344CB8AC3E}">
        <p14:creationId xmlns:p14="http://schemas.microsoft.com/office/powerpoint/2010/main" val="3283139634"/>
      </p:ext>
    </p:extLst>
  </p:cSld>
  <p:clrMapOvr>
    <a:masterClrMapping/>
  </p:clrMapOvr>
  <mc:AlternateContent xmlns:mc="http://schemas.openxmlformats.org/markup-compatibility/2006" xmlns:p14="http://schemas.microsoft.com/office/powerpoint/2010/main">
    <mc:Choice Requires="p14">
      <p:transition spd="slow" p14:dur="2000" advTm="8259"/>
    </mc:Choice>
    <mc:Fallback xmlns="">
      <p:transition spd="slow" advTm="825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646044071"/>
              </p:ext>
            </p:extLst>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335305160"/>
              </p:ext>
            </p:extLst>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16451220"/>
              </p:ext>
            </p:extLst>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495240" y="4940368"/>
            <a:ext cx="2874505"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のリスク</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012" y="2071452"/>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8369"/>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91220" y="4017077"/>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extLst>
              <p:ext uri="{D42A27DB-BD31-4B8C-83A1-F6EECF244321}">
                <p14:modId xmlns:p14="http://schemas.microsoft.com/office/powerpoint/2010/main" val="3065949760"/>
              </p:ext>
            </p:extLst>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a:extLst>
              <a:ext uri="{FF2B5EF4-FFF2-40B4-BE49-F238E27FC236}">
                <a16:creationId xmlns:a16="http://schemas.microsoft.com/office/drawing/2014/main" id="{F2AEE6EA-57DE-44C6-BE8D-B8C01CE923CC}"/>
              </a:ext>
            </a:extLst>
          </p:cNvPr>
          <p:cNvSpPr>
            <a:spLocks noGrp="1"/>
          </p:cNvSpPr>
          <p:nvPr>
            <p:ph type="sldNum" sz="quarter" idx="12"/>
          </p:nvPr>
        </p:nvSpPr>
        <p:spPr/>
        <p:txBody>
          <a:bodyPr/>
          <a:lstStyle/>
          <a:p>
            <a:fld id="{E1D7E502-7D6F-49F2-8D91-33EB17385912}" type="slidenum">
              <a:rPr lang="ja-JP" altLang="en-US" smtClean="0"/>
              <a:pPr/>
              <a:t>35</a:t>
            </a:fld>
            <a:endParaRPr lang="ja-JP" altLang="en-US" dirty="0"/>
          </a:p>
        </p:txBody>
      </p:sp>
    </p:spTree>
    <p:custDataLst>
      <p:tags r:id="rId1"/>
    </p:custDataLst>
    <p:extLst>
      <p:ext uri="{BB962C8B-B14F-4D97-AF65-F5344CB8AC3E}">
        <p14:creationId xmlns:p14="http://schemas.microsoft.com/office/powerpoint/2010/main" val="238392703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7" name="表 6"/>
          <p:cNvGraphicFramePr>
            <a:graphicFrameLocks noGrp="1"/>
          </p:cNvGraphicFramePr>
          <p:nvPr/>
        </p:nvGraphicFramePr>
        <p:xfrm>
          <a:off x="1352806" y="763574"/>
          <a:ext cx="3682827" cy="5806855"/>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0">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nvGraphicFramePr>
        <p:xfrm>
          <a:off x="5121658" y="777044"/>
          <a:ext cx="3986846" cy="5793385"/>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graphicFrame>
        <p:nvGraphicFramePr>
          <p:cNvPr id="5" name="表 4"/>
          <p:cNvGraphicFramePr>
            <a:graphicFrameLocks noGrp="1"/>
          </p:cNvGraphicFramePr>
          <p:nvPr/>
        </p:nvGraphicFramePr>
        <p:xfrm>
          <a:off x="100083" y="1676400"/>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352806" y="1608083"/>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b="1" spc="-50"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3" name="テキスト ボックス 12"/>
          <p:cNvSpPr txBox="1"/>
          <p:nvPr/>
        </p:nvSpPr>
        <p:spPr>
          <a:xfrm>
            <a:off x="1312548" y="4524836"/>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必要な金額が貯まっているとは限らない</a:t>
            </a:r>
            <a:r>
              <a:rPr lang="ja-JP" altLang="en-US" sz="2400" spc="-40" dirty="0">
                <a:latin typeface="Meiryo UI" panose="020B0604030504040204" pitchFamily="50" charset="-128"/>
                <a:ea typeface="Meiryo UI" panose="020B0604030504040204" pitchFamily="50" charset="-128"/>
                <a:cs typeface="ヒラギノ角ゴ Pro W6"/>
              </a:rPr>
              <a:t>。</a:t>
            </a:r>
          </a:p>
        </p:txBody>
      </p:sp>
      <p:sp>
        <p:nvSpPr>
          <p:cNvPr id="14" name="テキスト ボックス 13"/>
          <p:cNvSpPr txBox="1"/>
          <p:nvPr/>
        </p:nvSpPr>
        <p:spPr>
          <a:xfrm>
            <a:off x="5230937" y="1926530"/>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あらかじめ決められた金額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5" name="テキスト ボックス 14"/>
          <p:cNvSpPr txBox="1"/>
          <p:nvPr/>
        </p:nvSpPr>
        <p:spPr>
          <a:xfrm>
            <a:off x="5168167" y="4520350"/>
            <a:ext cx="3996000" cy="138768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保険の種類によっては</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解約しても支払った保険料の</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全額が戻ってこない</a:t>
            </a:r>
            <a:r>
              <a:rPr lang="ja-JP" altLang="en-US" sz="2400" dirty="0">
                <a:latin typeface="Meiryo UI" panose="020B0604030504040204" pitchFamily="50" charset="-128"/>
                <a:ea typeface="Meiryo UI" panose="020B0604030504040204" pitchFamily="50" charset="-128"/>
                <a:cs typeface="ヒラギノ角ゴ Pro W6"/>
              </a:rPr>
              <a:t>。</a:t>
            </a:r>
            <a:endParaRPr lang="ja-JP" altLang="en-US" sz="2400" spc="-120" dirty="0">
              <a:latin typeface="Meiryo UI" panose="020B0604030504040204" pitchFamily="50" charset="-128"/>
              <a:ea typeface="Meiryo UI" panose="020B0604030504040204" pitchFamily="50" charset="-128"/>
              <a:cs typeface="ヒラギノ角ゴ Pro W6"/>
            </a:endParaRPr>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7086600" y="6481041"/>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0" i="0" kern="1200" baseline="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36</a:t>
            </a:fld>
            <a:endParaRPr lang="ja-JP" altLang="en-US" dirty="0"/>
          </a:p>
        </p:txBody>
      </p:sp>
    </p:spTree>
    <p:custDataLst>
      <p:tags r:id="rId1"/>
    </p:custDataLst>
    <p:extLst>
      <p:ext uri="{BB962C8B-B14F-4D97-AF65-F5344CB8AC3E}">
        <p14:creationId xmlns:p14="http://schemas.microsoft.com/office/powerpoint/2010/main" val="296394412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22912"/>
            <a:ext cx="8547100" cy="1569660"/>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②</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保険のしくみ</a:t>
            </a:r>
          </a:p>
          <a:p>
            <a:pPr algn="ct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endPar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E028D4CC-6BA7-43A0-93AC-987BBA8BF714}"/>
              </a:ext>
            </a:extLst>
          </p:cNvPr>
          <p:cNvSpPr>
            <a:spLocks noGrp="1"/>
          </p:cNvSpPr>
          <p:nvPr>
            <p:ph type="sldNum" sz="quarter" idx="12"/>
          </p:nvPr>
        </p:nvSpPr>
        <p:spPr/>
        <p:txBody>
          <a:bodyPr/>
          <a:lstStyle/>
          <a:p>
            <a:fld id="{E1D7E502-7D6F-49F2-8D91-33EB17385912}" type="slidenum">
              <a:rPr lang="ja-JP" altLang="en-US" smtClean="0"/>
              <a:pPr/>
              <a:t>37</a:t>
            </a:fld>
            <a:endParaRPr lang="ja-JP" altLang="en-US" dirty="0"/>
          </a:p>
        </p:txBody>
      </p:sp>
    </p:spTree>
    <p:extLst>
      <p:ext uri="{BB962C8B-B14F-4D97-AF65-F5344CB8AC3E}">
        <p14:creationId xmlns:p14="http://schemas.microsoft.com/office/powerpoint/2010/main" val="3560099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176209" y="1095954"/>
            <a:ext cx="40608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4975548" y="4040000"/>
            <a:ext cx="4059234"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12656" y="5593058"/>
              <a:ext cx="1452563" cy="559691"/>
              <a:chOff x="6012656" y="5714287"/>
              <a:chExt cx="1452563" cy="559691"/>
            </a:xfrm>
          </p:grpSpPr>
          <p:sp>
            <p:nvSpPr>
              <p:cNvPr id="4" name="正方形/長方形 3"/>
              <p:cNvSpPr/>
              <p:nvPr/>
            </p:nvSpPr>
            <p:spPr>
              <a:xfrm>
                <a:off x="6012656" y="5714287"/>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94359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59734" y="579052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84062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55163" y="201265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55163" y="494132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76208" y="4039210"/>
            <a:ext cx="4060800" cy="2336400"/>
            <a:chOff x="731838" y="4160440"/>
            <a:chExt cx="3467100" cy="2374457"/>
          </a:xfrm>
        </p:grpSpPr>
        <p:sp>
          <p:nvSpPr>
            <p:cNvPr id="14" name="角丸四角形 13"/>
            <p:cNvSpPr/>
            <p:nvPr/>
          </p:nvSpPr>
          <p:spPr>
            <a:xfrm>
              <a:off x="731838" y="416044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915183" y="5202702"/>
              <a:ext cx="975419" cy="1332195"/>
            </a:xfrm>
            <a:prstGeom prst="rect">
              <a:avLst/>
            </a:prstGeom>
          </p:spPr>
        </p:pic>
        <p:sp>
          <p:nvSpPr>
            <p:cNvPr id="33" name="テキスト ボックス 32"/>
            <p:cNvSpPr txBox="1"/>
            <p:nvPr/>
          </p:nvSpPr>
          <p:spPr>
            <a:xfrm>
              <a:off x="1316894" y="4325298"/>
              <a:ext cx="2435823"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grpSp>
        <p:nvGrpSpPr>
          <p:cNvPr id="3" name="グループ化 2">
            <a:extLst>
              <a:ext uri="{FF2B5EF4-FFF2-40B4-BE49-F238E27FC236}">
                <a16:creationId xmlns:a16="http://schemas.microsoft.com/office/drawing/2014/main" id="{B3CDED0F-9E04-4844-9599-90ECD1FC7B81}"/>
              </a:ext>
            </a:extLst>
          </p:cNvPr>
          <p:cNvGrpSpPr/>
          <p:nvPr/>
        </p:nvGrpSpPr>
        <p:grpSpPr>
          <a:xfrm>
            <a:off x="4975548" y="1095954"/>
            <a:ext cx="4059234" cy="2335610"/>
            <a:chOff x="4975548" y="1095954"/>
            <a:chExt cx="4059234" cy="2335610"/>
          </a:xfrm>
        </p:grpSpPr>
        <p:grpSp>
          <p:nvGrpSpPr>
            <p:cNvPr id="6" name="図形グループ 5"/>
            <p:cNvGrpSpPr/>
            <p:nvPr/>
          </p:nvGrpSpPr>
          <p:grpSpPr>
            <a:xfrm>
              <a:off x="4975548" y="1095954"/>
              <a:ext cx="4059234" cy="2335610"/>
              <a:chOff x="5005388" y="1293383"/>
              <a:chExt cx="3467100" cy="2335610"/>
            </a:xfrm>
          </p:grpSpPr>
          <p:sp>
            <p:nvSpPr>
              <p:cNvPr id="13" name="角丸四角形 12"/>
              <p:cNvSpPr/>
              <p:nvPr/>
            </p:nvSpPr>
            <p:spPr>
              <a:xfrm>
                <a:off x="5005388" y="1293383"/>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60652" y="1358643"/>
                <a:ext cx="209783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35" name="図 34" descr="椅子, テーブル, マグカップ が含まれている画像&#10;&#10;自動的に生成された説明">
              <a:extLst>
                <a:ext uri="{FF2B5EF4-FFF2-40B4-BE49-F238E27FC236}">
                  <a16:creationId xmlns:a16="http://schemas.microsoft.com/office/drawing/2014/main" id="{27D0F706-808D-4150-AEFE-CB11FD9F63EF}"/>
                </a:ext>
              </a:extLst>
            </p:cNvPr>
            <p:cNvPicPr>
              <a:picLocks noChangeAspect="1"/>
            </p:cNvPicPr>
            <p:nvPr/>
          </p:nvPicPr>
          <p:blipFill>
            <a:blip r:embed="rId3"/>
            <a:stretch>
              <a:fillRect/>
            </a:stretch>
          </p:blipFill>
          <p:spPr>
            <a:xfrm>
              <a:off x="7788557" y="1100010"/>
              <a:ext cx="744590" cy="2180239"/>
            </a:xfrm>
            <a:prstGeom prst="rect">
              <a:avLst/>
            </a:prstGeom>
          </p:spPr>
        </p:pic>
      </p:grpSp>
      <p:sp>
        <p:nvSpPr>
          <p:cNvPr id="8" name="スライド番号プレースホルダー 7">
            <a:extLst>
              <a:ext uri="{FF2B5EF4-FFF2-40B4-BE49-F238E27FC236}">
                <a16:creationId xmlns:a16="http://schemas.microsoft.com/office/drawing/2014/main" id="{AAEEB2E3-AD6E-4DE5-BD52-A1B0CBCCEEEC}"/>
              </a:ext>
            </a:extLst>
          </p:cNvPr>
          <p:cNvSpPr>
            <a:spLocks noGrp="1"/>
          </p:cNvSpPr>
          <p:nvPr>
            <p:ph type="sldNum" sz="quarter" idx="12"/>
          </p:nvPr>
        </p:nvSpPr>
        <p:spPr/>
        <p:txBody>
          <a:bodyPr/>
          <a:lstStyle/>
          <a:p>
            <a:fld id="{E1D7E502-7D6F-49F2-8D91-33EB17385912}" type="slidenum">
              <a:rPr lang="ja-JP" altLang="en-US" smtClean="0"/>
              <a:pPr/>
              <a:t>38</a:t>
            </a:fld>
            <a:endParaRPr lang="ja-JP" altLang="en-US" dirty="0"/>
          </a:p>
        </p:txBody>
      </p:sp>
    </p:spTree>
    <p:extLst>
      <p:ext uri="{BB962C8B-B14F-4D97-AF65-F5344CB8AC3E}">
        <p14:creationId xmlns:p14="http://schemas.microsoft.com/office/powerpoint/2010/main" val="2750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29166" y="1092556"/>
            <a:ext cx="4197231"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114301" y="1092556"/>
            <a:ext cx="4197600"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4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24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29166" y="3986858"/>
            <a:ext cx="4197231"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200" b="1" dirty="0">
                <a:latin typeface="Meiryo UI" panose="020B0604030504040204" pitchFamily="50" charset="-128"/>
                <a:ea typeface="Meiryo UI" panose="020B0604030504040204" pitchFamily="50" charset="-128"/>
                <a:cs typeface="ヒラギノ丸ゴ Pro W4"/>
              </a:rPr>
              <a:t>を受け取り、</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114300" y="3986858"/>
            <a:ext cx="4197600"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24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9457" y="2918671"/>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6027" y="2822806"/>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412490" y="5275377"/>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27554" y="4935001"/>
            <a:ext cx="3207035"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　</a:t>
            </a:r>
          </a:p>
          <a:p>
            <a:r>
              <a:rPr lang="ja-JP" altLang="en-US" sz="3200" b="1" dirty="0">
                <a:solidFill>
                  <a:srgbClr val="FF0000"/>
                </a:solidFill>
                <a:latin typeface="Meiryo UI" panose="020B0604030504040204" pitchFamily="50" charset="-128"/>
                <a:ea typeface="Meiryo UI" panose="020B0604030504040204" pitchFamily="50" charset="-128"/>
              </a:rPr>
              <a:t>　　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91280" y="1936327"/>
            <a:ext cx="33730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92171" y="4912347"/>
            <a:ext cx="345346"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288075"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2554B2B-0901-43A4-BB8C-C509BB53EB20}"/>
              </a:ext>
            </a:extLst>
          </p:cNvPr>
          <p:cNvSpPr>
            <a:spLocks noGrp="1"/>
          </p:cNvSpPr>
          <p:nvPr>
            <p:ph type="sldNum" sz="quarter" idx="12"/>
          </p:nvPr>
        </p:nvSpPr>
        <p:spPr/>
        <p:txBody>
          <a:bodyPr/>
          <a:lstStyle/>
          <a:p>
            <a:fld id="{E1D7E502-7D6F-49F2-8D91-33EB17385912}" type="slidenum">
              <a:rPr lang="ja-JP" altLang="en-US" smtClean="0"/>
              <a:pPr/>
              <a:t>39</a:t>
            </a:fld>
            <a:endParaRPr lang="ja-JP" altLang="en-US" dirty="0"/>
          </a:p>
        </p:txBody>
      </p:sp>
    </p:spTree>
    <p:extLst>
      <p:ext uri="{BB962C8B-B14F-4D97-AF65-F5344CB8AC3E}">
        <p14:creationId xmlns:p14="http://schemas.microsoft.com/office/powerpoint/2010/main" val="304731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1" y="30760"/>
            <a:ext cx="80473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日本に</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100</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歳以上の人は何人いるの？</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コンテンツ プレースホルダー 1"/>
          <p:cNvSpPr txBox="1">
            <a:spLocks/>
          </p:cNvSpPr>
          <p:nvPr/>
        </p:nvSpPr>
        <p:spPr bwMode="auto">
          <a:xfrm>
            <a:off x="290512" y="4638004"/>
            <a:ext cx="8604003" cy="1678167"/>
          </a:xfrm>
          <a:prstGeom prst="rect">
            <a:avLst/>
          </a:prstGeom>
          <a:solidFill>
            <a:srgbClr val="FEFECD"/>
          </a:solidFill>
          <a:ln>
            <a:noFill/>
          </a:ln>
          <a:effectLst/>
        </p:spPr>
        <p:txBody>
          <a:bodyPr tIns="108000"/>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C. </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90,000</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人　</a:t>
            </a:r>
            <a:endParaRPr lang="en-US" altLang="ja-JP" sz="3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　　　　　　</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92,139</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人」のうち、全体の約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89</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(81,589</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人</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は女性</a:t>
            </a:r>
            <a:r>
              <a:rPr lang="ja-JP" altLang="en-US" sz="2200" dirty="0">
                <a:solidFill>
                  <a:schemeClr val="tx1"/>
                </a:solidFill>
                <a:latin typeface="Meiryo UI" panose="020B0604030504040204" pitchFamily="50" charset="-128"/>
                <a:ea typeface="Meiryo UI" panose="020B0604030504040204" pitchFamily="50" charset="-128"/>
                <a:cs typeface="ヒラギノ角ゴ Pro W6"/>
              </a:rPr>
              <a:t>　</a:t>
            </a:r>
            <a:endParaRPr lang="en-US" altLang="ja-JP" sz="2200"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4" y="1677600"/>
            <a:ext cx="1824890" cy="810441"/>
          </a:xfrm>
          <a:prstGeom prst="rect">
            <a:avLst/>
          </a:prstGeom>
        </p:spPr>
      </p:pic>
      <p:sp>
        <p:nvSpPr>
          <p:cNvPr id="20" name="コンテンツ プレースホルダー 1"/>
          <p:cNvSpPr txBox="1">
            <a:spLocks/>
          </p:cNvSpPr>
          <p:nvPr/>
        </p:nvSpPr>
        <p:spPr bwMode="auto">
          <a:xfrm>
            <a:off x="2132609" y="1305554"/>
            <a:ext cx="6975895" cy="1401344"/>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2023</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年の日本の</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100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歳以上の人口はどれくらいでしょう？</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2" name="コンテンツ プレースホルダー 1"/>
          <p:cNvSpPr txBox="1">
            <a:spLocks/>
          </p:cNvSpPr>
          <p:nvPr/>
        </p:nvSpPr>
        <p:spPr bwMode="auto">
          <a:xfrm>
            <a:off x="35496" y="2820092"/>
            <a:ext cx="9108504"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900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人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B.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9,000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人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C.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90,000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人　　</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正方形/長方形 2"/>
          <p:cNvSpPr/>
          <p:nvPr/>
        </p:nvSpPr>
        <p:spPr>
          <a:xfrm>
            <a:off x="1972490" y="743636"/>
            <a:ext cx="1415772" cy="584775"/>
          </a:xfrm>
          <a:prstGeom prst="rect">
            <a:avLst/>
          </a:prstGeom>
        </p:spPr>
        <p:txBody>
          <a:bodyPr wrap="none">
            <a:spAutoFit/>
          </a:bodyPr>
          <a:lstStyle/>
          <a:p>
            <a:r>
              <a:rPr lang="en-US" altLang="ja-JP" sz="3200" b="1" dirty="0">
                <a:latin typeface="Meiryo UI" panose="020B0604030504040204" pitchFamily="50" charset="-128"/>
                <a:ea typeface="Meiryo UI" panose="020B0604030504040204" pitchFamily="50" charset="-128"/>
                <a:cs typeface="ヒラギノ角ゴ Pro W6"/>
              </a:rPr>
              <a:t>【</a:t>
            </a:r>
            <a:r>
              <a:rPr lang="ja-JP" altLang="en-US" sz="3200" b="1" dirty="0">
                <a:latin typeface="Meiryo UI" panose="020B0604030504040204" pitchFamily="50" charset="-128"/>
                <a:ea typeface="Meiryo UI" panose="020B0604030504040204" pitchFamily="50" charset="-128"/>
                <a:cs typeface="ヒラギノ角ゴ Pro W6"/>
              </a:rPr>
              <a:t>問題</a:t>
            </a:r>
            <a:r>
              <a:rPr lang="en-US" altLang="ja-JP" sz="3200" b="1" dirty="0">
                <a:latin typeface="Meiryo UI" panose="020B0604030504040204" pitchFamily="50" charset="-128"/>
                <a:ea typeface="Meiryo UI" panose="020B0604030504040204" pitchFamily="50" charset="-128"/>
                <a:cs typeface="ヒラギノ角ゴ Pro W6"/>
              </a:rPr>
              <a:t>】</a:t>
            </a:r>
            <a:endParaRPr lang="ja-JP" altLang="en-US" sz="3200" dirty="0"/>
          </a:p>
        </p:txBody>
      </p:sp>
      <p:sp>
        <p:nvSpPr>
          <p:cNvPr id="13" name="テキスト ボックス 12"/>
          <p:cNvSpPr txBox="1"/>
          <p:nvPr/>
        </p:nvSpPr>
        <p:spPr>
          <a:xfrm>
            <a:off x="127728" y="6427130"/>
            <a:ext cx="8105053" cy="400110"/>
          </a:xfrm>
          <a:prstGeom prst="rect">
            <a:avLst/>
          </a:prstGeom>
          <a:noFill/>
        </p:spPr>
        <p:txBody>
          <a:bodyPr wrap="square" rtlCol="0">
            <a:spAutoFit/>
          </a:bodyPr>
          <a:lstStyle/>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「百歳の高齢者へのお祝い状及び記念品の贈呈について」</a:t>
            </a:r>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endParaRPr>
          </a:p>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 (2023</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日現在の住民基本台帳による都道府県・指定都市・中核市からの報告数。年齢は</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2023</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15</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AAFA7319-72B6-4BE1-8594-55D64CDB119A}"/>
              </a:ext>
            </a:extLst>
          </p:cNvPr>
          <p:cNvGrpSpPr/>
          <p:nvPr/>
        </p:nvGrpSpPr>
        <p:grpSpPr>
          <a:xfrm>
            <a:off x="313661" y="3461948"/>
            <a:ext cx="8604003" cy="647012"/>
            <a:chOff x="313661" y="3387613"/>
            <a:chExt cx="8604003" cy="647012"/>
          </a:xfrm>
        </p:grpSpPr>
        <p:sp>
          <p:nvSpPr>
            <p:cNvPr id="14" name="正方形/長方形 13">
              <a:extLst>
                <a:ext uri="{FF2B5EF4-FFF2-40B4-BE49-F238E27FC236}">
                  <a16:creationId xmlns:a16="http://schemas.microsoft.com/office/drawing/2014/main" id="{6D11AEC0-40C6-472B-83F8-0C9A4825CD5B}"/>
                </a:ext>
              </a:extLst>
            </p:cNvPr>
            <p:cNvSpPr/>
            <p:nvPr/>
          </p:nvSpPr>
          <p:spPr>
            <a:xfrm>
              <a:off x="313661" y="3449850"/>
              <a:ext cx="8604003" cy="584775"/>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2800" b="1" dirty="0">
                  <a:solidFill>
                    <a:schemeClr val="accent4">
                      <a:lumMod val="75000"/>
                    </a:schemeClr>
                  </a:solidFill>
                  <a:latin typeface="Meiryo UI" panose="020B0604030504040204" pitchFamily="50" charset="-128"/>
                  <a:ea typeface="Meiryo UI" panose="020B0604030504040204" pitchFamily="50" charset="-128"/>
                </a:rPr>
                <a:t>ヒント　　　</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1963</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年</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約</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60</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年前</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には</a:t>
              </a:r>
              <a:r>
                <a:rPr lang="ja-JP" altLang="en-US" sz="3200" b="1" dirty="0">
                  <a:solidFill>
                    <a:srgbClr val="FF0000"/>
                  </a:solidFill>
                  <a:latin typeface="Meiryo UI" panose="020B0604030504040204" pitchFamily="50" charset="-128"/>
                  <a:ea typeface="Meiryo UI" panose="020B0604030504040204" pitchFamily="50" charset="-128"/>
                </a:rPr>
                <a:t>「</a:t>
              </a:r>
              <a:r>
                <a:rPr lang="en-US" altLang="ja-JP" sz="3200" b="1" dirty="0">
                  <a:solidFill>
                    <a:srgbClr val="FF0000"/>
                  </a:solidFill>
                  <a:latin typeface="Meiryo UI" panose="020B0604030504040204" pitchFamily="50" charset="-128"/>
                  <a:ea typeface="Meiryo UI" panose="020B0604030504040204" pitchFamily="50" charset="-128"/>
                </a:rPr>
                <a:t>153</a:t>
              </a:r>
              <a:r>
                <a:rPr lang="ja-JP" altLang="en-US" sz="3200" b="1" dirty="0">
                  <a:solidFill>
                    <a:srgbClr val="FF0000"/>
                  </a:solidFill>
                  <a:latin typeface="Meiryo UI" panose="020B0604030504040204" pitchFamily="50" charset="-128"/>
                  <a:ea typeface="Meiryo UI" panose="020B0604030504040204" pitchFamily="50" charset="-128"/>
                </a:rPr>
                <a:t>人」</a:t>
              </a:r>
              <a:endParaRPr lang="en-US" altLang="ja-JP" sz="2800" b="1" dirty="0">
                <a:solidFill>
                  <a:schemeClr val="accent4">
                    <a:lumMod val="75000"/>
                  </a:schemeClr>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B4F77AAD-F992-4A18-B13A-71A0005C1FE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100000">
                          <a14:foregroundMark x1="85050" y1="25882" x2="85050" y2="25882"/>
                          <a14:foregroundMark x1="77537" y1="25882" x2="77537" y2="25882"/>
                          <a14:foregroundMark x1="73509" y1="35049" x2="73509" y2="35049"/>
                          <a14:foregroundMark x1="40744" y1="53244" x2="40744" y2="53244"/>
                          <a14:foregroundMark x1="81642" y1="20028" x2="81642" y2="20028"/>
                          <a14:foregroundMark x1="76220" y1="22003" x2="76220" y2="22003"/>
                          <a14:foregroundMark x1="74129" y1="28491" x2="74129" y2="28491"/>
                          <a14:foregroundMark x1="79628" y1="9591" x2="79628" y2="9591"/>
                          <a14:foregroundMark x1="89156" y1="9591" x2="89156" y2="9591"/>
                          <a14:foregroundMark x1="93261" y1="17419" x2="93261" y2="17419"/>
                          <a14:foregroundMark x1="37335" y1="53949" x2="37335" y2="53949"/>
                          <a14:foregroundMark x1="40744" y1="55219" x2="40744" y2="55219"/>
                          <a14:foregroundMark x1="38033" y1="64386" x2="38033" y2="64386"/>
                          <a14:foregroundMark x1="42835" y1="63047" x2="42835" y2="63047"/>
                          <a14:foregroundMark x1="71340" y1="33639" x2="71340" y2="33639"/>
                          <a14:foregroundMark x1="71108" y1="35543" x2="71108" y2="35543"/>
                          <a14:foregroundMark x1="75213" y1="33639" x2="75213" y2="33639"/>
                          <a14:foregroundMark x1="75213" y1="28914" x2="75213" y2="28914"/>
                          <a14:foregroundMark x1="72502" y1="33145" x2="72502" y2="33145"/>
                          <a14:foregroundMark x1="38885" y1="52891" x2="38885" y2="52891"/>
                          <a14:foregroundMark x1="38885" y1="56347" x2="38885" y2="56347"/>
                          <a14:foregroundMark x1="42990" y1="52398" x2="42990" y2="52398"/>
                          <a14:foregroundMark x1="38885" y1="98801" x2="38885" y2="98801"/>
                          <a14:foregroundMark x1="41053" y1="98801" x2="41053" y2="98801"/>
                          <a14:foregroundMark x1="39969" y1="98801" x2="39969" y2="98801"/>
                          <a14:foregroundMark x1="38265" y1="98801" x2="38265" y2="98801"/>
                        </a14:backgroundRemoval>
                      </a14:imgEffect>
                    </a14:imgLayer>
                  </a14:imgProps>
                </a:ext>
                <a:ext uri="{28A0092B-C50C-407E-A947-70E740481C1C}">
                  <a14:useLocalDpi xmlns:a14="http://schemas.microsoft.com/office/drawing/2010/main" val="0"/>
                </a:ext>
              </a:extLst>
            </a:blip>
            <a:srcRect l="68744" b="60809"/>
            <a:stretch/>
          </p:blipFill>
          <p:spPr>
            <a:xfrm rot="1980582" flipH="1">
              <a:off x="391243" y="3387613"/>
              <a:ext cx="446954" cy="585946"/>
            </a:xfrm>
            <a:prstGeom prst="rect">
              <a:avLst/>
            </a:prstGeom>
          </p:spPr>
        </p:pic>
      </p:grpSp>
      <p:sp>
        <p:nvSpPr>
          <p:cNvPr id="17" name="下矢印 4">
            <a:extLst>
              <a:ext uri="{FF2B5EF4-FFF2-40B4-BE49-F238E27FC236}">
                <a16:creationId xmlns:a16="http://schemas.microsoft.com/office/drawing/2014/main" id="{87EE01DB-C433-4DDF-A59A-38AC249E2D8A}"/>
              </a:ext>
            </a:extLst>
          </p:cNvPr>
          <p:cNvSpPr/>
          <p:nvPr/>
        </p:nvSpPr>
        <p:spPr>
          <a:xfrm>
            <a:off x="3723745" y="4122348"/>
            <a:ext cx="1696510" cy="457919"/>
          </a:xfrm>
          <a:prstGeom prst="downArrow">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96A11387-2001-4BB5-9DE6-C675714B5FC4}"/>
              </a:ext>
            </a:extLst>
          </p:cNvPr>
          <p:cNvSpPr>
            <a:spLocks noGrp="1"/>
          </p:cNvSpPr>
          <p:nvPr>
            <p:ph type="sldNum" sz="quarter" idx="12"/>
          </p:nvPr>
        </p:nvSpPr>
        <p:spPr/>
        <p:txBody>
          <a:bodyPr/>
          <a:lstStyle/>
          <a:p>
            <a:fld id="{E1D7E502-7D6F-49F2-8D91-33EB17385912}" type="slidenum">
              <a:rPr lang="ja-JP" altLang="en-US" smtClean="0"/>
              <a:pPr/>
              <a:t>4</a:t>
            </a:fld>
            <a:endParaRPr lang="ja-JP" altLang="en-US" dirty="0"/>
          </a:p>
        </p:txBody>
      </p:sp>
    </p:spTree>
    <p:extLst>
      <p:ext uri="{BB962C8B-B14F-4D97-AF65-F5344CB8AC3E}">
        <p14:creationId xmlns:p14="http://schemas.microsoft.com/office/powerpoint/2010/main" val="7124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E626908A-5447-4F84-9575-E8639D10D850}"/>
              </a:ext>
            </a:extLst>
          </p:cNvPr>
          <p:cNvSpPr/>
          <p:nvPr/>
        </p:nvSpPr>
        <p:spPr>
          <a:xfrm>
            <a:off x="0" y="-2317"/>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2" name="テキスト ボックス 31"/>
          <p:cNvSpPr txBox="1"/>
          <p:nvPr/>
        </p:nvSpPr>
        <p:spPr>
          <a:xfrm>
            <a:off x="600627" y="5668523"/>
            <a:ext cx="8204659" cy="1200329"/>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ヒラギノ丸ゴ Pro W4"/>
              </a:rPr>
              <a:t>骨折した</a:t>
            </a:r>
            <a:r>
              <a:rPr kumimoji="1" lang="en-US" altLang="ja-JP" sz="3600" b="1" dirty="0">
                <a:latin typeface="Meiryo UI" panose="020B0604030504040204" pitchFamily="50" charset="-128"/>
                <a:ea typeface="Meiryo UI" panose="020B0604030504040204" pitchFamily="50" charset="-128"/>
                <a:cs typeface="ヒラギノ丸ゴ Pro W4"/>
              </a:rPr>
              <a:t>5</a:t>
            </a:r>
            <a:r>
              <a:rPr kumimoji="1" lang="ja-JP" altLang="en-US" sz="3600" b="1" dirty="0">
                <a:latin typeface="Meiryo UI" panose="020B0604030504040204" pitchFamily="50" charset="-128"/>
                <a:ea typeface="Meiryo UI" panose="020B0604030504040204" pitchFamily="50" charset="-128"/>
                <a:cs typeface="ヒラギノ丸ゴ Pro W4"/>
              </a:rPr>
              <a:t>人は</a:t>
            </a:r>
            <a:r>
              <a:rPr lang="en-US" altLang="ja-JP" sz="3600" b="1" dirty="0">
                <a:latin typeface="Meiryo UI" panose="020B0604030504040204" pitchFamily="50" charset="-128"/>
                <a:ea typeface="Meiryo UI" panose="020B0604030504040204" pitchFamily="50" charset="-128"/>
                <a:cs typeface="ヒラギノ丸ゴ Pro W4"/>
              </a:rPr>
              <a:t>10,000</a:t>
            </a:r>
            <a:r>
              <a:rPr kumimoji="1" lang="ja-JP" altLang="en-US" sz="36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2"/>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3"/>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66" name="右矢印 65"/>
          <p:cNvSpPr/>
          <p:nvPr/>
        </p:nvSpPr>
        <p:spPr bwMode="gray">
          <a:xfrm rot="5400000">
            <a:off x="4175336" y="2741030"/>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744977"/>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744977"/>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744977"/>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744977"/>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744977"/>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スライド番号プレースホルダー 3">
            <a:extLst>
              <a:ext uri="{FF2B5EF4-FFF2-40B4-BE49-F238E27FC236}">
                <a16:creationId xmlns:a16="http://schemas.microsoft.com/office/drawing/2014/main" id="{8A955BE0-7B70-4C54-AB5E-0C070EDB9BD7}"/>
              </a:ext>
            </a:extLst>
          </p:cNvPr>
          <p:cNvSpPr>
            <a:spLocks noGrp="1"/>
          </p:cNvSpPr>
          <p:nvPr>
            <p:ph type="sldNum" sz="quarter" idx="12"/>
          </p:nvPr>
        </p:nvSpPr>
        <p:spPr/>
        <p:txBody>
          <a:bodyPr/>
          <a:lstStyle/>
          <a:p>
            <a:fld id="{E1D7E502-7D6F-49F2-8D91-33EB17385912}" type="slidenum">
              <a:rPr lang="ja-JP" altLang="en-US" smtClean="0"/>
              <a:pPr/>
              <a:t>40</a:t>
            </a:fld>
            <a:endParaRPr lang="ja-JP" altLang="en-US" dirty="0"/>
          </a:p>
        </p:txBody>
      </p:sp>
    </p:spTree>
    <p:extLst>
      <p:ext uri="{BB962C8B-B14F-4D97-AF65-F5344CB8AC3E}">
        <p14:creationId xmlns:p14="http://schemas.microsoft.com/office/powerpoint/2010/main" val="41796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par>
                                <p:cTn id="19" presetID="10"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500"/>
                                        <p:tgtEl>
                                          <p:spTgt spid="119"/>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22912"/>
            <a:ext cx="8547100" cy="830997"/>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③</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生命保険って何</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p>
        </p:txBody>
      </p:sp>
      <p:sp>
        <p:nvSpPr>
          <p:cNvPr id="2" name="スライド番号プレースホルダー 1">
            <a:extLst>
              <a:ext uri="{FF2B5EF4-FFF2-40B4-BE49-F238E27FC236}">
                <a16:creationId xmlns:a16="http://schemas.microsoft.com/office/drawing/2014/main" id="{19D290C4-B4A9-476D-8B8C-4FD22FEF4438}"/>
              </a:ext>
            </a:extLst>
          </p:cNvPr>
          <p:cNvSpPr>
            <a:spLocks noGrp="1"/>
          </p:cNvSpPr>
          <p:nvPr>
            <p:ph type="sldNum" sz="quarter" idx="12"/>
          </p:nvPr>
        </p:nvSpPr>
        <p:spPr/>
        <p:txBody>
          <a:bodyPr/>
          <a:lstStyle/>
          <a:p>
            <a:fld id="{E1D7E502-7D6F-49F2-8D91-33EB17385912}" type="slidenum">
              <a:rPr lang="ja-JP" altLang="en-US" smtClean="0"/>
              <a:pPr/>
              <a:t>41</a:t>
            </a:fld>
            <a:endParaRPr lang="ja-JP" altLang="en-US" dirty="0"/>
          </a:p>
        </p:txBody>
      </p:sp>
    </p:spTree>
    <p:extLst>
      <p:ext uri="{BB962C8B-B14F-4D97-AF65-F5344CB8AC3E}">
        <p14:creationId xmlns:p14="http://schemas.microsoft.com/office/powerpoint/2010/main" val="2241249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8" name="スライド番号プレースホルダー 7">
            <a:extLst>
              <a:ext uri="{FF2B5EF4-FFF2-40B4-BE49-F238E27FC236}">
                <a16:creationId xmlns:a16="http://schemas.microsoft.com/office/drawing/2014/main" id="{B873BA46-4268-49F1-AE58-3AE47DD22972}"/>
              </a:ext>
            </a:extLst>
          </p:cNvPr>
          <p:cNvSpPr>
            <a:spLocks noGrp="1"/>
          </p:cNvSpPr>
          <p:nvPr>
            <p:ph type="sldNum" sz="quarter" idx="12"/>
          </p:nvPr>
        </p:nvSpPr>
        <p:spPr/>
        <p:txBody>
          <a:bodyPr/>
          <a:lstStyle/>
          <a:p>
            <a:fld id="{E1D7E502-7D6F-49F2-8D91-33EB17385912}" type="slidenum">
              <a:rPr lang="ja-JP" altLang="en-US" smtClean="0"/>
              <a:pPr/>
              <a:t>42</a:t>
            </a:fld>
            <a:endParaRPr lang="ja-JP" altLang="en-US" dirty="0"/>
          </a:p>
        </p:txBody>
      </p:sp>
    </p:spTree>
    <p:extLst>
      <p:ext uri="{BB962C8B-B14F-4D97-AF65-F5344CB8AC3E}">
        <p14:creationId xmlns:p14="http://schemas.microsoft.com/office/powerpoint/2010/main" val="32193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193140" y="4441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p:cNvGrpSpPr/>
          <p:nvPr/>
        </p:nvGrpSpPr>
        <p:grpSpPr>
          <a:xfrm>
            <a:off x="44450" y="978763"/>
            <a:ext cx="8990493" cy="5262502"/>
            <a:chOff x="44450" y="978763"/>
            <a:chExt cx="8990493" cy="5262502"/>
          </a:xfrm>
        </p:grpSpPr>
        <p:pic>
          <p:nvPicPr>
            <p:cNvPr id="10" name="図 9">
              <a:extLst>
                <a:ext uri="{FF2B5EF4-FFF2-40B4-BE49-F238E27FC236}">
                  <a16:creationId xmlns:a16="http://schemas.microsoft.com/office/drawing/2014/main" id="{5288EC99-5A56-49EC-AE9E-5C99E75695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057" y="978763"/>
              <a:ext cx="8925886" cy="390271"/>
            </a:xfrm>
            <a:prstGeom prst="rect">
              <a:avLst/>
            </a:prstGeom>
          </p:spPr>
        </p:pic>
        <p:pic>
          <p:nvPicPr>
            <p:cNvPr id="27" name="図 26" descr="テキスト&#10;&#10;自動的に生成された説明">
              <a:extLst>
                <a:ext uri="{FF2B5EF4-FFF2-40B4-BE49-F238E27FC236}">
                  <a16:creationId xmlns:a16="http://schemas.microsoft.com/office/drawing/2014/main" id="{AC4429CD-D351-44C4-A96F-E9B9BBD1C8B8}"/>
                </a:ext>
              </a:extLst>
            </p:cNvPr>
            <p:cNvPicPr>
              <a:picLocks noChangeAspect="1"/>
            </p:cNvPicPr>
            <p:nvPr/>
          </p:nvPicPr>
          <p:blipFill rotWithShape="1">
            <a:blip r:embed="rId3"/>
            <a:srcRect l="1178" t="11302" r="26191" b="68615"/>
            <a:stretch/>
          </p:blipFill>
          <p:spPr>
            <a:xfrm>
              <a:off x="44450" y="1496327"/>
              <a:ext cx="6833833" cy="983943"/>
            </a:xfrm>
            <a:prstGeom prst="rect">
              <a:avLst/>
            </a:prstGeom>
          </p:spPr>
        </p:pic>
        <p:pic>
          <p:nvPicPr>
            <p:cNvPr id="28" name="図 27" descr="テキスト&#10;&#10;自動的に生成された説明">
              <a:extLst>
                <a:ext uri="{FF2B5EF4-FFF2-40B4-BE49-F238E27FC236}">
                  <a16:creationId xmlns:a16="http://schemas.microsoft.com/office/drawing/2014/main" id="{E49B4725-0FD9-4B26-B19F-84F1DF86D10F}"/>
                </a:ext>
              </a:extLst>
            </p:cNvPr>
            <p:cNvPicPr>
              <a:picLocks noChangeAspect="1"/>
            </p:cNvPicPr>
            <p:nvPr/>
          </p:nvPicPr>
          <p:blipFill rotWithShape="1">
            <a:blip r:embed="rId3"/>
            <a:srcRect l="75918" t="11302" r="1686" b="68615"/>
            <a:stretch/>
          </p:blipFill>
          <p:spPr>
            <a:xfrm>
              <a:off x="6859731" y="1499401"/>
              <a:ext cx="2168199" cy="977795"/>
            </a:xfrm>
            <a:prstGeom prst="rect">
              <a:avLst/>
            </a:prstGeom>
          </p:spPr>
        </p:pic>
        <p:pic>
          <p:nvPicPr>
            <p:cNvPr id="30" name="図 29" descr="テキスト&#10;&#10;自動的に生成された説明">
              <a:extLst>
                <a:ext uri="{FF2B5EF4-FFF2-40B4-BE49-F238E27FC236}">
                  <a16:creationId xmlns:a16="http://schemas.microsoft.com/office/drawing/2014/main" id="{50279582-F90D-4109-A884-ED39266A88B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002" y="3986775"/>
              <a:ext cx="6748279" cy="989905"/>
            </a:xfrm>
            <a:prstGeom prst="rect">
              <a:avLst/>
            </a:prstGeom>
          </p:spPr>
        </p:pic>
        <p:pic>
          <p:nvPicPr>
            <p:cNvPr id="31" name="図 30" descr="テキスト&#10;&#10;自動的に生成された説明">
              <a:extLst>
                <a:ext uri="{FF2B5EF4-FFF2-40B4-BE49-F238E27FC236}">
                  <a16:creationId xmlns:a16="http://schemas.microsoft.com/office/drawing/2014/main" id="{FA3F3B7B-9E9B-44BF-AF86-411F7546CC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02" y="2774397"/>
              <a:ext cx="6797280" cy="979000"/>
            </a:xfrm>
            <a:prstGeom prst="rect">
              <a:avLst/>
            </a:prstGeom>
          </p:spPr>
        </p:pic>
        <p:pic>
          <p:nvPicPr>
            <p:cNvPr id="32" name="図 31" descr="テキスト&#10;&#10;自動的に生成された説明">
              <a:extLst>
                <a:ext uri="{FF2B5EF4-FFF2-40B4-BE49-F238E27FC236}">
                  <a16:creationId xmlns:a16="http://schemas.microsoft.com/office/drawing/2014/main" id="{2037AA65-053B-47E9-811E-FFFBFDB39E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1002" y="5246828"/>
              <a:ext cx="6818622" cy="979347"/>
            </a:xfrm>
            <a:prstGeom prst="rect">
              <a:avLst/>
            </a:prstGeom>
          </p:spPr>
        </p:pic>
        <p:pic>
          <p:nvPicPr>
            <p:cNvPr id="34" name="図 33" descr="テキスト&#10;&#10;自動的に生成された説明">
              <a:extLst>
                <a:ext uri="{FF2B5EF4-FFF2-40B4-BE49-F238E27FC236}">
                  <a16:creationId xmlns:a16="http://schemas.microsoft.com/office/drawing/2014/main" id="{CB4E1CDD-2029-44A6-A33B-82FAB157762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30398" y="2774397"/>
              <a:ext cx="2097532" cy="979000"/>
            </a:xfrm>
            <a:prstGeom prst="rect">
              <a:avLst/>
            </a:prstGeom>
          </p:spPr>
        </p:pic>
        <p:pic>
          <p:nvPicPr>
            <p:cNvPr id="35" name="図 34" descr="テキスト&#10;&#10;自動的に生成された説明">
              <a:extLst>
                <a:ext uri="{FF2B5EF4-FFF2-40B4-BE49-F238E27FC236}">
                  <a16:creationId xmlns:a16="http://schemas.microsoft.com/office/drawing/2014/main" id="{0047B63F-2410-413E-BB3C-B89307F1883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880261" y="3975908"/>
              <a:ext cx="2147669" cy="1011638"/>
            </a:xfrm>
            <a:prstGeom prst="rect">
              <a:avLst/>
            </a:prstGeom>
          </p:spPr>
        </p:pic>
        <p:pic>
          <p:nvPicPr>
            <p:cNvPr id="36" name="図 35" descr="テキスト&#10;&#10;自動的に生成された説明">
              <a:extLst>
                <a:ext uri="{FF2B5EF4-FFF2-40B4-BE49-F238E27FC236}">
                  <a16:creationId xmlns:a16="http://schemas.microsoft.com/office/drawing/2014/main" id="{378610D6-1C57-428A-B636-52F88E011C8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921139" y="5231738"/>
              <a:ext cx="2106791" cy="1009527"/>
            </a:xfrm>
            <a:prstGeom prst="rect">
              <a:avLst/>
            </a:prstGeom>
          </p:spPr>
        </p:pic>
      </p:grpSp>
      <p:sp>
        <p:nvSpPr>
          <p:cNvPr id="3" name="スライド番号プレースホルダー 2">
            <a:extLst>
              <a:ext uri="{FF2B5EF4-FFF2-40B4-BE49-F238E27FC236}">
                <a16:creationId xmlns:a16="http://schemas.microsoft.com/office/drawing/2014/main" id="{0A957384-2969-427A-9C93-2B46D5FEDA2C}"/>
              </a:ext>
            </a:extLst>
          </p:cNvPr>
          <p:cNvSpPr>
            <a:spLocks noGrp="1"/>
          </p:cNvSpPr>
          <p:nvPr>
            <p:ph type="sldNum" sz="quarter" idx="12"/>
          </p:nvPr>
        </p:nvSpPr>
        <p:spPr/>
        <p:txBody>
          <a:bodyPr/>
          <a:lstStyle/>
          <a:p>
            <a:fld id="{E1D7E502-7D6F-49F2-8D91-33EB17385912}" type="slidenum">
              <a:rPr lang="ja-JP" altLang="en-US" smtClean="0"/>
              <a:pPr/>
              <a:t>43</a:t>
            </a:fld>
            <a:endParaRPr lang="ja-JP" altLang="en-US" dirty="0"/>
          </a:p>
        </p:txBody>
      </p:sp>
    </p:spTree>
    <p:extLst>
      <p:ext uri="{BB962C8B-B14F-4D97-AF65-F5344CB8AC3E}">
        <p14:creationId xmlns:p14="http://schemas.microsoft.com/office/powerpoint/2010/main" val="3075177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68438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どのくらいの家族が契約しているの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73050" y="954848"/>
            <a:ext cx="8597900" cy="2426052"/>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国内で「生</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命保険」</a:t>
            </a:r>
            <a:r>
              <a:rPr lang="ja-JP" altLang="en-US" sz="4000" b="1" dirty="0" err="1">
                <a:solidFill>
                  <a:prstClr val="black"/>
                </a:solidFill>
                <a:latin typeface="Meiryo UI" panose="020B0604030504040204" pitchFamily="50" charset="-128"/>
                <a:ea typeface="Meiryo UI" panose="020B0604030504040204" pitchFamily="50" charset="-128"/>
                <a:cs typeface="ヒラギノ角ゴ Pro W6"/>
              </a:rPr>
              <a:t>を契</a:t>
            </a: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約</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している</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家族の割合は約何</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25298" y="3638321"/>
            <a:ext cx="84582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065985" y="4628009"/>
            <a:ext cx="4078015" cy="1896160"/>
            <a:chOff x="5065985" y="4628009"/>
            <a:chExt cx="4078015" cy="1896160"/>
          </a:xfrm>
        </p:grpSpPr>
        <p:pic>
          <p:nvPicPr>
            <p:cNvPr id="7"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838" y="5251553"/>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5065985" y="4628009"/>
              <a:ext cx="2911853" cy="1597938"/>
            </a:xfrm>
            <a:prstGeom prst="wedgeEllipseCallout">
              <a:avLst>
                <a:gd name="adj1" fmla="val 50937"/>
                <a:gd name="adj2" fmla="val 29166"/>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rPr>
                <a:t>1</a:t>
              </a:r>
              <a:r>
                <a:rPr kumimoji="1" lang="ja-JP" altLang="en-US" sz="2000" b="1" dirty="0">
                  <a:solidFill>
                    <a:schemeClr val="tx1"/>
                  </a:solidFill>
                </a:rPr>
                <a:t>件でも生命保険に加入している家族の割合だよ</a:t>
              </a:r>
              <a:r>
                <a:rPr lang="ja-JP" altLang="en-US" sz="2000" b="1" dirty="0">
                  <a:solidFill>
                    <a:schemeClr val="tx1"/>
                  </a:solidFill>
                </a:rPr>
                <a:t>。</a:t>
              </a:r>
              <a:endParaRPr kumimoji="1" lang="ja-JP" altLang="en-US" sz="2000" b="1" dirty="0">
                <a:solidFill>
                  <a:schemeClr val="tx1"/>
                </a:solidFill>
              </a:endParaRPr>
            </a:p>
          </p:txBody>
        </p:sp>
      </p:grpSp>
      <p:grpSp>
        <p:nvGrpSpPr>
          <p:cNvPr id="14" name="グループ化 13">
            <a:extLst>
              <a:ext uri="{FF2B5EF4-FFF2-40B4-BE49-F238E27FC236}">
                <a16:creationId xmlns:a16="http://schemas.microsoft.com/office/drawing/2014/main" id="{1FD863DC-A72F-4BE3-885E-5EE261CDD951}"/>
              </a:ext>
            </a:extLst>
          </p:cNvPr>
          <p:cNvGrpSpPr/>
          <p:nvPr/>
        </p:nvGrpSpPr>
        <p:grpSpPr>
          <a:xfrm>
            <a:off x="130185" y="4560928"/>
            <a:ext cx="5029200" cy="2079676"/>
            <a:chOff x="130185" y="4560928"/>
            <a:chExt cx="5029200" cy="2079676"/>
          </a:xfrm>
        </p:grpSpPr>
        <p:sp>
          <p:nvSpPr>
            <p:cNvPr id="5" name="コンテンツ プレースホルダー 1"/>
            <p:cNvSpPr txBox="1">
              <a:spLocks/>
            </p:cNvSpPr>
            <p:nvPr/>
          </p:nvSpPr>
          <p:spPr bwMode="auto">
            <a:xfrm>
              <a:off x="266701" y="4560928"/>
              <a:ext cx="4305299"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200" b="1" dirty="0">
                  <a:solidFill>
                    <a:srgbClr val="339966"/>
                  </a:solidFill>
                  <a:latin typeface="Meiryo UI" panose="020B0604030504040204" pitchFamily="50" charset="-128"/>
                  <a:ea typeface="Meiryo UI" panose="020B0604030504040204" pitchFamily="50" charset="-128"/>
                  <a:cs typeface="ヒラギノ角ゴ Pro W6"/>
                </a:rPr>
                <a:t>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89.8</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90</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lvl="0" algn="r" eaLnBrk="1" hangingPunct="1">
                <a:buClr>
                  <a:srgbClr val="4F81BD"/>
                </a:buClr>
                <a:buNone/>
                <a:defRPr/>
              </a:pPr>
              <a:endParaRPr lang="en-US" altLang="ja-JP" sz="1050" dirty="0">
                <a:solidFill>
                  <a:prstClr val="black"/>
                </a:solidFill>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8" name="テキスト ボックス 7">
              <a:extLst>
                <a:ext uri="{FF2B5EF4-FFF2-40B4-BE49-F238E27FC236}">
                  <a16:creationId xmlns:a16="http://schemas.microsoft.com/office/drawing/2014/main" id="{71D5F16C-CC24-4E1A-8E0A-98ABD937FAB9}"/>
                </a:ext>
              </a:extLst>
            </p:cNvPr>
            <p:cNvSpPr txBox="1"/>
            <p:nvPr/>
          </p:nvSpPr>
          <p:spPr>
            <a:xfrm>
              <a:off x="130185" y="6386688"/>
              <a:ext cx="5029200"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＊生命保険文化センター「</a:t>
              </a:r>
              <a:r>
                <a:rPr kumimoji="1" lang="en-US" altLang="ja-JP" sz="1050" dirty="0">
                  <a:latin typeface="Meiryo UI" panose="020B0604030504040204" pitchFamily="50" charset="-128"/>
                  <a:ea typeface="Meiryo UI" panose="020B0604030504040204" pitchFamily="50" charset="-128"/>
                </a:rPr>
                <a:t>2021</a:t>
              </a:r>
              <a:r>
                <a:rPr kumimoji="1" lang="ja-JP" altLang="en-US" sz="1050" dirty="0">
                  <a:latin typeface="Meiryo UI" panose="020B0604030504040204" pitchFamily="50" charset="-128"/>
                  <a:ea typeface="Meiryo UI" panose="020B0604030504040204" pitchFamily="50" charset="-128"/>
                </a:rPr>
                <a:t>年度　生命保険に関する全国実態調査」</a:t>
              </a:r>
            </a:p>
          </p:txBody>
        </p:sp>
      </p:grpSp>
      <p:sp>
        <p:nvSpPr>
          <p:cNvPr id="11" name="スライド番号プレースホルダー 10">
            <a:extLst>
              <a:ext uri="{FF2B5EF4-FFF2-40B4-BE49-F238E27FC236}">
                <a16:creationId xmlns:a16="http://schemas.microsoft.com/office/drawing/2014/main" id="{AE4BAF8E-5F6F-4F49-93E7-0DDA6DCD9DE7}"/>
              </a:ext>
            </a:extLst>
          </p:cNvPr>
          <p:cNvSpPr>
            <a:spLocks noGrp="1"/>
          </p:cNvSpPr>
          <p:nvPr>
            <p:ph type="sldNum" sz="quarter" idx="12"/>
          </p:nvPr>
        </p:nvSpPr>
        <p:spPr/>
        <p:txBody>
          <a:bodyPr/>
          <a:lstStyle/>
          <a:p>
            <a:fld id="{E1D7E502-7D6F-49F2-8D91-33EB17385912}" type="slidenum">
              <a:rPr lang="ja-JP" altLang="en-US" smtClean="0"/>
              <a:pPr/>
              <a:t>44</a:t>
            </a:fld>
            <a:endParaRPr lang="ja-JP" altLang="en-US" dirty="0"/>
          </a:p>
        </p:txBody>
      </p:sp>
    </p:spTree>
    <p:extLst>
      <p:ext uri="{BB962C8B-B14F-4D97-AF65-F5344CB8AC3E}">
        <p14:creationId xmlns:p14="http://schemas.microsoft.com/office/powerpoint/2010/main" val="8615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何件契約しているの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73050" y="959184"/>
            <a:ext cx="8597900" cy="2426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家族で契約している生命保険の</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件数は平均で何件</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095374" y="3666814"/>
            <a:ext cx="64770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件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843421" y="4473665"/>
            <a:ext cx="4429433" cy="2126659"/>
            <a:chOff x="4843421" y="4473665"/>
            <a:chExt cx="4429433" cy="2126659"/>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783" y="5245862"/>
              <a:ext cx="1343071" cy="1354462"/>
            </a:xfrm>
            <a:prstGeom prst="rect">
              <a:avLst/>
            </a:prstGeom>
          </p:spPr>
        </p:pic>
        <p:sp>
          <p:nvSpPr>
            <p:cNvPr id="8" name="円形吹き出し 7"/>
            <p:cNvSpPr/>
            <p:nvPr/>
          </p:nvSpPr>
          <p:spPr>
            <a:xfrm>
              <a:off x="4843421" y="4473665"/>
              <a:ext cx="3198283" cy="2126659"/>
            </a:xfrm>
            <a:prstGeom prst="wedgeEllipseCallout">
              <a:avLst>
                <a:gd name="adj1" fmla="val 53614"/>
                <a:gd name="adj2" fmla="val 18136"/>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rPr>
                <a:t>例えば</a:t>
              </a:r>
              <a:r>
                <a:rPr kumimoji="1" lang="en-US" altLang="ja-JP" b="1" dirty="0">
                  <a:solidFill>
                    <a:schemeClr val="tx1"/>
                  </a:solidFill>
                </a:rPr>
                <a:t>3</a:t>
              </a:r>
              <a:r>
                <a:rPr kumimoji="1" lang="ja-JP" altLang="en-US" b="1" dirty="0">
                  <a:solidFill>
                    <a:schemeClr val="tx1"/>
                  </a:solidFill>
                </a:rPr>
                <a:t>人家族で</a:t>
              </a:r>
            </a:p>
            <a:p>
              <a:pPr algn="ctr"/>
              <a:r>
                <a:rPr kumimoji="1" lang="ja-JP" altLang="en-US" b="1" dirty="0">
                  <a:solidFill>
                    <a:schemeClr val="tx1"/>
                  </a:solidFill>
                </a:rPr>
                <a:t>それぞれ病気やケガに備えるために「医療保険」に</a:t>
              </a:r>
              <a:r>
                <a:rPr lang="ja-JP" altLang="en-US" b="1" dirty="0">
                  <a:solidFill>
                    <a:schemeClr val="tx1"/>
                  </a:solidFill>
                </a:rPr>
                <a:t>契約</a:t>
              </a:r>
              <a:r>
                <a:rPr kumimoji="1" lang="ja-JP" altLang="en-US" b="1" dirty="0">
                  <a:solidFill>
                    <a:schemeClr val="tx1"/>
                  </a:solidFill>
                </a:rPr>
                <a:t>していれば</a:t>
              </a:r>
              <a:r>
                <a:rPr kumimoji="1" lang="en-US" altLang="ja-JP" b="1" dirty="0">
                  <a:solidFill>
                    <a:schemeClr val="tx1"/>
                  </a:solidFill>
                </a:rPr>
                <a:t>3</a:t>
              </a:r>
              <a:r>
                <a:rPr kumimoji="1" lang="ja-JP" altLang="en-US" b="1" dirty="0">
                  <a:solidFill>
                    <a:schemeClr val="tx1"/>
                  </a:solidFill>
                </a:rPr>
                <a:t>件分の加入になるよ。</a:t>
              </a:r>
            </a:p>
          </p:txBody>
        </p:sp>
      </p:grpSp>
      <p:grpSp>
        <p:nvGrpSpPr>
          <p:cNvPr id="3" name="グループ化 2">
            <a:extLst>
              <a:ext uri="{FF2B5EF4-FFF2-40B4-BE49-F238E27FC236}">
                <a16:creationId xmlns:a16="http://schemas.microsoft.com/office/drawing/2014/main" id="{111E9CFC-C684-481D-89E5-995FCDFD8799}"/>
              </a:ext>
            </a:extLst>
          </p:cNvPr>
          <p:cNvGrpSpPr/>
          <p:nvPr/>
        </p:nvGrpSpPr>
        <p:grpSpPr>
          <a:xfrm>
            <a:off x="130185" y="4558312"/>
            <a:ext cx="5029200" cy="2082292"/>
            <a:chOff x="130185" y="4558312"/>
            <a:chExt cx="5029200" cy="2082292"/>
          </a:xfrm>
        </p:grpSpPr>
        <p:sp>
          <p:nvSpPr>
            <p:cNvPr id="5" name="コンテンツ プレースホルダー 1"/>
            <p:cNvSpPr txBox="1">
              <a:spLocks/>
            </p:cNvSpPr>
            <p:nvPr/>
          </p:nvSpPr>
          <p:spPr bwMode="auto">
            <a:xfrm>
              <a:off x="266701" y="4558312"/>
              <a:ext cx="4305299"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200" b="1" dirty="0">
                  <a:solidFill>
                    <a:srgbClr val="339966"/>
                  </a:solidFill>
                  <a:latin typeface="Meiryo UI" panose="020B0604030504040204" pitchFamily="50" charset="-128"/>
                  <a:ea typeface="Meiryo UI" panose="020B0604030504040204" pitchFamily="50" charset="-128"/>
                  <a:cs typeface="ヒラギノ角ゴ Pro W6"/>
                </a:rPr>
                <a:t>　　</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平均</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3.9</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件</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B.</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約</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4</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件</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11" name="テキスト ボックス 10">
              <a:extLst>
                <a:ext uri="{FF2B5EF4-FFF2-40B4-BE49-F238E27FC236}">
                  <a16:creationId xmlns:a16="http://schemas.microsoft.com/office/drawing/2014/main" id="{0D05AF6D-19EF-4C76-B0CE-98EF0752A01C}"/>
                </a:ext>
              </a:extLst>
            </p:cNvPr>
            <p:cNvSpPr txBox="1"/>
            <p:nvPr/>
          </p:nvSpPr>
          <p:spPr>
            <a:xfrm>
              <a:off x="130185" y="6386688"/>
              <a:ext cx="5029200"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＊生命保険文化センター「</a:t>
              </a:r>
              <a:r>
                <a:rPr kumimoji="1" lang="en-US" altLang="ja-JP" sz="1050" dirty="0">
                  <a:latin typeface="Meiryo UI" panose="020B0604030504040204" pitchFamily="50" charset="-128"/>
                  <a:ea typeface="Meiryo UI" panose="020B0604030504040204" pitchFamily="50" charset="-128"/>
                </a:rPr>
                <a:t>2021</a:t>
              </a:r>
              <a:r>
                <a:rPr kumimoji="1" lang="ja-JP" altLang="en-US" sz="1050" dirty="0">
                  <a:latin typeface="Meiryo UI" panose="020B0604030504040204" pitchFamily="50" charset="-128"/>
                  <a:ea typeface="Meiryo UI" panose="020B0604030504040204" pitchFamily="50" charset="-128"/>
                </a:rPr>
                <a:t>年度　生命保険に関する全国実態調査」</a:t>
              </a:r>
            </a:p>
          </p:txBody>
        </p:sp>
      </p:grpSp>
      <p:sp>
        <p:nvSpPr>
          <p:cNvPr id="12" name="スライド番号プレースホルダー 11">
            <a:extLst>
              <a:ext uri="{FF2B5EF4-FFF2-40B4-BE49-F238E27FC236}">
                <a16:creationId xmlns:a16="http://schemas.microsoft.com/office/drawing/2014/main" id="{6986152C-7148-4B49-A2D1-C5CCC7F55698}"/>
              </a:ext>
            </a:extLst>
          </p:cNvPr>
          <p:cNvSpPr>
            <a:spLocks noGrp="1"/>
          </p:cNvSpPr>
          <p:nvPr>
            <p:ph type="sldNum" sz="quarter" idx="12"/>
          </p:nvPr>
        </p:nvSpPr>
        <p:spPr/>
        <p:txBody>
          <a:bodyPr/>
          <a:lstStyle/>
          <a:p>
            <a:fld id="{E1D7E502-7D6F-49F2-8D91-33EB17385912}" type="slidenum">
              <a:rPr lang="ja-JP" altLang="en-US" smtClean="0"/>
              <a:pPr/>
              <a:t>45</a:t>
            </a:fld>
            <a:endParaRPr lang="ja-JP" altLang="en-US" dirty="0"/>
          </a:p>
        </p:txBody>
      </p:sp>
    </p:spTree>
    <p:extLst>
      <p:ext uri="{BB962C8B-B14F-4D97-AF65-F5344CB8AC3E}">
        <p14:creationId xmlns:p14="http://schemas.microsoft.com/office/powerpoint/2010/main" val="376314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いくら支払っているの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73050" y="950268"/>
            <a:ext cx="8597900" cy="2426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家族</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が</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年間で保険会社に</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支払っているお金（保険料）はいくら？</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73050" y="3648983"/>
            <a:ext cx="85978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043733" y="4635062"/>
            <a:ext cx="3969974" cy="2040375"/>
            <a:chOff x="5162999" y="4635062"/>
            <a:chExt cx="3969974" cy="2040375"/>
          </a:xfrm>
        </p:grpSpPr>
        <p:sp>
          <p:nvSpPr>
            <p:cNvPr id="9" name="円形吹き出し 8"/>
            <p:cNvSpPr/>
            <p:nvPr/>
          </p:nvSpPr>
          <p:spPr>
            <a:xfrm>
              <a:off x="5162999" y="4635062"/>
              <a:ext cx="2917155" cy="2040375"/>
            </a:xfrm>
            <a:prstGeom prst="wedgeEllipseCallout">
              <a:avLst>
                <a:gd name="adj1" fmla="val 52516"/>
                <a:gd name="adj2" fmla="val 22271"/>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72000" rIns="0" bIns="36000" rtlCol="0" anchor="ctr"/>
            <a:lstStyle/>
            <a:p>
              <a:pPr algn="ctr"/>
              <a:r>
                <a:rPr kumimoji="1" lang="ja-JP" altLang="en-US" b="1" dirty="0">
                  <a:solidFill>
                    <a:schemeClr val="tx1"/>
                  </a:solidFill>
                </a:rPr>
                <a:t>水道光熱費や食費、携帯電話のお金などの他に、これだけの金額を負担してるんだね。</a:t>
              </a:r>
            </a:p>
          </p:txBody>
        </p:sp>
        <p:pic>
          <p:nvPicPr>
            <p:cNvPr id="11" name="図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8277261" y="5333675"/>
              <a:ext cx="855712" cy="1159200"/>
            </a:xfrm>
            <a:prstGeom prst="rect">
              <a:avLst/>
            </a:prstGeom>
          </p:spPr>
        </p:pic>
      </p:grpSp>
      <p:grpSp>
        <p:nvGrpSpPr>
          <p:cNvPr id="3" name="グループ化 2">
            <a:extLst>
              <a:ext uri="{FF2B5EF4-FFF2-40B4-BE49-F238E27FC236}">
                <a16:creationId xmlns:a16="http://schemas.microsoft.com/office/drawing/2014/main" id="{45704A7A-39D6-471B-BCDA-921A9771E3BB}"/>
              </a:ext>
            </a:extLst>
          </p:cNvPr>
          <p:cNvGrpSpPr/>
          <p:nvPr/>
        </p:nvGrpSpPr>
        <p:grpSpPr>
          <a:xfrm>
            <a:off x="130293" y="4376730"/>
            <a:ext cx="5029200" cy="2407846"/>
            <a:chOff x="130293" y="4376730"/>
            <a:chExt cx="5029200" cy="2407846"/>
          </a:xfrm>
        </p:grpSpPr>
        <p:sp>
          <p:nvSpPr>
            <p:cNvPr id="5" name="コンテンツ プレースホルダー 1"/>
            <p:cNvSpPr txBox="1">
              <a:spLocks/>
            </p:cNvSpPr>
            <p:nvPr/>
          </p:nvSpPr>
          <p:spPr bwMode="auto">
            <a:xfrm>
              <a:off x="266700" y="4376730"/>
              <a:ext cx="4462956" cy="2116146"/>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lang="en-US" altLang="ja-JP" sz="3200" b="1" dirty="0">
                <a:solidFill>
                  <a:srgbClr val="339966"/>
                </a:solidFill>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平均</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37.</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1</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lang="ja-JP" altLang="en-US" sz="2000" b="1" dirty="0">
                <a:solidFill>
                  <a:prstClr val="black"/>
                </a:solidFill>
                <a:latin typeface="Meiryo UI" panose="020B0604030504040204" pitchFamily="50" charset="-128"/>
                <a:ea typeface="Meiryo UI" panose="020B0604030504040204" pitchFamily="50" charset="-128"/>
                <a:cs typeface="ヒラギノ角ゴ Pro W6"/>
              </a:endParaRPr>
            </a:p>
            <a:p>
              <a:pPr lvl="0" algn="ctr" eaLnBrk="1" hangingPunct="1">
                <a:lnSpc>
                  <a:spcPts val="1800"/>
                </a:lnSpc>
                <a:buClr>
                  <a:srgbClr val="4F81BD"/>
                </a:buClr>
                <a:buNone/>
                <a:defRPr/>
              </a:pP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ja-JP" altLang="en-US" b="1" dirty="0">
                  <a:solidFill>
                    <a:prstClr val="black"/>
                  </a:solidFill>
                  <a:latin typeface="Meiryo UI" panose="020B0604030504040204" pitchFamily="50" charset="-128"/>
                  <a:ea typeface="Meiryo UI" panose="020B0604030504040204" pitchFamily="50" charset="-128"/>
                  <a:cs typeface="ヒラギノ角ゴ Pro W6"/>
                </a:rPr>
                <a:t>月々</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a:t>
              </a:r>
              <a:r>
                <a:rPr lang="en-US" altLang="ja-JP" b="1" noProof="0" dirty="0">
                  <a:solidFill>
                    <a:prstClr val="black"/>
                  </a:solidFill>
                  <a:latin typeface="Meiryo UI" panose="020B0604030504040204" pitchFamily="50" charset="-128"/>
                  <a:ea typeface="Meiryo UI" panose="020B0604030504040204" pitchFamily="50" charset="-128"/>
                  <a:cs typeface="ヒラギノ角ゴ Pro W6"/>
                </a:rPr>
                <a:t>1</a:t>
              </a:r>
              <a:r>
                <a:rPr lang="ja-JP" altLang="en-US" b="1" dirty="0">
                  <a:solidFill>
                    <a:prstClr val="black"/>
                  </a:solidFill>
                  <a:latin typeface="Meiryo UI" panose="020B0604030504040204" pitchFamily="50" charset="-128"/>
                  <a:ea typeface="Meiryo UI" panose="020B0604030504040204" pitchFamily="50" charset="-128"/>
                  <a:cs typeface="ヒラギノ角ゴ Pro W6"/>
                </a:rPr>
                <a:t>万円</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a:t>
              </a:r>
            </a:p>
            <a:p>
              <a:pPr lvl="0" algn="ctr" eaLnBrk="1" hangingPunct="1">
                <a:lnSpc>
                  <a:spcPts val="1800"/>
                </a:lnSpc>
                <a:buClr>
                  <a:srgbClr val="4F81BD"/>
                </a:buClr>
                <a:buNone/>
                <a:defRPr/>
              </a:pPr>
              <a:endParaRPr lang="en-US" altLang="ja-JP" sz="3200" b="1" dirty="0">
                <a:solidFill>
                  <a:prstClr val="black"/>
                </a:solidFill>
                <a:latin typeface="Meiryo UI" panose="020B0604030504040204" pitchFamily="50" charset="-128"/>
                <a:ea typeface="Meiryo UI" panose="020B0604030504040204" pitchFamily="50" charset="-128"/>
                <a:cs typeface="ヒラギノ角ゴ Pro W6"/>
              </a:endParaRPr>
            </a:p>
            <a:p>
              <a:pPr lvl="0" algn="ctr" eaLnBrk="1" hangingPunct="1">
                <a:lnSpc>
                  <a:spcPts val="1800"/>
                </a:lnSpc>
                <a:buClr>
                  <a:srgbClr val="4F81BD"/>
                </a:buClr>
                <a:buNone/>
                <a:defRPr/>
              </a:pP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　</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B.</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約</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40</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万円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14" name="テキスト ボックス 13">
              <a:extLst>
                <a:ext uri="{FF2B5EF4-FFF2-40B4-BE49-F238E27FC236}">
                  <a16:creationId xmlns:a16="http://schemas.microsoft.com/office/drawing/2014/main" id="{35CC8206-BF8B-4686-9433-7E07C2815D35}"/>
                </a:ext>
              </a:extLst>
            </p:cNvPr>
            <p:cNvSpPr txBox="1"/>
            <p:nvPr/>
          </p:nvSpPr>
          <p:spPr>
            <a:xfrm>
              <a:off x="130293" y="6530660"/>
              <a:ext cx="5029200"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＊生命保険文化センター「</a:t>
              </a:r>
              <a:r>
                <a:rPr kumimoji="1" lang="en-US" altLang="ja-JP" sz="1050" dirty="0">
                  <a:latin typeface="Meiryo UI" panose="020B0604030504040204" pitchFamily="50" charset="-128"/>
                  <a:ea typeface="Meiryo UI" panose="020B0604030504040204" pitchFamily="50" charset="-128"/>
                </a:rPr>
                <a:t>2021</a:t>
              </a:r>
              <a:r>
                <a:rPr kumimoji="1" lang="ja-JP" altLang="en-US" sz="1050" dirty="0">
                  <a:latin typeface="Meiryo UI" panose="020B0604030504040204" pitchFamily="50" charset="-128"/>
                  <a:ea typeface="Meiryo UI" panose="020B0604030504040204" pitchFamily="50" charset="-128"/>
                </a:rPr>
                <a:t>年度　生命保険に関する全国実態調査」</a:t>
              </a:r>
            </a:p>
          </p:txBody>
        </p:sp>
      </p:grpSp>
      <p:sp>
        <p:nvSpPr>
          <p:cNvPr id="7" name="スライド番号プレースホルダー 6">
            <a:extLst>
              <a:ext uri="{FF2B5EF4-FFF2-40B4-BE49-F238E27FC236}">
                <a16:creationId xmlns:a16="http://schemas.microsoft.com/office/drawing/2014/main" id="{D8C7BA8F-32C8-4035-8FEA-7B74EC94892D}"/>
              </a:ext>
            </a:extLst>
          </p:cNvPr>
          <p:cNvSpPr>
            <a:spLocks noGrp="1"/>
          </p:cNvSpPr>
          <p:nvPr>
            <p:ph type="sldNum" sz="quarter" idx="12"/>
          </p:nvPr>
        </p:nvSpPr>
        <p:spPr/>
        <p:txBody>
          <a:bodyPr/>
          <a:lstStyle/>
          <a:p>
            <a:fld id="{E1D7E502-7D6F-49F2-8D91-33EB17385912}" type="slidenum">
              <a:rPr lang="ja-JP" altLang="en-US" smtClean="0"/>
              <a:pPr/>
              <a:t>46</a:t>
            </a:fld>
            <a:endParaRPr lang="ja-JP" altLang="en-US" dirty="0"/>
          </a:p>
        </p:txBody>
      </p:sp>
    </p:spTree>
    <p:extLst>
      <p:ext uri="{BB962C8B-B14F-4D97-AF65-F5344CB8AC3E}">
        <p14:creationId xmlns:p14="http://schemas.microsoft.com/office/powerpoint/2010/main" val="900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08C195B-F757-59EE-F04B-9C18E0D298E0}"/>
              </a:ext>
            </a:extLst>
          </p:cNvPr>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3" y="30760"/>
            <a:ext cx="780534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保険会社全体でいくら支払われているの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年間で国内の生命保険会社から生命保険に契約している人に支払われるお金（保険金等）はいくら？</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191286" y="4423331"/>
            <a:ext cx="4229886" cy="2206069"/>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　⇒　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39.8</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lvl="0" indent="-457200" defTabSz="457200" eaLnBrk="1" hangingPunct="1">
              <a:buClr>
                <a:srgbClr val="4F81BD"/>
              </a:buClr>
              <a:buNone/>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保険金等＝保険金・年金・給付金。</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2022</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年度は新型コロナウイルス</a:t>
            </a:r>
            <a:endParaRPr lang="en-US" altLang="ja-JP" sz="1050" dirty="0">
              <a:solidFill>
                <a:prstClr val="black"/>
              </a:solidFill>
              <a:latin typeface="Meiryo UI" panose="020B0604030504040204" pitchFamily="50" charset="-128"/>
              <a:ea typeface="Meiryo UI" panose="020B0604030504040204" pitchFamily="50" charset="-128"/>
              <a:cs typeface="ヒラギノ角ゴ Pro W6"/>
            </a:endParaRPr>
          </a:p>
          <a:p>
            <a:pPr lvl="0" indent="-432000" defTabSz="457200" eaLnBrk="1" hangingPunct="1">
              <a:buClr>
                <a:srgbClr val="4F81BD"/>
              </a:buClr>
              <a:buNone/>
              <a:defRPr/>
            </a:pP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   感染症の影響により、前年度より大幅に増加</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(2021</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年度は</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31.4</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兆円</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＊生命保険協会「</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年版生命保険の動向」</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15872" y="3712002"/>
            <a:ext cx="65409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a:stretch>
            <a:fillRect/>
          </a:stretch>
        </p:blipFill>
        <p:spPr>
          <a:xfrm>
            <a:off x="7757082" y="4985005"/>
            <a:ext cx="1254450" cy="1644395"/>
          </a:xfrm>
          <a:prstGeom prst="rect">
            <a:avLst/>
          </a:prstGeom>
        </p:spPr>
      </p:pic>
      <p:sp>
        <p:nvSpPr>
          <p:cNvPr id="8" name="円形吹き出し 7"/>
          <p:cNvSpPr/>
          <p:nvPr/>
        </p:nvSpPr>
        <p:spPr>
          <a:xfrm>
            <a:off x="4565650" y="4251489"/>
            <a:ext cx="3322574" cy="2298408"/>
          </a:xfrm>
          <a:prstGeom prst="wedgeEllipseCallout">
            <a:avLst>
              <a:gd name="adj1" fmla="val 50312"/>
              <a:gd name="adj2" fmla="val 31694"/>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en-US" altLang="ja-JP" sz="2000" b="1" dirty="0">
                <a:solidFill>
                  <a:schemeClr val="tx1"/>
                </a:solidFill>
              </a:rPr>
              <a:t>1</a:t>
            </a:r>
            <a:r>
              <a:rPr kumimoji="1" lang="ja-JP" altLang="en-US" sz="2000" b="1" dirty="0">
                <a:solidFill>
                  <a:schemeClr val="tx1"/>
                </a:solidFill>
              </a:rPr>
              <a:t>年間で全生命保険会社が集めた保険料は約</a:t>
            </a:r>
            <a:r>
              <a:rPr kumimoji="1" lang="en-US" altLang="ja-JP" sz="2000" b="1" dirty="0">
                <a:solidFill>
                  <a:schemeClr val="tx1"/>
                </a:solidFill>
              </a:rPr>
              <a:t>34.5</a:t>
            </a:r>
            <a:r>
              <a:rPr kumimoji="1" lang="ja-JP" altLang="en-US" sz="2000" b="1" dirty="0">
                <a:solidFill>
                  <a:schemeClr val="tx1"/>
                </a:solidFill>
              </a:rPr>
              <a:t>兆円。一部は将来の支払いに備えて「資産運用」をしてるんだって。</a:t>
            </a:r>
          </a:p>
        </p:txBody>
      </p:sp>
      <p:sp>
        <p:nvSpPr>
          <p:cNvPr id="2" name="スライド番号プレースホルダー 1">
            <a:extLst>
              <a:ext uri="{FF2B5EF4-FFF2-40B4-BE49-F238E27FC236}">
                <a16:creationId xmlns:a16="http://schemas.microsoft.com/office/drawing/2014/main" id="{FD0A94AC-6C5A-7C39-A56A-B242C31AE40A}"/>
              </a:ext>
            </a:extLst>
          </p:cNvPr>
          <p:cNvSpPr>
            <a:spLocks noGrp="1"/>
          </p:cNvSpPr>
          <p:nvPr>
            <p:ph type="sldNum" sz="quarter" idx="12"/>
          </p:nvPr>
        </p:nvSpPr>
        <p:spPr>
          <a:xfrm>
            <a:off x="6877932" y="644515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6102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13387"/>
            <a:ext cx="8547100" cy="830997"/>
          </a:xfrm>
          <a:prstGeom prst="rect">
            <a:avLst/>
          </a:prstGeom>
          <a:noFill/>
        </p:spPr>
        <p:txBody>
          <a:bodyPr wrap="square" rtlCol="0">
            <a:spAutoFit/>
          </a:bodyPr>
          <a:lstStyle/>
          <a:p>
            <a:pPr algn="ctr"/>
            <a:r>
              <a:rPr lang="en-US" altLang="ja-JP" sz="48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5. </a:t>
            </a:r>
            <a:r>
              <a:rPr lang="ja-JP" altLang="en-US" sz="48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まとめ</a:t>
            </a:r>
            <a:endParaRPr lang="en-US" altLang="ja-JP" sz="48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78D2B4A2-6AEB-467E-A7F9-F4EDE0E37D3E}"/>
              </a:ext>
            </a:extLst>
          </p:cNvPr>
          <p:cNvSpPr>
            <a:spLocks noGrp="1"/>
          </p:cNvSpPr>
          <p:nvPr>
            <p:ph type="sldNum" sz="quarter" idx="12"/>
          </p:nvPr>
        </p:nvSpPr>
        <p:spPr/>
        <p:txBody>
          <a:bodyPr/>
          <a:lstStyle/>
          <a:p>
            <a:fld id="{E1D7E502-7D6F-49F2-8D91-33EB17385912}" type="slidenum">
              <a:rPr lang="ja-JP" altLang="en-US" smtClean="0"/>
              <a:pPr/>
              <a:t>48</a:t>
            </a:fld>
            <a:endParaRPr lang="ja-JP" altLang="en-US" dirty="0"/>
          </a:p>
        </p:txBody>
      </p:sp>
    </p:spTree>
    <p:extLst>
      <p:ext uri="{BB962C8B-B14F-4D97-AF65-F5344CB8AC3E}">
        <p14:creationId xmlns:p14="http://schemas.microsoft.com/office/powerpoint/2010/main" val="473243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151157" y="828276"/>
            <a:ext cx="8814247" cy="1429149"/>
            <a:chOff x="151157" y="828276"/>
            <a:chExt cx="8814247" cy="1429149"/>
          </a:xfrm>
          <a:noFill/>
        </p:grpSpPr>
        <p:sp>
          <p:nvSpPr>
            <p:cNvPr id="2" name="角丸四角形 1"/>
            <p:cNvSpPr/>
            <p:nvPr/>
          </p:nvSpPr>
          <p:spPr>
            <a:xfrm>
              <a:off x="151157" y="828276"/>
              <a:ext cx="8814247" cy="1429149"/>
            </a:xfrm>
            <a:prstGeom prst="roundRect">
              <a:avLst/>
            </a:prstGeom>
            <a:grp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39774" y="920616"/>
              <a:ext cx="8464451" cy="1200329"/>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超高齢社会</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で生きていくためには</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リスク　</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003366"/>
                  </a:solidFill>
                  <a:latin typeface="Meiryo UI" panose="020B0604030504040204" pitchFamily="50" charset="-128"/>
                  <a:ea typeface="Meiryo UI" panose="020B0604030504040204" pitchFamily="50" charset="-128"/>
                  <a:cs typeface="Meiryo UI" panose="020B0604030504040204" pitchFamily="50" charset="-128"/>
                </a:rPr>
                <a:t>に気づくこと</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が大切。</a:t>
              </a:r>
            </a:p>
          </p:txBody>
        </p:sp>
      </p:grpSp>
      <p:grpSp>
        <p:nvGrpSpPr>
          <p:cNvPr id="6" name="グループ化 5"/>
          <p:cNvGrpSpPr/>
          <p:nvPr/>
        </p:nvGrpSpPr>
        <p:grpSpPr>
          <a:xfrm>
            <a:off x="151158" y="2468058"/>
            <a:ext cx="8992842" cy="1907092"/>
            <a:chOff x="151158" y="2468058"/>
            <a:chExt cx="8992842" cy="1907092"/>
          </a:xfrm>
          <a:noFill/>
        </p:grpSpPr>
        <p:sp>
          <p:nvSpPr>
            <p:cNvPr id="31" name="角丸四角形 30"/>
            <p:cNvSpPr/>
            <p:nvPr/>
          </p:nvSpPr>
          <p:spPr>
            <a:xfrm>
              <a:off x="151158" y="2468058"/>
              <a:ext cx="8814248" cy="1907092"/>
            </a:xfrm>
            <a:prstGeom prst="roundRect">
              <a:avLst/>
            </a:prstGeom>
            <a:grp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77612" y="2517394"/>
              <a:ext cx="8866388" cy="1754326"/>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②リスクから自分の身を守る手段として共助・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公助といった</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社会保障制度</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だけでなく、</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貯金</a:t>
              </a:r>
              <a:r>
                <a:rPr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といった自助もある。</a:t>
              </a:r>
            </a:p>
          </p:txBody>
        </p:sp>
      </p:grpSp>
      <p:grpSp>
        <p:nvGrpSpPr>
          <p:cNvPr id="7" name="グループ化 6"/>
          <p:cNvGrpSpPr/>
          <p:nvPr/>
        </p:nvGrpSpPr>
        <p:grpSpPr>
          <a:xfrm>
            <a:off x="151157" y="4562856"/>
            <a:ext cx="8957347" cy="1788699"/>
            <a:chOff x="151157" y="4562856"/>
            <a:chExt cx="8957347" cy="1788699"/>
          </a:xfrm>
          <a:noFill/>
        </p:grpSpPr>
        <p:sp>
          <p:nvSpPr>
            <p:cNvPr id="32" name="角丸四角形 31"/>
            <p:cNvSpPr/>
            <p:nvPr/>
          </p:nvSpPr>
          <p:spPr>
            <a:xfrm>
              <a:off x="151157" y="4562856"/>
              <a:ext cx="8763555" cy="1788699"/>
            </a:xfrm>
            <a:prstGeom prst="roundRect">
              <a:avLst/>
            </a:prstGeom>
            <a:grp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39774" y="4580042"/>
              <a:ext cx="8768730" cy="1754326"/>
            </a:xfrm>
            <a:prstGeom prst="rect">
              <a:avLst/>
            </a:prstGeom>
            <a:grpFill/>
          </p:spPr>
          <p:txBody>
            <a:bodyPr wrap="square">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③社会保障制度で</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不足</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する部分を、自助で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ある預貯金や民間保険を利用して準備する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ことが大切。</a:t>
              </a:r>
            </a:p>
          </p:txBody>
        </p:sp>
      </p:grpSp>
      <p:sp>
        <p:nvSpPr>
          <p:cNvPr id="4" name="スライド番号プレースホルダー 3">
            <a:extLst>
              <a:ext uri="{FF2B5EF4-FFF2-40B4-BE49-F238E27FC236}">
                <a16:creationId xmlns:a16="http://schemas.microsoft.com/office/drawing/2014/main" id="{3788F405-8373-4DAA-B080-02B6E45B4843}"/>
              </a:ext>
            </a:extLst>
          </p:cNvPr>
          <p:cNvSpPr>
            <a:spLocks noGrp="1"/>
          </p:cNvSpPr>
          <p:nvPr>
            <p:ph type="sldNum" sz="quarter" idx="12"/>
          </p:nvPr>
        </p:nvSpPr>
        <p:spPr/>
        <p:txBody>
          <a:bodyPr/>
          <a:lstStyle/>
          <a:p>
            <a:fld id="{E1D7E502-7D6F-49F2-8D91-33EB17385912}" type="slidenum">
              <a:rPr lang="ja-JP" altLang="en-US" smtClean="0"/>
              <a:pPr/>
              <a:t>49</a:t>
            </a:fld>
            <a:endParaRPr lang="ja-JP" altLang="en-US" dirty="0"/>
          </a:p>
        </p:txBody>
      </p:sp>
    </p:spTree>
    <p:extLst>
      <p:ext uri="{BB962C8B-B14F-4D97-AF65-F5344CB8AC3E}">
        <p14:creationId xmlns:p14="http://schemas.microsoft.com/office/powerpoint/2010/main" val="35111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705085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100</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歳以上の高齢者の数</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graphicFrame>
        <p:nvGraphicFramePr>
          <p:cNvPr id="27" name="グラフ 26"/>
          <p:cNvGraphicFramePr>
            <a:graphicFrameLocks/>
          </p:cNvGraphicFramePr>
          <p:nvPr>
            <p:extLst>
              <p:ext uri="{D42A27DB-BD31-4B8C-83A1-F6EECF244321}">
                <p14:modId xmlns:p14="http://schemas.microsoft.com/office/powerpoint/2010/main" val="1151587746"/>
              </p:ext>
            </p:extLst>
          </p:nvPr>
        </p:nvGraphicFramePr>
        <p:xfrm>
          <a:off x="136855" y="924111"/>
          <a:ext cx="8870289" cy="5190362"/>
        </p:xfrm>
        <a:graphic>
          <a:graphicData uri="http://schemas.openxmlformats.org/drawingml/2006/chart">
            <c:chart xmlns:c="http://schemas.openxmlformats.org/drawingml/2006/chart" xmlns:r="http://schemas.openxmlformats.org/officeDocument/2006/relationships" r:id="rId2"/>
          </a:graphicData>
        </a:graphic>
      </p:graphicFrame>
      <p:sp>
        <p:nvSpPr>
          <p:cNvPr id="28" name="テキスト ボックス 27"/>
          <p:cNvSpPr txBox="1"/>
          <p:nvPr/>
        </p:nvSpPr>
        <p:spPr>
          <a:xfrm>
            <a:off x="6037322" y="2785131"/>
            <a:ext cx="1319859"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51,376</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6"/>
          <p:cNvSpPr txBox="1"/>
          <p:nvPr/>
        </p:nvSpPr>
        <p:spPr>
          <a:xfrm>
            <a:off x="5963749" y="2393302"/>
            <a:ext cx="1319859" cy="369332"/>
          </a:xfrm>
          <a:prstGeom prst="rect">
            <a:avLst/>
          </a:prstGeom>
          <a:solidFill>
            <a:srgbClr val="C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5</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万人超え</a:t>
            </a:r>
            <a:endParaRPr kumimoji="1"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12" name="テキスト ボックス 16"/>
          <p:cNvSpPr txBox="1"/>
          <p:nvPr/>
        </p:nvSpPr>
        <p:spPr>
          <a:xfrm>
            <a:off x="7438305" y="900089"/>
            <a:ext cx="1319859" cy="369332"/>
          </a:xfrm>
          <a:prstGeom prst="rect">
            <a:avLst/>
          </a:prstGeom>
          <a:solidFill>
            <a:srgbClr val="C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9</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万人超え</a:t>
            </a:r>
            <a:endParaRPr kumimoji="1"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143A360-61FF-4664-9D7A-38A88F5510F6}"/>
              </a:ext>
            </a:extLst>
          </p:cNvPr>
          <p:cNvSpPr>
            <a:spLocks noGrp="1"/>
          </p:cNvSpPr>
          <p:nvPr>
            <p:ph type="sldNum" sz="quarter" idx="12"/>
          </p:nvPr>
        </p:nvSpPr>
        <p:spPr/>
        <p:txBody>
          <a:bodyPr/>
          <a:lstStyle/>
          <a:p>
            <a:fld id="{E1D7E502-7D6F-49F2-8D91-33EB17385912}" type="slidenum">
              <a:rPr lang="ja-JP" altLang="en-US" smtClean="0"/>
              <a:pPr/>
              <a:t>5</a:t>
            </a:fld>
            <a:endParaRPr lang="ja-JP" altLang="en-US" dirty="0"/>
          </a:p>
        </p:txBody>
      </p:sp>
      <p:sp>
        <p:nvSpPr>
          <p:cNvPr id="3" name="テキスト ボックス 2">
            <a:extLst>
              <a:ext uri="{FF2B5EF4-FFF2-40B4-BE49-F238E27FC236}">
                <a16:creationId xmlns:a16="http://schemas.microsoft.com/office/drawing/2014/main" id="{C8AFF7C3-4DF8-998C-F34C-F40DAADF486B}"/>
              </a:ext>
            </a:extLst>
          </p:cNvPr>
          <p:cNvSpPr txBox="1"/>
          <p:nvPr/>
        </p:nvSpPr>
        <p:spPr>
          <a:xfrm>
            <a:off x="127728" y="6427130"/>
            <a:ext cx="8105053" cy="400110"/>
          </a:xfrm>
          <a:prstGeom prst="rect">
            <a:avLst/>
          </a:prstGeom>
          <a:noFill/>
        </p:spPr>
        <p:txBody>
          <a:bodyPr wrap="square" rtlCol="0">
            <a:spAutoFit/>
          </a:bodyPr>
          <a:lstStyle/>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「百歳の高齢者へのお祝い状及び記念品の贈呈について」</a:t>
            </a:r>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endParaRPr>
          </a:p>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 (2023</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日現在の住民基本台帳による都道府県・指定都市・中核市からの報告数。年齢は</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2023</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15</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1226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最後に・・・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113031" y="1403592"/>
            <a:ext cx="8917938" cy="4401205"/>
            <a:chOff x="113031" y="1403592"/>
            <a:chExt cx="8917938" cy="4401205"/>
          </a:xfrm>
        </p:grpSpPr>
        <p:sp>
          <p:nvSpPr>
            <p:cNvPr id="7" name="テキスト ボックス 6">
              <a:extLst>
                <a:ext uri="{FF2B5EF4-FFF2-40B4-BE49-F238E27FC236}">
                  <a16:creationId xmlns:a16="http://schemas.microsoft.com/office/drawing/2014/main" id="{C1E8C540-0207-47E5-9EF2-A93627D669B9}"/>
                </a:ext>
              </a:extLst>
            </p:cNvPr>
            <p:cNvSpPr txBox="1"/>
            <p:nvPr/>
          </p:nvSpPr>
          <p:spPr>
            <a:xfrm>
              <a:off x="113031" y="1403592"/>
              <a:ext cx="8917938" cy="4401205"/>
            </a:xfrm>
            <a:prstGeom prst="rect">
              <a:avLst/>
            </a:prstGeom>
            <a:solidFill>
              <a:schemeClr val="accent6">
                <a:lumMod val="40000"/>
                <a:lumOff val="60000"/>
              </a:schemeClr>
            </a:solidFill>
          </p:spPr>
          <p:txBody>
            <a:bodyPr wrap="square">
              <a:spAutoFit/>
            </a:bodyPr>
            <a:lstStyle/>
            <a:p>
              <a:r>
                <a:rPr lang="ja-JP" altLang="en-US" sz="36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リスク</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について考えること</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は</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自分や家族の「人生」</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について考えること</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a:t>
              </a:r>
              <a:r>
                <a:rPr lang="ja-JP" altLang="en-US" sz="4000" b="1" kern="100" dirty="0" err="1">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つな</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がります</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自分の生活や将来</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に関心を</a:t>
              </a:r>
              <a:r>
                <a:rPr lang="ja-JP" altLang="ja-JP"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持ち続け</a:t>
              </a:r>
              <a:r>
                <a:rPr lang="ja-JP" altLang="en-US"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自分から情報を集め</a:t>
              </a:r>
              <a:r>
                <a:rPr lang="ja-JP" altLang="en-US"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ようとする姿勢が</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大切です</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4000" b="1" dirty="0">
                <a:solidFill>
                  <a:schemeClr val="accent6">
                    <a:lumMod val="50000"/>
                  </a:schemeClr>
                </a:solidFill>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AA0CBE66-6B8C-49DE-920E-FBAE79919CCE}"/>
                </a:ext>
              </a:extLst>
            </p:cNvPr>
            <p:cNvGrpSpPr/>
            <p:nvPr/>
          </p:nvGrpSpPr>
          <p:grpSpPr>
            <a:xfrm>
              <a:off x="5773419" y="1723536"/>
              <a:ext cx="3190875" cy="1966384"/>
              <a:chOff x="6600259" y="2919752"/>
              <a:chExt cx="2043870" cy="1322473"/>
            </a:xfrm>
          </p:grpSpPr>
          <p:pic>
            <p:nvPicPr>
              <p:cNvPr id="11" name="図 10" descr="挿絵 が含まれている画像&#10;&#10;自動的に生成された説明">
                <a:extLst>
                  <a:ext uri="{FF2B5EF4-FFF2-40B4-BE49-F238E27FC236}">
                    <a16:creationId xmlns:a16="http://schemas.microsoft.com/office/drawing/2014/main" id="{10D8C2D9-55E2-41A5-94B2-5684612C5BCF}"/>
                  </a:ext>
                </a:extLst>
              </p:cNvPr>
              <p:cNvPicPr>
                <a:picLocks noChangeAspect="1"/>
              </p:cNvPicPr>
              <p:nvPr/>
            </p:nvPicPr>
            <p:blipFill>
              <a:blip r:embed="rId3"/>
              <a:stretch>
                <a:fillRect/>
              </a:stretch>
            </p:blipFill>
            <p:spPr>
              <a:xfrm>
                <a:off x="6600259" y="2919752"/>
                <a:ext cx="392083" cy="759659"/>
              </a:xfrm>
              <a:prstGeom prst="rect">
                <a:avLst/>
              </a:prstGeom>
            </p:spPr>
          </p:pic>
          <p:pic>
            <p:nvPicPr>
              <p:cNvPr id="12" name="図 11" descr="ウィンドウ, マグカップ が含まれている画像&#10;&#10;自動的に生成された説明">
                <a:extLst>
                  <a:ext uri="{FF2B5EF4-FFF2-40B4-BE49-F238E27FC236}">
                    <a16:creationId xmlns:a16="http://schemas.microsoft.com/office/drawing/2014/main" id="{6C16058D-08DE-4DAD-A35A-87FA12D2625B}"/>
                  </a:ext>
                </a:extLst>
              </p:cNvPr>
              <p:cNvPicPr>
                <a:picLocks noChangeAspect="1"/>
              </p:cNvPicPr>
              <p:nvPr/>
            </p:nvPicPr>
            <p:blipFill rotWithShape="1">
              <a:blip r:embed="rId4"/>
              <a:srcRect b="34457"/>
              <a:stretch/>
            </p:blipFill>
            <p:spPr>
              <a:xfrm>
                <a:off x="6992342" y="3436444"/>
                <a:ext cx="985732" cy="805781"/>
              </a:xfrm>
              <a:prstGeom prst="rect">
                <a:avLst/>
              </a:prstGeom>
            </p:spPr>
          </p:pic>
          <p:pic>
            <p:nvPicPr>
              <p:cNvPr id="13" name="図 12" descr="ウィンドウ が含まれている画像&#10;&#10;自動的に生成された説明">
                <a:extLst>
                  <a:ext uri="{FF2B5EF4-FFF2-40B4-BE49-F238E27FC236}">
                    <a16:creationId xmlns:a16="http://schemas.microsoft.com/office/drawing/2014/main" id="{54CDA439-B0A7-46C5-9FAE-30FF9CD46C33}"/>
                  </a:ext>
                </a:extLst>
              </p:cNvPr>
              <p:cNvPicPr>
                <a:picLocks noChangeAspect="1"/>
              </p:cNvPicPr>
              <p:nvPr/>
            </p:nvPicPr>
            <p:blipFill>
              <a:blip r:embed="rId5"/>
              <a:stretch>
                <a:fillRect/>
              </a:stretch>
            </p:blipFill>
            <p:spPr>
              <a:xfrm>
                <a:off x="7409087" y="3007296"/>
                <a:ext cx="501391" cy="481951"/>
              </a:xfrm>
              <a:prstGeom prst="rect">
                <a:avLst/>
              </a:prstGeom>
            </p:spPr>
          </p:pic>
          <p:pic>
            <p:nvPicPr>
              <p:cNvPr id="14" name="図 13" descr="挿絵, ウィンドウ が含まれている画像&#10;&#10;自動的に生成された説明">
                <a:extLst>
                  <a:ext uri="{FF2B5EF4-FFF2-40B4-BE49-F238E27FC236}">
                    <a16:creationId xmlns:a16="http://schemas.microsoft.com/office/drawing/2014/main" id="{72DC91BA-C0FA-409B-9696-CD6DAAEE2482}"/>
                  </a:ext>
                </a:extLst>
              </p:cNvPr>
              <p:cNvPicPr>
                <a:picLocks noChangeAspect="1"/>
              </p:cNvPicPr>
              <p:nvPr/>
            </p:nvPicPr>
            <p:blipFill>
              <a:blip r:embed="rId6"/>
              <a:stretch>
                <a:fillRect/>
              </a:stretch>
            </p:blipFill>
            <p:spPr>
              <a:xfrm>
                <a:off x="7970360" y="3101553"/>
                <a:ext cx="673769" cy="722906"/>
              </a:xfrm>
              <a:prstGeom prst="rect">
                <a:avLst/>
              </a:prstGeom>
            </p:spPr>
          </p:pic>
        </p:grpSp>
      </p:grpSp>
      <p:sp>
        <p:nvSpPr>
          <p:cNvPr id="3" name="スライド番号プレースホルダー 2">
            <a:extLst>
              <a:ext uri="{FF2B5EF4-FFF2-40B4-BE49-F238E27FC236}">
                <a16:creationId xmlns:a16="http://schemas.microsoft.com/office/drawing/2014/main" id="{87C50D80-63B3-4604-9CA5-9E047057A89F}"/>
              </a:ext>
            </a:extLst>
          </p:cNvPr>
          <p:cNvSpPr>
            <a:spLocks noGrp="1"/>
          </p:cNvSpPr>
          <p:nvPr>
            <p:ph type="sldNum" sz="quarter" idx="12"/>
          </p:nvPr>
        </p:nvSpPr>
        <p:spPr/>
        <p:txBody>
          <a:bodyPr/>
          <a:lstStyle/>
          <a:p>
            <a:fld id="{E1D7E502-7D6F-49F2-8D91-33EB17385912}" type="slidenum">
              <a:rPr lang="ja-JP" altLang="en-US" smtClean="0"/>
              <a:pPr/>
              <a:t>50</a:t>
            </a:fld>
            <a:endParaRPr lang="ja-JP" altLang="en-US" dirty="0"/>
          </a:p>
        </p:txBody>
      </p:sp>
    </p:spTree>
    <p:extLst>
      <p:ext uri="{BB962C8B-B14F-4D97-AF65-F5344CB8AC3E}">
        <p14:creationId xmlns:p14="http://schemas.microsoft.com/office/powerpoint/2010/main" val="1249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42" name="コンテンツ プレースホルダー 1"/>
          <p:cNvSpPr txBox="1">
            <a:spLocks/>
          </p:cNvSpPr>
          <p:nvPr/>
        </p:nvSpPr>
        <p:spPr>
          <a:xfrm>
            <a:off x="-114301" y="862668"/>
            <a:ext cx="8943975" cy="941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Symbol" pitchFamily="18" charset="2"/>
              <a:buNone/>
            </a:pPr>
            <a:r>
              <a:rPr lang="ja-JP" altLang="en-US" sz="3200" b="1" dirty="0">
                <a:solidFill>
                  <a:srgbClr val="FF0000"/>
                </a:solidFill>
                <a:latin typeface="メイリオ" pitchFamily="50" charset="-128"/>
                <a:ea typeface="メイリオ" pitchFamily="50" charset="-128"/>
                <a:cs typeface="メイリオ" pitchFamily="50" charset="-128"/>
              </a:rPr>
              <a:t>「平均寿命」</a:t>
            </a: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とは</a:t>
            </a:r>
            <a:r>
              <a:rPr lang="en-US" altLang="ja-JP" sz="3200" b="1" dirty="0">
                <a:solidFill>
                  <a:schemeClr val="tx1">
                    <a:lumMod val="65000"/>
                    <a:lumOff val="35000"/>
                  </a:schemeClr>
                </a:solidFill>
                <a:latin typeface="メイリオ" pitchFamily="50" charset="-128"/>
                <a:ea typeface="メイリオ" pitchFamily="50" charset="-128"/>
                <a:cs typeface="メイリオ" pitchFamily="50" charset="-128"/>
              </a:rPr>
              <a:t>…</a:t>
            </a:r>
          </a:p>
          <a:p>
            <a:pPr marL="0" indent="0">
              <a:lnSpc>
                <a:spcPts val="2100"/>
              </a:lnSpc>
              <a:buFont typeface="Symbol" pitchFamily="18" charset="2"/>
              <a:buNone/>
            </a:pP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　</a:t>
            </a:r>
            <a:r>
              <a:rPr lang="en-US" altLang="ja-JP" sz="3200" b="1" dirty="0">
                <a:solidFill>
                  <a:schemeClr val="tx1">
                    <a:lumMod val="65000"/>
                    <a:lumOff val="35000"/>
                  </a:schemeClr>
                </a:solidFill>
                <a:latin typeface="メイリオ" pitchFamily="50" charset="-128"/>
                <a:ea typeface="メイリオ" pitchFamily="50" charset="-128"/>
                <a:cs typeface="メイリオ" pitchFamily="50" charset="-128"/>
              </a:rPr>
              <a:t>0</a:t>
            </a: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歳の子どもが平均して何歳まで生きられる</a:t>
            </a:r>
          </a:p>
          <a:p>
            <a:pPr marL="0" indent="0">
              <a:lnSpc>
                <a:spcPts val="2100"/>
              </a:lnSpc>
              <a:buFont typeface="Symbol" pitchFamily="18" charset="2"/>
              <a:buNone/>
            </a:pP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　かを示す指標</a:t>
            </a:r>
            <a:endParaRPr lang="en-US" altLang="ja-JP" sz="3200" b="1" dirty="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23" name="正方形/長方形 2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平均寿命</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テキスト ボックス 1"/>
          <p:cNvSpPr txBox="1"/>
          <p:nvPr/>
        </p:nvSpPr>
        <p:spPr>
          <a:xfrm>
            <a:off x="5037111" y="6579761"/>
            <a:ext cx="3683556" cy="246221"/>
          </a:xfrm>
          <a:prstGeom prst="rect">
            <a:avLst/>
          </a:prstGeom>
          <a:noFill/>
        </p:spPr>
        <p:txBody>
          <a:bodyPr wrap="square" rtlCol="0">
            <a:spAutoFit/>
          </a:bodyPr>
          <a:lstStyle/>
          <a:p>
            <a:pPr algn="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000" dirty="0">
                <a:solidFill>
                  <a:schemeClr val="tx1">
                    <a:lumMod val="75000"/>
                    <a:lumOff val="25000"/>
                  </a:schemeClr>
                </a:solidFill>
                <a:latin typeface="Meiryo UI" panose="020B0604030504040204" pitchFamily="50" charset="-128"/>
                <a:ea typeface="Meiryo UI" panose="020B0604030504040204" pitchFamily="50" charset="-128"/>
              </a:rPr>
              <a:t>厚生労働省「簡易生命表」（</a:t>
            </a:r>
            <a:r>
              <a:rPr lang="en-US" altLang="zh-TW" sz="1000" dirty="0">
                <a:solidFill>
                  <a:schemeClr val="tx1">
                    <a:lumMod val="75000"/>
                    <a:lumOff val="25000"/>
                  </a:schemeClr>
                </a:solidFill>
                <a:latin typeface="Meiryo UI" panose="020B0604030504040204" pitchFamily="50" charset="-128"/>
                <a:ea typeface="Meiryo UI" panose="020B0604030504040204" pitchFamily="50" charset="-128"/>
              </a:rPr>
              <a:t>202</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2</a:t>
            </a:r>
            <a:r>
              <a:rPr lang="zh-TW" altLang="en-US" sz="1000"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3450012167"/>
              </p:ext>
            </p:extLst>
          </p:nvPr>
        </p:nvGraphicFramePr>
        <p:xfrm>
          <a:off x="275188" y="2235200"/>
          <a:ext cx="8554486" cy="4344562"/>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7444509" y="4164374"/>
            <a:ext cx="914400" cy="9144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D00E749-F6B1-4F0E-A875-DF3568204453}"/>
              </a:ext>
            </a:extLst>
          </p:cNvPr>
          <p:cNvGrpSpPr/>
          <p:nvPr/>
        </p:nvGrpSpPr>
        <p:grpSpPr>
          <a:xfrm>
            <a:off x="2131348" y="4036774"/>
            <a:ext cx="1133962" cy="1169331"/>
            <a:chOff x="2131348" y="4036774"/>
            <a:chExt cx="1133962" cy="1169331"/>
          </a:xfrm>
        </p:grpSpPr>
        <p:sp>
          <p:nvSpPr>
            <p:cNvPr id="10" name="テキスト ボックス 9"/>
            <p:cNvSpPr txBox="1"/>
            <p:nvPr/>
          </p:nvSpPr>
          <p:spPr>
            <a:xfrm>
              <a:off x="2139861" y="4036774"/>
              <a:ext cx="1125449" cy="369332"/>
            </a:xfrm>
            <a:prstGeom prst="rect">
              <a:avLst/>
            </a:prstGeom>
            <a:noFill/>
          </p:spPr>
          <p:txBody>
            <a:bodyPr wrap="square" rtlCol="0">
              <a:spAutoFit/>
            </a:bodyPr>
            <a:lstStyle/>
            <a:p>
              <a:r>
                <a:rPr kumimoji="1" lang="en-US" altLang="ja-JP"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61.5</a:t>
              </a:r>
              <a:r>
                <a:rPr kumimoji="1" lang="ja-JP" altLang="en-US"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15" name="テキスト ボックス 14"/>
            <p:cNvSpPr txBox="1"/>
            <p:nvPr/>
          </p:nvSpPr>
          <p:spPr>
            <a:xfrm>
              <a:off x="2131348" y="4836773"/>
              <a:ext cx="1125449" cy="369332"/>
            </a:xfrm>
            <a:prstGeom prst="rect">
              <a:avLst/>
            </a:prstGeom>
            <a:noFill/>
          </p:spPr>
          <p:txBody>
            <a:bodyPr wrap="square" rtlCol="0">
              <a:spAutoFit/>
            </a:bodyPr>
            <a:lstStyle/>
            <a:p>
              <a:r>
                <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58.0</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4ACE1417-E763-4C0B-8343-0451E2C554E3}"/>
              </a:ext>
            </a:extLst>
          </p:cNvPr>
          <p:cNvGrpSpPr/>
          <p:nvPr/>
        </p:nvGrpSpPr>
        <p:grpSpPr>
          <a:xfrm>
            <a:off x="4591314" y="3082595"/>
            <a:ext cx="991082" cy="1342000"/>
            <a:chOff x="4591314" y="3082595"/>
            <a:chExt cx="991082" cy="1342000"/>
          </a:xfrm>
        </p:grpSpPr>
        <p:sp>
          <p:nvSpPr>
            <p:cNvPr id="11" name="テキスト ボックス 10"/>
            <p:cNvSpPr txBox="1"/>
            <p:nvPr/>
          </p:nvSpPr>
          <p:spPr>
            <a:xfrm>
              <a:off x="4591315" y="3082595"/>
              <a:ext cx="991081" cy="369332"/>
            </a:xfrm>
            <a:prstGeom prst="rect">
              <a:avLst/>
            </a:prstGeom>
            <a:noFill/>
          </p:spPr>
          <p:txBody>
            <a:bodyPr wrap="square" rtlCol="0">
              <a:spAutoFit/>
            </a:bodyPr>
            <a:lstStyle/>
            <a:p>
              <a:r>
                <a:rPr kumimoji="1" lang="en-US" altLang="ja-JP"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76.9</a:t>
              </a:r>
              <a:r>
                <a:rPr kumimoji="1" lang="ja-JP" altLang="en-US"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16" name="テキスト ボックス 15"/>
            <p:cNvSpPr txBox="1"/>
            <p:nvPr/>
          </p:nvSpPr>
          <p:spPr>
            <a:xfrm>
              <a:off x="4591314" y="4055263"/>
              <a:ext cx="991081" cy="369332"/>
            </a:xfrm>
            <a:prstGeom prst="rect">
              <a:avLst/>
            </a:prstGeom>
            <a:noFill/>
          </p:spPr>
          <p:txBody>
            <a:bodyPr wrap="square" rtlCol="0">
              <a:spAutoFit/>
            </a:bodyPr>
            <a:lstStyle/>
            <a:p>
              <a:r>
                <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71.7</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a:extLst>
              <a:ext uri="{FF2B5EF4-FFF2-40B4-BE49-F238E27FC236}">
                <a16:creationId xmlns:a16="http://schemas.microsoft.com/office/drawing/2014/main" id="{82F9B157-4F76-41B9-A012-82E725E378C2}"/>
              </a:ext>
            </a:extLst>
          </p:cNvPr>
          <p:cNvGrpSpPr/>
          <p:nvPr/>
        </p:nvGrpSpPr>
        <p:grpSpPr>
          <a:xfrm>
            <a:off x="6974904" y="2411819"/>
            <a:ext cx="1101632" cy="1393775"/>
            <a:chOff x="6974904" y="2411819"/>
            <a:chExt cx="1101632" cy="1393775"/>
          </a:xfrm>
        </p:grpSpPr>
        <p:sp>
          <p:nvSpPr>
            <p:cNvPr id="12" name="テキスト ボックス 11"/>
            <p:cNvSpPr txBox="1"/>
            <p:nvPr/>
          </p:nvSpPr>
          <p:spPr>
            <a:xfrm>
              <a:off x="6974904" y="2411819"/>
              <a:ext cx="1098251" cy="369332"/>
            </a:xfrm>
            <a:prstGeom prst="rect">
              <a:avLst/>
            </a:prstGeom>
            <a:noFill/>
          </p:spPr>
          <p:txBody>
            <a:bodyPr wrap="square" rtlCol="0">
              <a:spAutoFit/>
            </a:bodyPr>
            <a:lstStyle/>
            <a:p>
              <a:r>
                <a:rPr lang="en-US" altLang="ja-JP"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87.1</a:t>
              </a:r>
              <a:r>
                <a:rPr kumimoji="1" lang="ja-JP" altLang="en-US"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17" name="テキスト ボックス 16"/>
            <p:cNvSpPr txBox="1"/>
            <p:nvPr/>
          </p:nvSpPr>
          <p:spPr>
            <a:xfrm>
              <a:off x="6978285" y="3436262"/>
              <a:ext cx="1098251" cy="369332"/>
            </a:xfrm>
            <a:prstGeom prst="rect">
              <a:avLst/>
            </a:prstGeom>
            <a:noFill/>
          </p:spPr>
          <p:txBody>
            <a:bodyPr wrap="square" rtlCol="0">
              <a:spAutoFit/>
            </a:bodyPr>
            <a:lstStyle/>
            <a:p>
              <a:r>
                <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81.1</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スライド番号プレースホルダー 6">
            <a:extLst>
              <a:ext uri="{FF2B5EF4-FFF2-40B4-BE49-F238E27FC236}">
                <a16:creationId xmlns:a16="http://schemas.microsoft.com/office/drawing/2014/main" id="{23A147FF-4B30-402D-B5F7-51403A04D547}"/>
              </a:ext>
            </a:extLst>
          </p:cNvPr>
          <p:cNvSpPr>
            <a:spLocks noGrp="1"/>
          </p:cNvSpPr>
          <p:nvPr>
            <p:ph type="sldNum" sz="quarter" idx="12"/>
          </p:nvPr>
        </p:nvSpPr>
        <p:spPr/>
        <p:txBody>
          <a:bodyPr/>
          <a:lstStyle/>
          <a:p>
            <a:fld id="{E1D7E502-7D6F-49F2-8D91-33EB17385912}" type="slidenum">
              <a:rPr lang="ja-JP" altLang="en-US" smtClean="0"/>
              <a:pPr/>
              <a:t>6</a:t>
            </a:fld>
            <a:endParaRPr lang="ja-JP" altLang="en-US" dirty="0"/>
          </a:p>
        </p:txBody>
      </p:sp>
    </p:spTree>
    <p:extLst>
      <p:ext uri="{BB962C8B-B14F-4D97-AF65-F5344CB8AC3E}">
        <p14:creationId xmlns:p14="http://schemas.microsoft.com/office/powerpoint/2010/main" val="21709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55701" y="728807"/>
            <a:ext cx="8795219" cy="1138773"/>
          </a:xfrm>
          <a:prstGeom prst="rect">
            <a:avLst/>
          </a:prstGeom>
          <a:noFill/>
        </p:spPr>
        <p:txBody>
          <a:bodyPr wrap="square" rtlCol="0">
            <a:spAutoFit/>
          </a:bodyPr>
          <a:lstStyle/>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「平均寿命」</a:t>
            </a: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歳児が平均して何歳まで生きるかを示したもの</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23528"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平均寿命と健康寿命</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00A26C4D-0B72-49F6-9668-F90CD26C8A4D}"/>
              </a:ext>
            </a:extLst>
          </p:cNvPr>
          <p:cNvSpPr txBox="1"/>
          <p:nvPr/>
        </p:nvSpPr>
        <p:spPr>
          <a:xfrm>
            <a:off x="181223" y="1745769"/>
            <a:ext cx="8795219" cy="1631216"/>
          </a:xfrm>
          <a:prstGeom prst="rect">
            <a:avLst/>
          </a:prstGeom>
          <a:noFill/>
        </p:spPr>
        <p:txBody>
          <a:bodyPr wrap="square" rtlCol="0">
            <a:spAutoFit/>
          </a:bodyPr>
          <a:lstStyle/>
          <a:p>
            <a:r>
              <a:rPr lang="ja-JP" altLang="en-US"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「健康寿命」</a:t>
            </a: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健康上の問題で日常生活が制限されることなく　</a:t>
            </a: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生活できる期間</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CC4BD992-B6DA-4A68-8970-5A26BED2ABE2}"/>
              </a:ext>
            </a:extLst>
          </p:cNvPr>
          <p:cNvGrpSpPr/>
          <p:nvPr/>
        </p:nvGrpSpPr>
        <p:grpSpPr>
          <a:xfrm>
            <a:off x="-18356" y="3228604"/>
            <a:ext cx="9112296" cy="3530591"/>
            <a:chOff x="-18356" y="3207914"/>
            <a:chExt cx="9112296" cy="3530591"/>
          </a:xfrm>
        </p:grpSpPr>
        <p:grpSp>
          <p:nvGrpSpPr>
            <p:cNvPr id="4" name="グループ化 3"/>
            <p:cNvGrpSpPr/>
            <p:nvPr/>
          </p:nvGrpSpPr>
          <p:grpSpPr>
            <a:xfrm>
              <a:off x="181223" y="5562049"/>
              <a:ext cx="8194600" cy="1176456"/>
              <a:chOff x="181223" y="5562049"/>
              <a:chExt cx="8194600" cy="1176456"/>
            </a:xfrm>
          </p:grpSpPr>
          <p:sp>
            <p:nvSpPr>
              <p:cNvPr id="11" name="テキスト ボックス 10"/>
              <p:cNvSpPr txBox="1"/>
              <p:nvPr/>
            </p:nvSpPr>
            <p:spPr>
              <a:xfrm>
                <a:off x="181223" y="6493758"/>
                <a:ext cx="81946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「第</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16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回健康日本</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21</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（第二次）推進専門委員会資料」（</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12</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6583077" y="5562049"/>
                <a:ext cx="1533998" cy="1113388"/>
                <a:chOff x="6583077" y="5562049"/>
                <a:chExt cx="1533998" cy="1113388"/>
              </a:xfrm>
            </p:grpSpPr>
            <p:pic>
              <p:nvPicPr>
                <p:cNvPr id="8"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3077" y="5562049"/>
                  <a:ext cx="542570" cy="1089214"/>
                </a:xfrm>
                <a:prstGeom prst="rect">
                  <a:avLst/>
                </a:prstGeom>
              </p:spPr>
            </p:pic>
            <p:pic>
              <p:nvPicPr>
                <p:cNvPr id="15" name="図 1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9390" y1="6391" x2="69390" y2="6391"/>
                              <a14:foregroundMark x1="68049" y1="73308" x2="68049" y2="73308"/>
                              <a14:foregroundMark x1="76585" y1="83083" x2="76585" y2="83083"/>
                              <a14:foregroundMark x1="59878" y1="83083" x2="59878" y2="83083"/>
                              <a14:foregroundMark x1="60366" y1="70827" x2="60366" y2="70827"/>
                              <a14:foregroundMark x1="78780" y1="72256" x2="78780" y2="72256"/>
                              <a14:foregroundMark x1="78415" y1="69173" x2="78415" y2="69173"/>
                              <a14:foregroundMark x1="65732" y1="76090" x2="65732" y2="76090"/>
                              <a14:foregroundMark x1="66220" y1="71353" x2="66220" y2="71353"/>
                              <a14:foregroundMark x1="45976" y1="34962" x2="45976" y2="34962"/>
                              <a14:foregroundMark x1="72927" y1="72481" x2="72927" y2="73910"/>
                              <a14:foregroundMark x1="57683" y1="91955" x2="57683" y2="91955"/>
                              <a14:foregroundMark x1="81098" y1="91955" x2="81098" y2="91955"/>
                              <a14:foregroundMark x1="79756" y1="96917" x2="79756" y2="96917"/>
                              <a14:foregroundMark x1="82439" y1="95865" x2="82439" y2="95865"/>
                              <a14:foregroundMark x1="74756" y1="98045" x2="74756" y2="98045"/>
                              <a14:foregroundMark x1="54512" y1="38647" x2="54512" y2="38647"/>
                              <a14:foregroundMark x1="53659" y1="95564" x2="53659" y2="95564"/>
                              <a14:foregroundMark x1="49512" y1="95865" x2="49512" y2="95865"/>
                              <a14:foregroundMark x1="53659" y1="93910" x2="53659" y2="93910"/>
                              <a14:foregroundMark x1="70732" y1="98346" x2="70732" y2="98346"/>
                              <a14:foregroundMark x1="78780" y1="95038" x2="78780" y2="95038"/>
                              <a14:foregroundMark x1="70244" y1="78045" x2="70244" y2="78045"/>
                              <a14:foregroundMark x1="25732" y1="52481" x2="25732" y2="52481"/>
                              <a14:foregroundMark x1="21585" y1="49474" x2="21585" y2="49474"/>
                              <a14:foregroundMark x1="25244" y1="49699" x2="25244" y2="49699"/>
                              <a14:foregroundMark x1="14878" y1="35865" x2="14878" y2="35865"/>
                              <a14:foregroundMark x1="15732" y1="33083" x2="15732" y2="33083"/>
                              <a14:foregroundMark x1="21585" y1="31128" x2="21585" y2="31128"/>
                              <a14:foregroundMark x1="25732" y1="39699" x2="25732" y2="39699"/>
                              <a14:foregroundMark x1="26098" y1="42256" x2="26098" y2="42256"/>
                              <a14:foregroundMark x1="24268" y1="44436" x2="24268" y2="44436"/>
                              <a14:foregroundMark x1="59512" y1="8647" x2="59512" y2="8647"/>
                              <a14:foregroundMark x1="43659" y1="15564" x2="43659" y2="15564"/>
                              <a14:foregroundMark x1="17561" y1="29173" x2="17561" y2="29173"/>
                              <a14:foregroundMark x1="20244" y1="34135" x2="20244" y2="34135"/>
                              <a14:foregroundMark x1="22073" y1="36917" x2="22073" y2="36917"/>
                              <a14:foregroundMark x1="19756" y1="38346" x2="19756" y2="38346"/>
                              <a14:foregroundMark x1="15732" y1="40526" x2="15732" y2="40526"/>
                              <a14:foregroundMark x1="17561" y1="42256" x2="17561" y2="42256"/>
                              <a14:foregroundMark x1="18902" y1="46090" x2="18902" y2="46090"/>
                              <a14:foregroundMark x1="12561" y1="31128" x2="12561" y2="31128"/>
                              <a14:foregroundMark x1="13902" y1="33609" x2="13902" y2="33609"/>
                              <a14:foregroundMark x1="13902" y1="27519" x2="13902" y2="27519"/>
                              <a14:foregroundMark x1="5366" y1="32256" x2="5366" y2="32256"/>
                              <a14:foregroundMark x1="10366" y1="35263" x2="10366" y2="35263"/>
                              <a14:foregroundMark x1="9512" y1="39699" x2="9512" y2="39699"/>
                              <a14:foregroundMark x1="9512" y1="38346" x2="9512" y2="38346"/>
                              <a14:foregroundMark x1="12561" y1="38346" x2="12561" y2="38346"/>
                              <a14:foregroundMark x1="31951" y1="35263" x2="31951" y2="35263"/>
                              <a14:foregroundMark x1="27439" y1="34436" x2="27439" y2="34436"/>
                              <a14:foregroundMark x1="27073" y1="37218" x2="27073" y2="37218"/>
                              <a14:foregroundMark x1="23902" y1="35263" x2="23902" y2="35263"/>
                              <a14:foregroundMark x1="23902" y1="30301" x2="23902" y2="30301"/>
                              <a14:foregroundMark x1="23902" y1="28872" x2="23902" y2="28872"/>
                              <a14:foregroundMark x1="22561" y1="27218" x2="22561" y2="27218"/>
                              <a14:foregroundMark x1="18902" y1="27519" x2="18902" y2="27519"/>
                              <a14:foregroundMark x1="18415" y1="26391" x2="18415" y2="26391"/>
                              <a14:foregroundMark x1="18415" y1="25865" x2="18415" y2="25865"/>
                              <a14:foregroundMark x1="8049" y1="29173" x2="8049" y2="29173"/>
                              <a14:foregroundMark x1="7683" y1="33609" x2="7683" y2="33609"/>
                              <a14:foregroundMark x1="7683" y1="31353" x2="7683" y2="31353"/>
                              <a14:foregroundMark x1="10854" y1="41654" x2="10854" y2="41654"/>
                              <a14:foregroundMark x1="15366" y1="44436" x2="15366" y2="44436"/>
                              <a14:foregroundMark x1="18415" y1="43910" x2="18415" y2="43910"/>
                              <a14:foregroundMark x1="20244" y1="39173" x2="20244" y2="39173"/>
                              <a14:foregroundMark x1="22927" y1="40301" x2="22927" y2="40301"/>
                              <a14:foregroundMark x1="22927" y1="41955" x2="22927" y2="41955"/>
                              <a14:foregroundMark x1="22561" y1="33609" x2="22561" y2="33609"/>
                              <a14:foregroundMark x1="20244" y1="32256" x2="20244" y2="32256"/>
                              <a14:foregroundMark x1="56707" y1="13609" x2="56707" y2="13609"/>
                              <a14:foregroundMark x1="79268" y1="10301" x2="79268" y2="10301"/>
                              <a14:foregroundMark x1="45000" y1="96917" x2="45000" y2="96917"/>
                              <a14:foregroundMark x1="56341" y1="95865" x2="56341" y2="95865"/>
                              <a14:foregroundMark x1="76585" y1="98872" x2="76585" y2="98872"/>
                              <a14:foregroundMark x1="76585" y1="96090" x2="76585" y2="96090"/>
                              <a14:foregroundMark x1="81098" y1="94135" x2="81098" y2="94135"/>
                              <a14:foregroundMark x1="81098" y1="93609" x2="81098" y2="93609"/>
                              <a14:foregroundMark x1="72073" y1="96917" x2="72073" y2="96917"/>
                              <a14:foregroundMark x1="58537" y1="90000" x2="58537" y2="90000"/>
                              <a14:foregroundMark x1="81098" y1="15865" x2="81098" y2="15865"/>
                            </a14:backgroundRemoval>
                          </a14:imgEffect>
                        </a14:imgLayer>
                      </a14:imgProps>
                    </a:ext>
                    <a:ext uri="{28A0092B-C50C-407E-A947-70E740481C1C}">
                      <a14:useLocalDpi xmlns:a14="http://schemas.microsoft.com/office/drawing/2010/main" val="0"/>
                    </a:ext>
                  </a:extLst>
                </a:blip>
                <a:stretch>
                  <a:fillRect/>
                </a:stretch>
              </p:blipFill>
              <p:spPr>
                <a:xfrm>
                  <a:off x="7445257" y="5585780"/>
                  <a:ext cx="671818" cy="1089657"/>
                </a:xfrm>
                <a:prstGeom prst="rect">
                  <a:avLst/>
                </a:prstGeom>
              </p:spPr>
            </p:pic>
          </p:grpSp>
        </p:grpSp>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C116627B-36BB-4B4D-86DE-9ED73DFE14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 y="3207914"/>
              <a:ext cx="9112296" cy="2526248"/>
            </a:xfrm>
            <a:prstGeom prst="rect">
              <a:avLst/>
            </a:prstGeom>
          </p:spPr>
        </p:pic>
      </p:grpSp>
      <p:sp>
        <p:nvSpPr>
          <p:cNvPr id="3" name="スライド番号プレースホルダー 2">
            <a:extLst>
              <a:ext uri="{FF2B5EF4-FFF2-40B4-BE49-F238E27FC236}">
                <a16:creationId xmlns:a16="http://schemas.microsoft.com/office/drawing/2014/main" id="{FD9D4AB9-9A63-4DF1-BEB6-B45406BCEE6D}"/>
              </a:ext>
            </a:extLst>
          </p:cNvPr>
          <p:cNvSpPr>
            <a:spLocks noGrp="1"/>
          </p:cNvSpPr>
          <p:nvPr>
            <p:ph type="sldNum" sz="quarter" idx="12"/>
          </p:nvPr>
        </p:nvSpPr>
        <p:spPr/>
        <p:txBody>
          <a:bodyPr/>
          <a:lstStyle/>
          <a:p>
            <a:fld id="{E1D7E502-7D6F-49F2-8D91-33EB17385912}" type="slidenum">
              <a:rPr lang="ja-JP" altLang="en-US" smtClean="0"/>
              <a:pPr/>
              <a:t>7</a:t>
            </a:fld>
            <a:endParaRPr lang="ja-JP" altLang="en-US" dirty="0"/>
          </a:p>
        </p:txBody>
      </p:sp>
      <p:sp>
        <p:nvSpPr>
          <p:cNvPr id="7" name="テキスト ボックス 6">
            <a:extLst>
              <a:ext uri="{FF2B5EF4-FFF2-40B4-BE49-F238E27FC236}">
                <a16:creationId xmlns:a16="http://schemas.microsoft.com/office/drawing/2014/main" id="{81C8E315-0C90-871F-2B7B-F183DB2E4888}"/>
              </a:ext>
            </a:extLst>
          </p:cNvPr>
          <p:cNvSpPr txBox="1"/>
          <p:nvPr/>
        </p:nvSpPr>
        <p:spPr>
          <a:xfrm>
            <a:off x="323528" y="3429000"/>
            <a:ext cx="3498210" cy="369116"/>
          </a:xfrm>
          <a:prstGeom prst="rect">
            <a:avLst/>
          </a:prstGeom>
          <a:noFill/>
        </p:spPr>
        <p:txBody>
          <a:bodyPr wrap="square" rtlCol="0">
            <a:spAutoFit/>
          </a:bodyPr>
          <a:lstStyle/>
          <a:p>
            <a:r>
              <a:rPr lang="en-US" altLang="ja-JP" b="1" dirty="0">
                <a:solidFill>
                  <a:schemeClr val="accent1"/>
                </a:solidFill>
                <a:latin typeface="Meiryo UI" panose="020B0604030504040204" pitchFamily="50" charset="-128"/>
                <a:ea typeface="Meiryo UI" panose="020B0604030504040204" pitchFamily="50" charset="-128"/>
              </a:rPr>
              <a:t>【2019</a:t>
            </a:r>
            <a:r>
              <a:rPr lang="ja-JP" altLang="en-US" b="1" dirty="0">
                <a:solidFill>
                  <a:schemeClr val="accent1"/>
                </a:solidFill>
                <a:latin typeface="Meiryo UI" panose="020B0604030504040204" pitchFamily="50" charset="-128"/>
                <a:ea typeface="Meiryo UI" panose="020B0604030504040204" pitchFamily="50" charset="-128"/>
              </a:rPr>
              <a:t>年</a:t>
            </a:r>
            <a:r>
              <a:rPr lang="en-US" altLang="ja-JP" b="1" dirty="0">
                <a:solidFill>
                  <a:schemeClr val="accent1"/>
                </a:solidFill>
                <a:latin typeface="Meiryo UI" panose="020B0604030504040204" pitchFamily="50" charset="-128"/>
                <a:ea typeface="Meiryo UI" panose="020B0604030504040204" pitchFamily="50" charset="-128"/>
              </a:rPr>
              <a:t>(</a:t>
            </a:r>
            <a:r>
              <a:rPr lang="ja-JP" altLang="en-US" b="1" dirty="0">
                <a:solidFill>
                  <a:schemeClr val="accent1"/>
                </a:solidFill>
                <a:latin typeface="Meiryo UI" panose="020B0604030504040204" pitchFamily="50" charset="-128"/>
                <a:ea typeface="Meiryo UI" panose="020B0604030504040204" pitchFamily="50" charset="-128"/>
              </a:rPr>
              <a:t>令和元年</a:t>
            </a:r>
            <a:r>
              <a:rPr lang="en-US" altLang="ja-JP" b="1" dirty="0">
                <a:solidFill>
                  <a:schemeClr val="accent1"/>
                </a:solidFill>
                <a:latin typeface="Meiryo UI" panose="020B0604030504040204" pitchFamily="50" charset="-128"/>
                <a:ea typeface="Meiryo UI" panose="020B0604030504040204" pitchFamily="50" charset="-128"/>
              </a:rPr>
              <a:t>)】</a:t>
            </a:r>
            <a:endParaRPr kumimoji="1" lang="ja-JP" altLang="en-US" b="1" dirty="0">
              <a:solidFill>
                <a:schemeClr val="accent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3307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EA51509-9EB2-350E-B9A8-473093FEB172}"/>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705085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主要疾病の平均入院日数</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graphicFrame>
        <p:nvGraphicFramePr>
          <p:cNvPr id="18" name="グラフ 17"/>
          <p:cNvGraphicFramePr>
            <a:graphicFrameLocks/>
          </p:cNvGraphicFramePr>
          <p:nvPr>
            <p:extLst>
              <p:ext uri="{D42A27DB-BD31-4B8C-83A1-F6EECF244321}">
                <p14:modId xmlns:p14="http://schemas.microsoft.com/office/powerpoint/2010/main" val="366956345"/>
              </p:ext>
            </p:extLst>
          </p:nvPr>
        </p:nvGraphicFramePr>
        <p:xfrm>
          <a:off x="252580" y="928793"/>
          <a:ext cx="8688220" cy="5684443"/>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3075566" y="5275431"/>
            <a:ext cx="923651" cy="369332"/>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rPr>
              <a:t>19.6</a:t>
            </a:r>
            <a:r>
              <a:rPr kumimoji="1" lang="ja-JP" altLang="en-US" dirty="0">
                <a:latin typeface="Meiryo UI" panose="020B0604030504040204" pitchFamily="50" charset="-128"/>
                <a:ea typeface="Meiryo UI" panose="020B0604030504040204" pitchFamily="50" charset="-128"/>
              </a:rPr>
              <a:t>日</a:t>
            </a:r>
          </a:p>
        </p:txBody>
      </p:sp>
      <p:sp>
        <p:nvSpPr>
          <p:cNvPr id="24" name="テキスト ボックス 23"/>
          <p:cNvSpPr txBox="1"/>
          <p:nvPr/>
        </p:nvSpPr>
        <p:spPr>
          <a:xfrm>
            <a:off x="3356740" y="4751213"/>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23.4</a:t>
            </a:r>
            <a:r>
              <a:rPr kumimoji="1" lang="ja-JP" altLang="en-US" dirty="0">
                <a:latin typeface="Meiryo UI" panose="020B0604030504040204" pitchFamily="50" charset="-128"/>
                <a:ea typeface="Meiryo UI" panose="020B0604030504040204" pitchFamily="50" charset="-128"/>
              </a:rPr>
              <a:t>日</a:t>
            </a:r>
          </a:p>
        </p:txBody>
      </p:sp>
      <p:sp>
        <p:nvSpPr>
          <p:cNvPr id="26" name="テキスト ボックス 25"/>
          <p:cNvSpPr txBox="1"/>
          <p:nvPr/>
        </p:nvSpPr>
        <p:spPr>
          <a:xfrm>
            <a:off x="3461191" y="4226995"/>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24.6</a:t>
            </a:r>
            <a:r>
              <a:rPr kumimoji="1" lang="ja-JP" altLang="en-US" dirty="0">
                <a:latin typeface="Meiryo UI" panose="020B0604030504040204" pitchFamily="50" charset="-128"/>
                <a:ea typeface="Meiryo UI" panose="020B0604030504040204" pitchFamily="50" charset="-128"/>
              </a:rPr>
              <a:t>日</a:t>
            </a:r>
          </a:p>
        </p:txBody>
      </p:sp>
      <p:sp>
        <p:nvSpPr>
          <p:cNvPr id="27" name="テキスト ボックス 26"/>
          <p:cNvSpPr txBox="1"/>
          <p:nvPr/>
        </p:nvSpPr>
        <p:spPr>
          <a:xfrm>
            <a:off x="5823539" y="1641553"/>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59.5</a:t>
            </a:r>
            <a:r>
              <a:rPr kumimoji="1" lang="ja-JP" altLang="en-US" dirty="0">
                <a:latin typeface="Meiryo UI" panose="020B0604030504040204" pitchFamily="50" charset="-128"/>
                <a:ea typeface="Meiryo UI" panose="020B0604030504040204" pitchFamily="50" charset="-128"/>
              </a:rPr>
              <a:t>日</a:t>
            </a:r>
          </a:p>
        </p:txBody>
      </p:sp>
      <p:sp>
        <p:nvSpPr>
          <p:cNvPr id="4" name="テキスト ボックス 3"/>
          <p:cNvSpPr txBox="1"/>
          <p:nvPr/>
        </p:nvSpPr>
        <p:spPr>
          <a:xfrm>
            <a:off x="6747190" y="6274510"/>
            <a:ext cx="2316660" cy="246221"/>
          </a:xfrm>
          <a:prstGeom prst="rect">
            <a:avLst/>
          </a:prstGeom>
          <a:noFill/>
        </p:spPr>
        <p:txBody>
          <a:bodyPr wrap="non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厚生労働省「患者調査」（令和</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p>
        </p:txBody>
      </p:sp>
      <p:sp>
        <p:nvSpPr>
          <p:cNvPr id="2" name="スライド番号プレースホルダー 1">
            <a:extLst>
              <a:ext uri="{FF2B5EF4-FFF2-40B4-BE49-F238E27FC236}">
                <a16:creationId xmlns:a16="http://schemas.microsoft.com/office/drawing/2014/main" id="{47C907E3-A9C2-43F9-BD02-31FC0F058A48}"/>
              </a:ext>
            </a:extLst>
          </p:cNvPr>
          <p:cNvSpPr>
            <a:spLocks noGrp="1"/>
          </p:cNvSpPr>
          <p:nvPr>
            <p:ph type="sldNum" sz="quarter" idx="12"/>
          </p:nvPr>
        </p:nvSpPr>
        <p:spPr/>
        <p:txBody>
          <a:bodyPr/>
          <a:lstStyle/>
          <a:p>
            <a:fld id="{E1D7E502-7D6F-49F2-8D91-33EB17385912}" type="slidenum">
              <a:rPr lang="ja-JP" altLang="en-US" smtClean="0"/>
              <a:pPr/>
              <a:t>8</a:t>
            </a:fld>
            <a:endParaRPr lang="ja-JP" altLang="en-US" dirty="0"/>
          </a:p>
        </p:txBody>
      </p:sp>
      <p:sp>
        <p:nvSpPr>
          <p:cNvPr id="5" name="楕円 4">
            <a:extLst>
              <a:ext uri="{FF2B5EF4-FFF2-40B4-BE49-F238E27FC236}">
                <a16:creationId xmlns:a16="http://schemas.microsoft.com/office/drawing/2014/main" id="{CE97C106-1E7F-7D6E-65F0-85490DB36062}"/>
              </a:ext>
            </a:extLst>
          </p:cNvPr>
          <p:cNvSpPr/>
          <p:nvPr/>
        </p:nvSpPr>
        <p:spPr>
          <a:xfrm>
            <a:off x="6091823" y="2583581"/>
            <a:ext cx="1486268" cy="1248903"/>
          </a:xfrm>
          <a:prstGeom prst="ellipse">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solidFill>
                  <a:schemeClr val="accent2"/>
                </a:solidFill>
                <a:latin typeface="Meiryo UI" panose="020B0604030504040204" pitchFamily="50" charset="-128"/>
                <a:ea typeface="Meiryo UI" panose="020B0604030504040204" pitchFamily="50" charset="-128"/>
              </a:rPr>
              <a:t>平均</a:t>
            </a:r>
            <a:r>
              <a:rPr kumimoji="1" lang="en-US" altLang="ja-JP" sz="2000" b="1" dirty="0">
                <a:solidFill>
                  <a:schemeClr val="accent2"/>
                </a:solidFill>
                <a:latin typeface="Meiryo UI" panose="020B0604030504040204" pitchFamily="50" charset="-128"/>
                <a:ea typeface="Meiryo UI" panose="020B0604030504040204" pitchFamily="50" charset="-128"/>
              </a:rPr>
              <a:t>32.3</a:t>
            </a:r>
            <a:r>
              <a:rPr lang="ja-JP" altLang="en-US" sz="2000" b="1" dirty="0">
                <a:solidFill>
                  <a:schemeClr val="accent2"/>
                </a:solidFill>
                <a:latin typeface="Meiryo UI" panose="020B0604030504040204" pitchFamily="50" charset="-128"/>
                <a:ea typeface="Meiryo UI" panose="020B0604030504040204" pitchFamily="50" charset="-128"/>
              </a:rPr>
              <a:t>日</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201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893639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年代別人口に占める要支援・要介護認定者の割合</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4" name="テキスト ボックス 3"/>
          <p:cNvSpPr txBox="1"/>
          <p:nvPr/>
        </p:nvSpPr>
        <p:spPr>
          <a:xfrm>
            <a:off x="372482" y="6551543"/>
            <a:ext cx="8480406" cy="246221"/>
          </a:xfrm>
          <a:prstGeom prst="rect">
            <a:avLst/>
          </a:prstGeom>
          <a:noFill/>
        </p:spPr>
        <p:txBody>
          <a:bodyPr wrap="squar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厚生労働省「介護給付費等実態統計月報」（</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2023</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月審査分</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、総務省「人口推計」</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2023</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月確定値）をもとに</a:t>
            </a:r>
            <a:r>
              <a:rPr lang="ja-JP" altLang="en-US" sz="1000" dirty="0">
                <a:solidFill>
                  <a:schemeClr val="bg2">
                    <a:lumMod val="25000"/>
                  </a:schemeClr>
                </a:solidFill>
                <a:latin typeface="Meiryo UI" panose="020B0604030504040204" pitchFamily="50" charset="-128"/>
                <a:ea typeface="Meiryo UI" panose="020B0604030504040204" pitchFamily="50" charset="-128"/>
              </a:rPr>
              <a:t>生命保険文化センターが</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作成</a:t>
            </a:r>
            <a:endParaRPr kumimoji="1" lang="en-US" altLang="ja-JP" sz="1000" dirty="0">
              <a:solidFill>
                <a:schemeClr val="bg2">
                  <a:lumMod val="25000"/>
                </a:schemeClr>
              </a:solidFill>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nvGraphicFramePr>
        <p:xfrm>
          <a:off x="296333" y="755942"/>
          <a:ext cx="8678334" cy="4800565"/>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1328146" y="4187991"/>
            <a:ext cx="806631" cy="369332"/>
          </a:xfrm>
          <a:prstGeom prst="rect">
            <a:avLst/>
          </a:prstGeom>
          <a:noFill/>
        </p:spPr>
        <p:txBody>
          <a:bodyPr wrap="none" rtlCol="0">
            <a:spAutoFit/>
          </a:bodyPr>
          <a:lstStyle/>
          <a:p>
            <a:r>
              <a:rPr kumimoji="1" lang="en-US" altLang="ja-JP" b="1" dirty="0">
                <a:latin typeface="Meiryo UI" panose="020B0604030504040204" pitchFamily="50" charset="-128"/>
                <a:ea typeface="Meiryo UI" panose="020B0604030504040204" pitchFamily="50" charset="-128"/>
              </a:rPr>
              <a:t>0.4</a:t>
            </a:r>
            <a:r>
              <a:rPr kumimoji="1" lang="ja-JP" altLang="en-US" b="1" dirty="0">
                <a:latin typeface="Meiryo UI" panose="020B0604030504040204" pitchFamily="50" charset="-128"/>
                <a:ea typeface="Meiryo UI" panose="020B0604030504040204" pitchFamily="50" charset="-128"/>
              </a:rPr>
              <a:t>％</a:t>
            </a:r>
          </a:p>
        </p:txBody>
      </p:sp>
      <p:sp>
        <p:nvSpPr>
          <p:cNvPr id="17" name="テキスト ボックス 16"/>
          <p:cNvSpPr txBox="1"/>
          <p:nvPr/>
        </p:nvSpPr>
        <p:spPr>
          <a:xfrm>
            <a:off x="2632838" y="4046494"/>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2.8</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952933" y="3889339"/>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5.7</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860032" y="974960"/>
            <a:ext cx="962123"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59.1</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8" name="正方形/長方形 7"/>
          <p:cNvSpPr/>
          <p:nvPr/>
        </p:nvSpPr>
        <p:spPr>
          <a:xfrm>
            <a:off x="1116023" y="511575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413149" y="511576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708549"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a:off x="5012327"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正方形/長方形 35"/>
          <p:cNvSpPr/>
          <p:nvPr/>
        </p:nvSpPr>
        <p:spPr>
          <a:xfrm>
            <a:off x="6304100"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8" name="正方形/長方形 37"/>
          <p:cNvSpPr/>
          <p:nvPr/>
        </p:nvSpPr>
        <p:spPr>
          <a:xfrm>
            <a:off x="7607878"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003366"/>
              </a:solidFill>
            </a:endParaRPr>
          </a:p>
        </p:txBody>
      </p:sp>
      <p:sp>
        <p:nvSpPr>
          <p:cNvPr id="12" name="テキスト ボックス 11"/>
          <p:cNvSpPr txBox="1"/>
          <p:nvPr/>
        </p:nvSpPr>
        <p:spPr>
          <a:xfrm>
            <a:off x="1303111" y="521436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16</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5513" y="521621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21</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3890820" y="521436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52</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5176562" y="5214361"/>
            <a:ext cx="994183" cy="461665"/>
          </a:xfrm>
          <a:prstGeom prst="rect">
            <a:avLst/>
          </a:prstGeom>
          <a:noFill/>
        </p:spPr>
        <p:txBody>
          <a:bodyPr wrap="none" rtlCol="0">
            <a:spAutoFit/>
          </a:bodyPr>
          <a:lstStyle/>
          <a:p>
            <a:r>
              <a:rPr lang="en-US" altLang="ja-JP" sz="2400" b="1" dirty="0">
                <a:latin typeface="Meiryo UI" panose="020B0604030504040204" pitchFamily="50" charset="-128"/>
                <a:ea typeface="Meiryo UI" panose="020B0604030504040204" pitchFamily="50" charset="-128"/>
              </a:rPr>
              <a:t>87</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372100" y="5216211"/>
            <a:ext cx="120257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148</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650015" y="5216211"/>
            <a:ext cx="120257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396</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76035" y="5112101"/>
            <a:ext cx="898887" cy="660676"/>
          </a:xfrm>
          <a:prstGeom prst="rect">
            <a:avLst/>
          </a:prstGeom>
          <a:noFill/>
          <a:ln>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認定者数</a:t>
            </a:r>
          </a:p>
        </p:txBody>
      </p:sp>
      <p:sp>
        <p:nvSpPr>
          <p:cNvPr id="14" name="スライド番号プレースホルダー 1">
            <a:extLst>
              <a:ext uri="{FF2B5EF4-FFF2-40B4-BE49-F238E27FC236}">
                <a16:creationId xmlns:a16="http://schemas.microsoft.com/office/drawing/2014/main" id="{B92DBC72-9263-FD1B-7885-A14523693B9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pPr/>
              <a:t>9</a:t>
            </a:fld>
            <a:endParaRPr lang="ja-JP" altLang="en-US" sz="1800" dirty="0"/>
          </a:p>
        </p:txBody>
      </p:sp>
      <p:sp>
        <p:nvSpPr>
          <p:cNvPr id="15" name="四角形: 角を丸くする 14">
            <a:extLst>
              <a:ext uri="{FF2B5EF4-FFF2-40B4-BE49-F238E27FC236}">
                <a16:creationId xmlns:a16="http://schemas.microsoft.com/office/drawing/2014/main" id="{636B68E7-40FA-8FAB-D929-4E294BE323F0}"/>
              </a:ext>
            </a:extLst>
          </p:cNvPr>
          <p:cNvSpPr/>
          <p:nvPr/>
        </p:nvSpPr>
        <p:spPr>
          <a:xfrm>
            <a:off x="6562725" y="5896435"/>
            <a:ext cx="2354680" cy="596972"/>
          </a:xfrm>
          <a:prstGeom prst="roundRect">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accent2"/>
                </a:solidFill>
                <a:latin typeface="Meiryo UI" panose="020B0604030504040204" pitchFamily="50" charset="-128"/>
                <a:ea typeface="Meiryo UI" panose="020B0604030504040204" pitchFamily="50" charset="-128"/>
              </a:rPr>
              <a:t>合計 約 </a:t>
            </a:r>
            <a:r>
              <a:rPr lang="en-US" altLang="ja-JP" sz="2400" b="1" dirty="0">
                <a:solidFill>
                  <a:schemeClr val="accent2"/>
                </a:solidFill>
                <a:latin typeface="Meiryo UI" panose="020B0604030504040204" pitchFamily="50" charset="-128"/>
                <a:ea typeface="Meiryo UI" panose="020B0604030504040204" pitchFamily="50" charset="-128"/>
              </a:rPr>
              <a:t>720</a:t>
            </a:r>
            <a:r>
              <a:rPr lang="ja-JP" altLang="en-US" sz="2000" b="1" dirty="0">
                <a:solidFill>
                  <a:schemeClr val="accent2"/>
                </a:solidFill>
                <a:latin typeface="Meiryo UI" panose="020B0604030504040204" pitchFamily="50" charset="-128"/>
                <a:ea typeface="Meiryo UI" panose="020B0604030504040204" pitchFamily="50" charset="-128"/>
              </a:rPr>
              <a:t> </a:t>
            </a:r>
            <a:r>
              <a:rPr lang="ja-JP" altLang="en-US" b="1" dirty="0">
                <a:solidFill>
                  <a:schemeClr val="accent2"/>
                </a:solidFill>
                <a:latin typeface="Meiryo UI" panose="020B0604030504040204" pitchFamily="50" charset="-128"/>
                <a:ea typeface="Meiryo UI" panose="020B0604030504040204" pitchFamily="50" charset="-128"/>
              </a:rPr>
              <a:t>万人</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
        <p:nvSpPr>
          <p:cNvPr id="18" name="矢印: 上向き折線 17">
            <a:extLst>
              <a:ext uri="{FF2B5EF4-FFF2-40B4-BE49-F238E27FC236}">
                <a16:creationId xmlns:a16="http://schemas.microsoft.com/office/drawing/2014/main" id="{04EF5E36-55DA-583F-B603-127DA37B92B0}"/>
              </a:ext>
            </a:extLst>
          </p:cNvPr>
          <p:cNvSpPr/>
          <p:nvPr/>
        </p:nvSpPr>
        <p:spPr>
          <a:xfrm rot="5400000">
            <a:off x="5912698" y="5871131"/>
            <a:ext cx="439599" cy="603588"/>
          </a:xfrm>
          <a:prstGeom prst="bentUpArrow">
            <a:avLst>
              <a:gd name="adj1" fmla="val 34937"/>
              <a:gd name="adj2" fmla="val 38196"/>
              <a:gd name="adj3" fmla="val 47833"/>
            </a:avLst>
          </a:prstGeom>
          <a:solidFill>
            <a:schemeClr val="accent2">
              <a:lumMod val="40000"/>
              <a:lumOff val="60000"/>
            </a:schemeClr>
          </a:solidFill>
          <a:ln w="317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37324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27843</TotalTime>
  <Words>2778</Words>
  <Application>Microsoft Office PowerPoint</Application>
  <PresentationFormat>画面に合わせる (4:3)</PresentationFormat>
  <Paragraphs>523</Paragraphs>
  <Slides>50</Slides>
  <Notes>18</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50</vt:i4>
      </vt:variant>
    </vt:vector>
  </HeadingPairs>
  <TitlesOfParts>
    <vt:vector size="63" baseType="lpstr">
      <vt:lpstr>HGP創英角ｺﾞｼｯｸUB</vt:lpstr>
      <vt:lpstr>Meiryo UI</vt:lpstr>
      <vt:lpstr>MS UI Gothic</vt:lpstr>
      <vt:lpstr>ヒラギノ角ゴ Pro W6</vt:lpstr>
      <vt:lpstr>ヒラギノ丸ゴ Pro W4</vt:lpstr>
      <vt:lpstr>メイリオ</vt:lpstr>
      <vt:lpstr>游ゴシック</vt:lpstr>
      <vt:lpstr>游ゴシック Light</vt:lpstr>
      <vt:lpstr>Arial</vt:lpstr>
      <vt:lpstr>Calibri</vt:lpstr>
      <vt:lpstr>Symbol</vt:lpstr>
      <vt:lpstr>ホワイト</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みのり</dc:creator>
  <cp:lastModifiedBy>斉藤 数弘</cp:lastModifiedBy>
  <cp:revision>134</cp:revision>
  <cp:lastPrinted>2020-09-09T03:57:17Z</cp:lastPrinted>
  <dcterms:created xsi:type="dcterms:W3CDTF">2017-02-17T04:49:29Z</dcterms:created>
  <dcterms:modified xsi:type="dcterms:W3CDTF">2024-03-14T08:04:20Z</dcterms:modified>
</cp:coreProperties>
</file>